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theme/theme8.xml" ContentType="application/vnd.openxmlformats-officedocument.theme+xml"/>
  <Override PartName="/ppt/slideLayouts/slideLayout37.xml" ContentType="application/vnd.openxmlformats-officedocument.presentationml.slideLayout+xml"/>
  <Override PartName="/ppt/theme/theme9.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theme/theme11.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3.xml" ContentType="application/vnd.openxmlformats-officedocument.theme+xml"/>
  <Override PartName="/ppt/slideLayouts/slideLayout51.xml" ContentType="application/vnd.openxmlformats-officedocument.presentationml.slideLayout+xml"/>
  <Override PartName="/ppt/theme/theme1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683" r:id="rId2"/>
    <p:sldMasterId id="2147483897" r:id="rId3"/>
    <p:sldMasterId id="2147483925" r:id="rId4"/>
    <p:sldMasterId id="2147483933" r:id="rId5"/>
    <p:sldMasterId id="2147483994" r:id="rId6"/>
    <p:sldMasterId id="2147484012" r:id="rId7"/>
    <p:sldMasterId id="2147484050" r:id="rId8"/>
    <p:sldMasterId id="2147484068" r:id="rId9"/>
    <p:sldMasterId id="2147484074" r:id="rId10"/>
    <p:sldMasterId id="2147484083" r:id="rId11"/>
    <p:sldMasterId id="2147484086" r:id="rId12"/>
    <p:sldMasterId id="2147484106" r:id="rId13"/>
    <p:sldMasterId id="2147484112" r:id="rId14"/>
    <p:sldMasterId id="2147484192" r:id="rId15"/>
    <p:sldMasterId id="2147484260" r:id="rId16"/>
  </p:sldMasterIdLst>
  <p:notesMasterIdLst>
    <p:notesMasterId r:id="rId62"/>
  </p:notesMasterIdLst>
  <p:handoutMasterIdLst>
    <p:handoutMasterId r:id="rId63"/>
  </p:handoutMasterIdLst>
  <p:sldIdLst>
    <p:sldId id="270" r:id="rId17"/>
    <p:sldId id="575" r:id="rId18"/>
    <p:sldId id="262" r:id="rId19"/>
    <p:sldId id="3046" r:id="rId20"/>
    <p:sldId id="3170" r:id="rId21"/>
    <p:sldId id="581" r:id="rId22"/>
    <p:sldId id="3042" r:id="rId23"/>
    <p:sldId id="3165" r:id="rId24"/>
    <p:sldId id="3033" r:id="rId25"/>
    <p:sldId id="3055" r:id="rId26"/>
    <p:sldId id="3056" r:id="rId27"/>
    <p:sldId id="3047" r:id="rId28"/>
    <p:sldId id="3156" r:id="rId29"/>
    <p:sldId id="3172" r:id="rId30"/>
    <p:sldId id="3032" r:id="rId31"/>
    <p:sldId id="3173" r:id="rId32"/>
    <p:sldId id="3049" r:id="rId33"/>
    <p:sldId id="3031" r:id="rId34"/>
    <p:sldId id="577" r:id="rId35"/>
    <p:sldId id="2986" r:id="rId36"/>
    <p:sldId id="3164" r:id="rId37"/>
    <p:sldId id="261" r:id="rId38"/>
    <p:sldId id="3054" r:id="rId39"/>
    <p:sldId id="3019" r:id="rId40"/>
    <p:sldId id="3155" r:id="rId41"/>
    <p:sldId id="3162" r:id="rId42"/>
    <p:sldId id="1069" r:id="rId43"/>
    <p:sldId id="3052" r:id="rId44"/>
    <p:sldId id="937" r:id="rId45"/>
    <p:sldId id="3159" r:id="rId46"/>
    <p:sldId id="3163" r:id="rId47"/>
    <p:sldId id="3167" r:id="rId48"/>
    <p:sldId id="3171" r:id="rId49"/>
    <p:sldId id="3174" r:id="rId50"/>
    <p:sldId id="300" r:id="rId51"/>
    <p:sldId id="299" r:id="rId52"/>
    <p:sldId id="477" r:id="rId53"/>
    <p:sldId id="3169" r:id="rId54"/>
    <p:sldId id="3043" r:id="rId55"/>
    <p:sldId id="3050" r:id="rId56"/>
    <p:sldId id="265" r:id="rId57"/>
    <p:sldId id="3044" r:id="rId58"/>
    <p:sldId id="3051" r:id="rId59"/>
    <p:sldId id="266" r:id="rId60"/>
    <p:sldId id="267" r:id="rId61"/>
  </p:sldIdLst>
  <p:sldSz cx="12196763" cy="6858000"/>
  <p:notesSz cx="6858000" cy="91440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683" userDrawn="1">
          <p15:clr>
            <a:srgbClr val="A4A3A4"/>
          </p15:clr>
        </p15:guide>
        <p15:guide id="6" orient="horz" pos="3680" userDrawn="1">
          <p15:clr>
            <a:srgbClr val="A4A3A4"/>
          </p15:clr>
        </p15:guide>
        <p15:guide id="7" pos="35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78EB"/>
    <a:srgbClr val="0068E6"/>
    <a:srgbClr val="0000CC"/>
    <a:srgbClr val="D9D9D9"/>
    <a:srgbClr val="888888"/>
    <a:srgbClr val="18C6FF"/>
    <a:srgbClr val="E9002F"/>
    <a:srgbClr val="990000"/>
    <a:srgbClr val="03447C"/>
    <a:srgbClr val="0547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96" autoAdjust="0"/>
    <p:restoredTop sz="92277" autoAdjust="0"/>
  </p:normalViewPr>
  <p:slideViewPr>
    <p:cSldViewPr snapToGrid="0" snapToObjects="1">
      <p:cViewPr varScale="1">
        <p:scale>
          <a:sx n="120" d="100"/>
          <a:sy n="120" d="100"/>
        </p:scale>
        <p:origin x="848" y="192"/>
      </p:cViewPr>
      <p:guideLst>
        <p:guide pos="3683"/>
        <p:guide orient="horz" pos="3680"/>
        <p:guide pos="3547"/>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5.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tableStyles" Target="tableStyle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10/31/21</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10/31/21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644695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22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2141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115139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498832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d9883459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d9883459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dc77a5591d_1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dc77a5591d_1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264860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eaLnBrk="0" hangingPunct="0">
              <a:defRPr sz="1400" b="1">
                <a:solidFill>
                  <a:schemeClr val="bg1"/>
                </a:solidFill>
                <a:latin typeface="FrutigerNext LT Regular" pitchFamily="34" charset="0"/>
                <a:ea typeface="ＭＳ Ｐゴシック" panose="020B0600070205080204" pitchFamily="34" charset="-128"/>
              </a:defRPr>
            </a:lvl1pPr>
            <a:lvl2pPr marL="742950" indent="-285750" defTabSz="911225" eaLnBrk="0" hangingPunct="0">
              <a:defRPr sz="1400" b="1">
                <a:solidFill>
                  <a:schemeClr val="bg1"/>
                </a:solidFill>
                <a:latin typeface="FrutigerNext LT Regular" pitchFamily="34" charset="0"/>
                <a:ea typeface="ＭＳ Ｐゴシック" panose="020B0600070205080204" pitchFamily="34" charset="-128"/>
              </a:defRPr>
            </a:lvl2pPr>
            <a:lvl3pPr marL="1143000" indent="-228600" defTabSz="911225" eaLnBrk="0" hangingPunct="0">
              <a:defRPr sz="1400" b="1">
                <a:solidFill>
                  <a:schemeClr val="bg1"/>
                </a:solidFill>
                <a:latin typeface="FrutigerNext LT Regular" pitchFamily="34" charset="0"/>
                <a:ea typeface="ＭＳ Ｐゴシック" panose="020B0600070205080204" pitchFamily="34" charset="-128"/>
              </a:defRPr>
            </a:lvl3pPr>
            <a:lvl4pPr marL="1600200" indent="-228600" defTabSz="911225" eaLnBrk="0" hangingPunct="0">
              <a:defRPr sz="1400" b="1">
                <a:solidFill>
                  <a:schemeClr val="bg1"/>
                </a:solidFill>
                <a:latin typeface="FrutigerNext LT Regular" pitchFamily="34" charset="0"/>
                <a:ea typeface="ＭＳ Ｐゴシック" panose="020B0600070205080204" pitchFamily="34" charset="-128"/>
              </a:defRPr>
            </a:lvl4pPr>
            <a:lvl5pPr marL="2057400" indent="-228600" defTabSz="911225" eaLnBrk="0" hangingPunct="0">
              <a:defRPr sz="1400" b="1">
                <a:solidFill>
                  <a:schemeClr val="bg1"/>
                </a:solidFill>
                <a:latin typeface="FrutigerNext LT Regular" pitchFamily="34" charset="0"/>
                <a:ea typeface="ＭＳ Ｐゴシック" panose="020B0600070205080204" pitchFamily="34" charset="-128"/>
              </a:defRPr>
            </a:lvl5pPr>
            <a:lvl6pPr marL="25146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6pPr>
            <a:lvl7pPr marL="29718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7pPr>
            <a:lvl8pPr marL="34290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8pPr>
            <a:lvl9pPr marL="3886200" indent="-228600" defTabSz="911225" eaLnBrk="0" fontAlgn="base" hangingPunct="0">
              <a:spcBef>
                <a:spcPct val="0"/>
              </a:spcBef>
              <a:spcAft>
                <a:spcPct val="0"/>
              </a:spcAft>
              <a:defRPr sz="1400" b="1">
                <a:solidFill>
                  <a:schemeClr val="bg1"/>
                </a:solidFill>
                <a:latin typeface="FrutigerNext LT Regular" pitchFamily="34" charset="0"/>
                <a:ea typeface="ＭＳ Ｐゴシック" panose="020B0600070205080204" pitchFamily="34" charset="-128"/>
              </a:defRPr>
            </a:lvl9pPr>
          </a:lstStyle>
          <a:p>
            <a:fld id="{2EC185F8-1C42-4663-A2E8-D13EBA620E98}" type="slidenum">
              <a:rPr lang="zh-CN" altLang="en-US" sz="1200" b="0">
                <a:solidFill>
                  <a:srgbClr val="000000"/>
                </a:solidFill>
                <a:latin typeface="Arial" panose="020B0604020202020204" pitchFamily="34" charset="0"/>
              </a:rPr>
              <a:pPr/>
              <a:t>45</a:t>
            </a:fld>
            <a:endParaRPr lang="en-US" altLang="zh-CN" sz="1200" b="0">
              <a:solidFill>
                <a:srgbClr val="000000"/>
              </a:solidFill>
              <a:latin typeface="Arial" panose="020B0604020202020204" pitchFamily="34" charset="0"/>
            </a:endParaRPr>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1985399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270333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8</a:t>
            </a:fld>
            <a:endParaRPr lang="en-US"/>
          </a:p>
        </p:txBody>
      </p:sp>
    </p:spTree>
    <p:extLst>
      <p:ext uri="{BB962C8B-B14F-4D97-AF65-F5344CB8AC3E}">
        <p14:creationId xmlns:p14="http://schemas.microsoft.com/office/powerpoint/2010/main" val="510311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33520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051536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67707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9883459e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9883459e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sz="1800" b="1">
                <a:solidFill>
                  <a:schemeClr val="dk1"/>
                </a:solidFill>
                <a:latin typeface="Lato"/>
                <a:ea typeface="Lato"/>
                <a:cs typeface="Lato"/>
                <a:sym typeface="Lato"/>
              </a:rPr>
              <a:t>(notes) add hyperlinks with definitions </a:t>
            </a:r>
            <a:endParaRPr sz="1800" b="1">
              <a:solidFill>
                <a:schemeClr val="dk1"/>
              </a:solidFill>
              <a:latin typeface="Lato"/>
              <a:ea typeface="Lato"/>
              <a:cs typeface="Lato"/>
              <a:sym typeface="Lato"/>
            </a:endParaRPr>
          </a:p>
          <a:p>
            <a:pPr marL="457200" lvl="0" indent="-342900" algn="l" rtl="0">
              <a:lnSpc>
                <a:spcPct val="115000"/>
              </a:lnSpc>
              <a:spcBef>
                <a:spcPts val="1200"/>
              </a:spcBef>
              <a:spcAft>
                <a:spcPts val="0"/>
              </a:spcAft>
              <a:buClr>
                <a:schemeClr val="dk1"/>
              </a:buClr>
              <a:buSzPts val="1800"/>
              <a:buFont typeface="Lato"/>
              <a:buChar char="●"/>
            </a:pPr>
            <a:r>
              <a:rPr lang="en" sz="1800" b="1">
                <a:solidFill>
                  <a:schemeClr val="dk1"/>
                </a:solidFill>
                <a:latin typeface="Lato"/>
                <a:ea typeface="Lato"/>
                <a:cs typeface="Lato"/>
                <a:sym typeface="Lato"/>
              </a:rPr>
              <a:t>Soundness: A Sound statement is a true statement whose composed sub-statements all accountably true, and the overall constructed statement also can be assessed to be true.</a:t>
            </a:r>
            <a:endParaRPr sz="1800" b="1">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The degree of a statement to be sound is its Soundness assessment.</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Precision</a:t>
            </a:r>
            <a:r>
              <a:rPr lang="en" sz="1800">
                <a:solidFill>
                  <a:schemeClr val="dk1"/>
                </a:solidFill>
                <a:latin typeface="Lato"/>
                <a:ea typeface="Lato"/>
                <a:cs typeface="Lato"/>
                <a:sym typeface="Lato"/>
              </a:rPr>
              <a:t> (The result has a outer boundary)</a:t>
            </a:r>
            <a:endParaRPr sz="1800">
              <a:solidFill>
                <a:schemeClr val="dk1"/>
              </a:solidFill>
              <a:latin typeface="Lato"/>
              <a:ea typeface="Lato"/>
              <a:cs typeface="Lato"/>
              <a:sym typeface="Lato"/>
            </a:endParaRPr>
          </a:p>
          <a:p>
            <a:pPr marL="457200" lvl="0" indent="-342900" algn="l" rtl="0">
              <a:lnSpc>
                <a:spcPct val="115000"/>
              </a:lnSpc>
              <a:spcBef>
                <a:spcPts val="0"/>
              </a:spcBef>
              <a:spcAft>
                <a:spcPts val="0"/>
              </a:spcAft>
              <a:buClr>
                <a:schemeClr val="dk1"/>
              </a:buClr>
              <a:buSzPts val="1800"/>
              <a:buFont typeface="Lato"/>
              <a:buChar char="●"/>
            </a:pPr>
            <a:r>
              <a:rPr lang="en" sz="1800" b="1">
                <a:solidFill>
                  <a:schemeClr val="dk1"/>
                </a:solidFill>
                <a:latin typeface="Lato"/>
                <a:ea typeface="Lato"/>
                <a:cs typeface="Lato"/>
                <a:sym typeface="Lato"/>
              </a:rPr>
              <a:t>Termination </a:t>
            </a:r>
            <a:r>
              <a:rPr lang="en" sz="1800">
                <a:solidFill>
                  <a:schemeClr val="dk1"/>
                </a:solidFill>
                <a:latin typeface="Lato"/>
                <a:ea typeface="Lato"/>
                <a:cs typeface="Lato"/>
                <a:sym typeface="Lato"/>
              </a:rPr>
              <a:t>(It will come to completion)</a:t>
            </a:r>
            <a:endParaRPr sz="1800">
              <a:solidFill>
                <a:schemeClr val="dk1"/>
              </a:solidFill>
              <a:latin typeface="Lato"/>
              <a:ea typeface="Lato"/>
              <a:cs typeface="Lato"/>
              <a:sym typeface="Lato"/>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4090827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9883459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9883459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270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F07326F3-4732-B74B-9C70-D0992466E499}" type="slidenum">
              <a:rPr lang="en-US" smtClean="0"/>
              <a:t>26</a:t>
            </a:fld>
            <a:endParaRPr lang="en-US"/>
          </a:p>
        </p:txBody>
      </p:sp>
    </p:spTree>
    <p:extLst>
      <p:ext uri="{BB962C8B-B14F-4D97-AF65-F5344CB8AC3E}">
        <p14:creationId xmlns:p14="http://schemas.microsoft.com/office/powerpoint/2010/main" val="959672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6" y="907092"/>
            <a:ext cx="6559809" cy="690255"/>
          </a:xfrm>
          <a:prstGeom prst="rect">
            <a:avLst/>
          </a:prstGeom>
          <a:ln>
            <a:noFill/>
            <a:prstDash val="dash"/>
          </a:ln>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9" name="Text Placeholder 5">
            <a:extLst>
              <a:ext uri="{FF2B5EF4-FFF2-40B4-BE49-F238E27FC236}">
                <a16:creationId xmlns:a16="http://schemas.microsoft.com/office/drawing/2014/main" id="{52F8733E-C4C9-8D4D-8DDA-CAB265AC05A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60" y="1"/>
            <a:ext cx="11568030" cy="1143000"/>
          </a:xfrm>
          <a:prstGeom prst="rect">
            <a:avLst/>
          </a:prstGeom>
        </p:spPr>
        <p:txBody>
          <a:bodyPr/>
          <a:lstStyle>
            <a:lvl1pPr>
              <a:defRPr sz="2797">
                <a:solidFill>
                  <a:srgbClr val="3E5D82"/>
                </a:solidFill>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163150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6992" y="177300"/>
            <a:ext cx="11522780" cy="762511"/>
          </a:xfrm>
          <a:prstGeom prst="rect">
            <a:avLst/>
          </a:prstGeom>
        </p:spPr>
        <p:txBody>
          <a:bodyPr anchor="ctr" anchorCtr="0"/>
          <a:lstStyle>
            <a:lvl1pPr algn="l">
              <a:defRPr sz="2797" b="1">
                <a:latin typeface="Arial" pitchFamily="34" charset="0"/>
                <a:ea typeface="微软雅黑" pitchFamily="34" charset="-122"/>
                <a:cs typeface="Arial" pitchFamily="34" charset="0"/>
              </a:defRPr>
            </a:lvl1pPr>
          </a:lstStyle>
          <a:p>
            <a:r>
              <a:rPr lang="zh-CN" altLang="en-US" dirty="0"/>
              <a:t>单击此处编辑</a:t>
            </a:r>
            <a:br>
              <a:rPr lang="en-US" altLang="zh-CN" dirty="0"/>
            </a:br>
            <a:r>
              <a:rPr lang="zh-CN" altLang="en-US" dirty="0"/>
              <a:t>母版标题样式</a:t>
            </a:r>
          </a:p>
        </p:txBody>
      </p:sp>
    </p:spTree>
    <p:extLst>
      <p:ext uri="{BB962C8B-B14F-4D97-AF65-F5344CB8AC3E}">
        <p14:creationId xmlns:p14="http://schemas.microsoft.com/office/powerpoint/2010/main" val="201464451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596" y="1122363"/>
            <a:ext cx="9147572"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596" y="3602038"/>
            <a:ext cx="914757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29375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10389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175" y="1709739"/>
            <a:ext cx="1051970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2175" y="4589464"/>
            <a:ext cx="1051970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026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528"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4611" y="1825625"/>
            <a:ext cx="5183624"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7478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16" y="365126"/>
            <a:ext cx="10519708" cy="1325563"/>
          </a:xfrm>
        </p:spPr>
        <p:txBody>
          <a:bodyPr/>
          <a:lstStyle/>
          <a:p>
            <a:r>
              <a:rPr lang="zh-CN" altLang="en-US"/>
              <a:t>单击此处编辑母版标题样式</a:t>
            </a:r>
          </a:p>
        </p:txBody>
      </p:sp>
      <p:sp>
        <p:nvSpPr>
          <p:cNvPr id="3" name="文本占位符 2"/>
          <p:cNvSpPr>
            <a:spLocks noGrp="1"/>
          </p:cNvSpPr>
          <p:nvPr>
            <p:ph type="body" idx="1"/>
          </p:nvPr>
        </p:nvSpPr>
        <p:spPr>
          <a:xfrm>
            <a:off x="840117" y="1681163"/>
            <a:ext cx="51598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117" y="2505075"/>
            <a:ext cx="5159802"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4611" y="1681163"/>
            <a:ext cx="51852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4611" y="2505075"/>
            <a:ext cx="5185213"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157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04295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1620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5213" y="987426"/>
            <a:ext cx="617461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4427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智能">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412816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56DBC59C-CE55-E340-A3AE-F88AAF0D7560}"/>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
        <p:nvSpPr>
          <p:cNvPr id="14" name="L 形 17">
            <a:extLst>
              <a:ext uri="{FF2B5EF4-FFF2-40B4-BE49-F238E27FC236}">
                <a16:creationId xmlns:a16="http://schemas.microsoft.com/office/drawing/2014/main" id="{3049C48A-4CAE-8940-8A29-89DE0543DF4C}"/>
              </a:ext>
            </a:extLst>
          </p:cNvPr>
          <p:cNvSpPr/>
          <p:nvPr userDrawn="1"/>
        </p:nvSpPr>
        <p:spPr>
          <a:xfrm rot="5400000">
            <a:off x="5369529" y="2370740"/>
            <a:ext cx="744262" cy="762208"/>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Tree>
    <p:extLst>
      <p:ext uri="{BB962C8B-B14F-4D97-AF65-F5344CB8AC3E}">
        <p14:creationId xmlns:p14="http://schemas.microsoft.com/office/powerpoint/2010/main" val="351448738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117" y="457200"/>
            <a:ext cx="3933773"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5213" y="987426"/>
            <a:ext cx="617461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117" y="2057400"/>
            <a:ext cx="393377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9870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52759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8309" y="365125"/>
            <a:ext cx="2629927"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527" y="365125"/>
            <a:ext cx="7737322"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2CE3D8-9C56-469E-B6AF-E320D35E2B59}" type="datetimeFigureOut">
              <a:rPr lang="zh-CN" altLang="en-US" smtClean="0">
                <a:solidFill>
                  <a:prstClr val="black">
                    <a:tint val="75000"/>
                  </a:prstClr>
                </a:solidFill>
              </a:rPr>
              <a:pPr/>
              <a:t>2021/10/31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5DBB995-8309-443B-A4DC-8D0D5E6CBBC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9979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56323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763" y="252800"/>
            <a:ext cx="11365238"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415763" y="1536633"/>
            <a:ext cx="11365238"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Font typeface="Lato"/>
              <a:buChar char="●"/>
              <a:defRPr>
                <a:latin typeface="Lato"/>
                <a:ea typeface="Lato"/>
                <a:cs typeface="Lato"/>
                <a:sym typeface="Lato"/>
              </a:defRPr>
            </a:lvl1pPr>
            <a:lvl2pPr marL="1219170" lvl="1" indent="-423323">
              <a:spcBef>
                <a:spcPts val="0"/>
              </a:spcBef>
              <a:spcAft>
                <a:spcPts val="0"/>
              </a:spcAft>
              <a:buSzPts val="1400"/>
              <a:buFont typeface="Lato"/>
              <a:buChar char="○"/>
              <a:defRPr>
                <a:latin typeface="Lato"/>
                <a:ea typeface="Lato"/>
                <a:cs typeface="Lato"/>
                <a:sym typeface="Lato"/>
              </a:defRPr>
            </a:lvl2pPr>
            <a:lvl3pPr marL="1828754" lvl="2" indent="-423323">
              <a:spcBef>
                <a:spcPts val="0"/>
              </a:spcBef>
              <a:spcAft>
                <a:spcPts val="0"/>
              </a:spcAft>
              <a:buSzPts val="1400"/>
              <a:buFont typeface="Lato"/>
              <a:buChar char="■"/>
              <a:defRPr>
                <a:latin typeface="Lato"/>
                <a:ea typeface="Lato"/>
                <a:cs typeface="Lato"/>
                <a:sym typeface="Lato"/>
              </a:defRPr>
            </a:lvl3pPr>
            <a:lvl4pPr marL="2438339" lvl="3" indent="-423323">
              <a:spcBef>
                <a:spcPts val="0"/>
              </a:spcBef>
              <a:spcAft>
                <a:spcPts val="0"/>
              </a:spcAft>
              <a:buSzPts val="1400"/>
              <a:buFont typeface="Lato"/>
              <a:buChar char="●"/>
              <a:defRPr>
                <a:latin typeface="Lato"/>
                <a:ea typeface="Lato"/>
                <a:cs typeface="Lato"/>
                <a:sym typeface="Lato"/>
              </a:defRPr>
            </a:lvl4pPr>
            <a:lvl5pPr marL="3047924" lvl="4" indent="-423323">
              <a:spcBef>
                <a:spcPts val="0"/>
              </a:spcBef>
              <a:spcAft>
                <a:spcPts val="0"/>
              </a:spcAft>
              <a:buSzPts val="1400"/>
              <a:buFont typeface="Lato"/>
              <a:buChar char="○"/>
              <a:defRPr>
                <a:latin typeface="Lato"/>
                <a:ea typeface="Lato"/>
                <a:cs typeface="Lato"/>
                <a:sym typeface="Lato"/>
              </a:defRPr>
            </a:lvl5pPr>
            <a:lvl6pPr marL="3657509" lvl="5" indent="-423323">
              <a:spcBef>
                <a:spcPts val="0"/>
              </a:spcBef>
              <a:spcAft>
                <a:spcPts val="0"/>
              </a:spcAft>
              <a:buSzPts val="1400"/>
              <a:buFont typeface="Lato"/>
              <a:buChar char="■"/>
              <a:defRPr>
                <a:latin typeface="Lato"/>
                <a:ea typeface="Lato"/>
                <a:cs typeface="Lato"/>
                <a:sym typeface="Lato"/>
              </a:defRPr>
            </a:lvl6pPr>
            <a:lvl7pPr marL="4267093" lvl="6" indent="-423323">
              <a:spcBef>
                <a:spcPts val="0"/>
              </a:spcBef>
              <a:spcAft>
                <a:spcPts val="0"/>
              </a:spcAft>
              <a:buSzPts val="1400"/>
              <a:buFont typeface="Lato"/>
              <a:buChar char="●"/>
              <a:defRPr>
                <a:latin typeface="Lato"/>
                <a:ea typeface="Lato"/>
                <a:cs typeface="Lato"/>
                <a:sym typeface="Lato"/>
              </a:defRPr>
            </a:lvl7pPr>
            <a:lvl8pPr marL="4876678" lvl="7" indent="-423323">
              <a:spcBef>
                <a:spcPts val="0"/>
              </a:spcBef>
              <a:spcAft>
                <a:spcPts val="0"/>
              </a:spcAft>
              <a:buSzPts val="1400"/>
              <a:buFont typeface="Lato"/>
              <a:buChar char="○"/>
              <a:defRPr>
                <a:latin typeface="Lato"/>
                <a:ea typeface="Lato"/>
                <a:cs typeface="Lato"/>
                <a:sym typeface="Lato"/>
              </a:defRPr>
            </a:lvl8pPr>
            <a:lvl9pPr marL="5486263" lvl="8" indent="-423323">
              <a:spcBef>
                <a:spcPts val="0"/>
              </a:spcBef>
              <a:spcAft>
                <a:spcPts val="0"/>
              </a:spcAft>
              <a:buSzPts val="1400"/>
              <a:buFont typeface="Lato"/>
              <a:buChar char="■"/>
              <a:defRPr>
                <a:latin typeface="Lato"/>
                <a:ea typeface="Lato"/>
                <a:cs typeface="Lato"/>
                <a:sym typeface="Lato"/>
              </a:defRPr>
            </a:lvl9pPr>
          </a:lstStyle>
          <a:p>
            <a:endParaRPr/>
          </a:p>
        </p:txBody>
      </p:sp>
      <p:sp>
        <p:nvSpPr>
          <p:cNvPr id="20" name="Google Shape;20;p4"/>
          <p:cNvSpPr txBox="1">
            <a:spLocks noGrp="1"/>
          </p:cNvSpPr>
          <p:nvPr>
            <p:ph type="sldNum" idx="12"/>
          </p:nvPr>
        </p:nvSpPr>
        <p:spPr>
          <a:xfrm>
            <a:off x="11301024" y="6217623"/>
            <a:ext cx="731886"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654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8712" rtl="0" eaLnBrk="1" fontAlgn="auto" latinLnBrk="0" hangingPunct="1">
              <a:lnSpc>
                <a:spcPct val="100000"/>
              </a:lnSpc>
              <a:spcBef>
                <a:spcPct val="0"/>
              </a:spcBef>
              <a:spcAft>
                <a:spcPts val="0"/>
              </a:spcAft>
              <a:buClrTx/>
              <a:buSzTx/>
              <a:buFontTx/>
              <a:buNone/>
              <a:tabLst/>
              <a:defRPr sz="2798"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4"/>
            <a:ext cx="11161453" cy="5031593"/>
          </a:xfrm>
        </p:spPr>
        <p:txBody>
          <a:bodyPr>
            <a:normAutofit/>
          </a:bodyPr>
          <a:lstStyle>
            <a:lvl1pPr marL="0" marR="0" indent="0" algn="l" defTabSz="1218712" rtl="0" eaLnBrk="1" fontAlgn="auto" latinLnBrk="0" hangingPunct="1">
              <a:lnSpc>
                <a:spcPct val="100000"/>
              </a:lnSpc>
              <a:spcBef>
                <a:spcPct val="20000"/>
              </a:spcBef>
              <a:spcAft>
                <a:spcPts val="0"/>
              </a:spcAft>
              <a:buClrTx/>
              <a:buSzTx/>
              <a:buFont typeface="Arial" pitchFamily="34" charset="0"/>
              <a:buNone/>
              <a:tabLst/>
              <a:defRPr sz="2399" baseline="0">
                <a:solidFill>
                  <a:schemeClr val="tx1">
                    <a:lumMod val="65000"/>
                    <a:lumOff val="35000"/>
                  </a:schemeClr>
                </a:solidFill>
              </a:defRPr>
            </a:lvl1pPr>
            <a:lvl2pPr marL="609356" indent="0" algn="ctr">
              <a:buNone/>
              <a:defRPr>
                <a:solidFill>
                  <a:schemeClr val="tx1">
                    <a:tint val="75000"/>
                  </a:schemeClr>
                </a:solidFill>
              </a:defRPr>
            </a:lvl2pPr>
            <a:lvl3pPr marL="1218712" indent="0" algn="ctr">
              <a:buNone/>
              <a:defRPr>
                <a:solidFill>
                  <a:schemeClr val="tx1">
                    <a:tint val="75000"/>
                  </a:schemeClr>
                </a:solidFill>
              </a:defRPr>
            </a:lvl3pPr>
            <a:lvl4pPr marL="1828068" indent="0" algn="ctr">
              <a:buNone/>
              <a:defRPr>
                <a:solidFill>
                  <a:schemeClr val="tx1">
                    <a:tint val="75000"/>
                  </a:schemeClr>
                </a:solidFill>
              </a:defRPr>
            </a:lvl4pPr>
            <a:lvl5pPr marL="2437425" indent="0" algn="ctr">
              <a:buNone/>
              <a:defRPr>
                <a:solidFill>
                  <a:schemeClr val="tx1">
                    <a:tint val="75000"/>
                  </a:schemeClr>
                </a:solidFill>
              </a:defRPr>
            </a:lvl5pPr>
            <a:lvl6pPr marL="3046781" indent="0" algn="ctr">
              <a:buNone/>
              <a:defRPr>
                <a:solidFill>
                  <a:schemeClr val="tx1">
                    <a:tint val="75000"/>
                  </a:schemeClr>
                </a:solidFill>
              </a:defRPr>
            </a:lvl6pPr>
            <a:lvl7pPr marL="3656137" indent="0" algn="ctr">
              <a:buNone/>
              <a:defRPr>
                <a:solidFill>
                  <a:schemeClr val="tx1">
                    <a:tint val="75000"/>
                  </a:schemeClr>
                </a:solidFill>
              </a:defRPr>
            </a:lvl7pPr>
            <a:lvl8pPr marL="4265492" indent="0" algn="ctr">
              <a:buNone/>
              <a:defRPr>
                <a:solidFill>
                  <a:schemeClr val="tx1">
                    <a:tint val="75000"/>
                  </a:schemeClr>
                </a:solidFill>
              </a:defRPr>
            </a:lvl8pPr>
            <a:lvl9pPr marL="4874848"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5371628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157" indent="-571157">
              <a:buFont typeface="Wingdings" panose="05000000000000000000" pitchFamily="2" charset="2"/>
              <a:buChar char="ü"/>
              <a:defRPr sz="2399"/>
            </a:lvl1pPr>
            <a:lvl2pPr marL="1066282" indent="-456926">
              <a:buFont typeface="Wingdings" panose="05000000000000000000" pitchFamily="2" charset="2"/>
              <a:buChar char="ü"/>
              <a:defRPr sz="1999"/>
            </a:lvl2pPr>
            <a:lvl3pPr marL="1675638" indent="-456926">
              <a:buFont typeface="Wingdings" panose="05000000000000000000" pitchFamily="2" charset="2"/>
              <a:buChar char="ü"/>
              <a:defRPr sz="1599"/>
            </a:lvl3pPr>
            <a:lvl4pPr marL="2170763" indent="-342694">
              <a:buFont typeface="Wingdings" panose="05000000000000000000" pitchFamily="2" charset="2"/>
              <a:buChar char="ü"/>
              <a:defRPr sz="1200"/>
            </a:lvl4pPr>
            <a:lvl5pPr marL="2780120" indent="-342694">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2456675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prstClr val="white"/>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545213773"/>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目录页">
    <p:bg>
      <p:bgPr>
        <a:solidFill>
          <a:srgbClr val="EBEBEB"/>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0F7C7B5-0135-F749-B910-7325E96AE705}"/>
              </a:ext>
            </a:extLst>
          </p:cNvPr>
          <p:cNvSpPr>
            <a:spLocks noGrp="1"/>
          </p:cNvSpPr>
          <p:nvPr>
            <p:ph type="body" sz="quarter" idx="10" hasCustomPrompt="1"/>
          </p:nvPr>
        </p:nvSpPr>
        <p:spPr>
          <a:xfrm>
            <a:off x="1033620" y="1843090"/>
            <a:ext cx="10122060" cy="3013725"/>
          </a:xfrm>
          <a:prstGeom prst="rect">
            <a:avLst/>
          </a:prstGeom>
        </p:spPr>
        <p:txBody>
          <a:bodyPr tIns="90000" bIns="90000"/>
          <a:lstStyle>
            <a:lvl1pPr marL="412585" indent="-398304">
              <a:lnSpc>
                <a:spcPct val="70000"/>
              </a:lnSpc>
              <a:buFont typeface="+mj-lt"/>
              <a:buAutoNum type="arabicPeriod"/>
              <a:tabLst/>
              <a:defRPr sz="2199">
                <a:solidFill>
                  <a:schemeClr val="tx1"/>
                </a:solidFill>
                <a:latin typeface="Microsoft YaHei" panose="020B0503020204020204" pitchFamily="34" charset="-122"/>
                <a:ea typeface="Microsoft YaHei" panose="020B0503020204020204" pitchFamily="34" charset="-122"/>
              </a:defRPr>
            </a:lvl1pPr>
            <a:lvl2pPr marL="412585" indent="-398304">
              <a:buFont typeface="+mj-lt"/>
              <a:buAutoNum type="arabicPeriod"/>
              <a:tabLst/>
              <a:defRPr/>
            </a:lvl2pPr>
            <a:lvl3pPr marL="14281" indent="0">
              <a:buFont typeface="+mj-lt"/>
              <a:buNone/>
              <a:tabLst/>
              <a:defRPr sz="2199">
                <a:latin typeface="Microsoft YaHei" panose="020B0503020204020204" pitchFamily="34" charset="-122"/>
                <a:ea typeface="Microsoft YaHei" panose="020B0503020204020204" pitchFamily="34" charset="-122"/>
              </a:defRPr>
            </a:lvl3pPr>
            <a:lvl4pPr marL="14281" indent="0">
              <a:buFont typeface="+mj-lt"/>
              <a:buNone/>
              <a:tabLst/>
              <a:defRPr sz="2199">
                <a:latin typeface="Microsoft YaHei" panose="020B0503020204020204" pitchFamily="34" charset="-122"/>
                <a:ea typeface="Microsoft YaHei" panose="020B0503020204020204" pitchFamily="34" charset="-122"/>
              </a:defRPr>
            </a:lvl4pPr>
            <a:lvl5pPr marL="14281" indent="0">
              <a:buFont typeface="+mj-lt"/>
              <a:buNone/>
              <a:tabLst/>
              <a:defRPr sz="2199">
                <a:latin typeface="Microsoft YaHei" panose="020B0503020204020204" pitchFamily="34" charset="-122"/>
                <a:ea typeface="Microsoft YaHei" panose="020B0503020204020204" pitchFamily="34" charset="-122"/>
              </a:defRPr>
            </a:lvl5pPr>
          </a:lstStyle>
          <a:p>
            <a:pPr lvl="0"/>
            <a:r>
              <a:rPr lang="zh-CN" altLang="en-US" dirty="0"/>
              <a:t>单击此处添加文本</a:t>
            </a:r>
            <a:endParaRPr lang="en-US" altLang="zh-CN" dirty="0"/>
          </a:p>
        </p:txBody>
      </p:sp>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9"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5"/>
            <a:ext cx="1147485" cy="653509"/>
          </a:xfrm>
          <a:prstGeom prst="rect">
            <a:avLst/>
          </a:prstGeom>
          <a:noFill/>
        </p:spPr>
        <p:txBody>
          <a:bodyPr wrap="none" rtlCol="0">
            <a:spAutoFit/>
          </a:bodyPr>
          <a:lstStyle/>
          <a:p>
            <a:pPr defTabSz="914112"/>
            <a:r>
              <a:rPr kumimoji="1" lang="zh-CN" altLang="en-US" sz="3599" b="1" dirty="0">
                <a:solidFill>
                  <a:srgbClr val="C00000"/>
                </a:solidFill>
                <a:latin typeface="Microsoft YaHei" charset="-122"/>
                <a:cs typeface="Microsoft YaHei" charset="-122"/>
              </a:rPr>
              <a:t>目录</a:t>
            </a:r>
          </a:p>
        </p:txBody>
      </p:sp>
    </p:spTree>
    <p:extLst>
      <p:ext uri="{BB962C8B-B14F-4D97-AF65-F5344CB8AC3E}">
        <p14:creationId xmlns:p14="http://schemas.microsoft.com/office/powerpoint/2010/main" val="20883676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2" name="标题 1"/>
          <p:cNvSpPr>
            <a:spLocks noGrp="1"/>
          </p:cNvSpPr>
          <p:nvPr>
            <p:ph type="title"/>
          </p:nvPr>
        </p:nvSpPr>
        <p:spPr>
          <a:xfrm>
            <a:off x="609839" y="1"/>
            <a:ext cx="10977087" cy="868630"/>
          </a:xfrm>
        </p:spPr>
        <p:txBody>
          <a:bodyPr/>
          <a:lstStyle>
            <a:lvl1pPr>
              <a:defRPr>
                <a:solidFill>
                  <a:srgbClr val="C00000"/>
                </a:solidFill>
              </a:defRPr>
            </a:lvl1pPr>
          </a:lstStyle>
          <a:p>
            <a:r>
              <a:rPr lang="zh-CN" altLang="en-US" dirty="0"/>
              <a:t>单击此处编辑母版标题样式</a:t>
            </a:r>
          </a:p>
        </p:txBody>
      </p:sp>
      <p:sp>
        <p:nvSpPr>
          <p:cNvPr id="5" name="内容占位符 4"/>
          <p:cNvSpPr>
            <a:spLocks noGrp="1"/>
          </p:cNvSpPr>
          <p:nvPr>
            <p:ph sz="quarter" idx="11"/>
          </p:nvPr>
        </p:nvSpPr>
        <p:spPr>
          <a:xfrm>
            <a:off x="609681" y="1044334"/>
            <a:ext cx="10977404" cy="54883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7838123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创新">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174940993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rgbClr val="C00000"/>
                </a:solidFill>
              </a:defRPr>
            </a:lvl1pPr>
          </a:lstStyle>
          <a:p>
            <a:r>
              <a:rPr lang="zh-CN" altLang="en-US"/>
              <a:t>单击此处编辑母版标题样式</a:t>
            </a:r>
          </a:p>
        </p:txBody>
      </p:sp>
    </p:spTree>
    <p:extLst>
      <p:ext uri="{BB962C8B-B14F-4D97-AF65-F5344CB8AC3E}">
        <p14:creationId xmlns:p14="http://schemas.microsoft.com/office/powerpoint/2010/main" val="12104503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7971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Title 1"/>
          <p:cNvSpPr>
            <a:spLocks noGrp="1"/>
          </p:cNvSpPr>
          <p:nvPr>
            <p:ph type="title"/>
          </p:nvPr>
        </p:nvSpPr>
        <p:spPr>
          <a:xfrm>
            <a:off x="610216" y="364574"/>
            <a:ext cx="10519666" cy="702028"/>
          </a:xfrm>
          <a:prstGeom prst="rect">
            <a:avLst/>
          </a:prstGeom>
        </p:spPr>
        <p:txBody>
          <a:bodyPr vert="horz" lIns="91440" tIns="45720" rIns="91440" bIns="45720" rtlCol="0" anchor="ctr">
            <a:normAutofit/>
          </a:bodyPr>
          <a:lstStyle>
            <a:lvl1pPr>
              <a:defRPr lang="en-US">
                <a:solidFill>
                  <a:srgbClr val="C00000"/>
                </a:solidFill>
              </a:defRPr>
            </a:lvl1pPr>
          </a:lstStyle>
          <a:p>
            <a:pPr lvl="0"/>
            <a:r>
              <a:rPr lang="en-US" dirty="0"/>
              <a:t>Click to edit Master title style</a:t>
            </a:r>
          </a:p>
        </p:txBody>
      </p:sp>
    </p:spTree>
    <p:extLst>
      <p:ext uri="{BB962C8B-B14F-4D97-AF65-F5344CB8AC3E}">
        <p14:creationId xmlns:p14="http://schemas.microsoft.com/office/powerpoint/2010/main" val="7735174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22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004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758184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535268"/>
          </a:xfrm>
          <a:prstGeom prst="rect">
            <a:avLst/>
          </a:prstGeom>
        </p:spPr>
        <p:txBody>
          <a:bodyPr lIns="0" tIns="0" rIns="0" bIns="0" anchor="t">
            <a:noAutofit/>
          </a:bodyPr>
          <a:lstStyle>
            <a:lvl1pPr marL="0" indent="0" algn="l">
              <a:lnSpc>
                <a:spcPts val="3428"/>
              </a:lnSpc>
              <a:spcBef>
                <a:spcPts val="0"/>
              </a:spcBef>
              <a:buNone/>
              <a:defRPr sz="1999" b="1" baseline="0">
                <a:solidFill>
                  <a:schemeClr val="accent1">
                    <a:lumMod val="75000"/>
                  </a:schemeClr>
                </a:solidFill>
                <a:latin typeface="Microsoft YaHei" panose="020B0503020204020204" pitchFamily="34" charset="-122"/>
                <a:ea typeface="Microsoft YaHei" panose="020B0503020204020204" pitchFamily="34"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181462806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2001604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探索">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7" name="L 形 6"/>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0"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898997" y="907094"/>
            <a:ext cx="6559809" cy="690255"/>
          </a:xfrm>
          <a:prstGeom prst="rect">
            <a:avLst/>
          </a:prstGeom>
          <a:ln>
            <a:noFill/>
            <a:prstDash val="dash"/>
          </a:ln>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139299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智能">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18" name="L 形 17"/>
          <p:cNvSpPr/>
          <p:nvPr userDrawn="1"/>
        </p:nvSpPr>
        <p:spPr>
          <a:xfrm rot="5400000">
            <a:off x="5824025" y="256863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62AA4863-E1EF-3342-A8CB-ECD4FD06CEB7}"/>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95303EA-8491-464F-99A0-67F948701C12}"/>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9648214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攀登">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8996" y="907092"/>
            <a:ext cx="6559809" cy="690255"/>
          </a:xfrm>
          <a:prstGeom prst="rect">
            <a:avLst/>
          </a:prstGeom>
        </p:spPr>
        <p:txBody>
          <a:bodyPr lIns="0" tIns="0" rIns="0" bIns="0" anchor="t">
            <a:normAutofit/>
          </a:bodyPr>
          <a:lstStyle>
            <a:lvl1pPr algn="l">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a:prstGeom prst="rect">
            <a:avLst/>
          </a:prstGeom>
        </p:spPr>
        <p:txBody>
          <a:bodyPr lIns="0" tIns="0" rIns="0" bIns="0"/>
          <a:lstStyle>
            <a:lvl1pPr>
              <a:defRPr sz="1400">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462D1BCC-0781-514D-8FE8-12F4AF64BC39}"/>
              </a:ext>
            </a:extLst>
          </p:cNvPr>
          <p:cNvSpPr>
            <a:spLocks noGrp="1"/>
          </p:cNvSpPr>
          <p:nvPr>
            <p:ph type="body" sz="quarter" idx="11"/>
          </p:nvPr>
        </p:nvSpPr>
        <p:spPr>
          <a:xfrm>
            <a:off x="913588" y="6227190"/>
            <a:ext cx="1617170"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537370765"/>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灯塔">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C6D010F9-02DE-1949-B177-A4E0D2774E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
            <a:ext cx="12196996" cy="5602265"/>
          </a:xfrm>
          <a:prstGeom prst="rect">
            <a:avLst/>
          </a:prstGeom>
        </p:spPr>
      </p:pic>
      <p:sp>
        <p:nvSpPr>
          <p:cNvPr id="10" name="L 形 10">
            <a:extLst>
              <a:ext uri="{FF2B5EF4-FFF2-40B4-BE49-F238E27FC236}">
                <a16:creationId xmlns:a16="http://schemas.microsoft.com/office/drawing/2014/main" id="{0C595D57-06EA-3B46-AF21-C0EACD8F1C4E}"/>
              </a:ext>
            </a:extLst>
          </p:cNvPr>
          <p:cNvSpPr/>
          <p:nvPr userDrawn="1"/>
        </p:nvSpPr>
        <p:spPr>
          <a:xfrm rot="5400000">
            <a:off x="7881371" y="1995748"/>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11" name="Title 1">
            <a:extLst>
              <a:ext uri="{FF2B5EF4-FFF2-40B4-BE49-F238E27FC236}">
                <a16:creationId xmlns:a16="http://schemas.microsoft.com/office/drawing/2014/main" id="{C897A368-8F39-4049-9BB0-AEB315EB7E0D}"/>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12621051-E1A4-A049-BF21-61B18B348315}"/>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65363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创新">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
            <a:ext cx="12196763" cy="5602265"/>
          </a:xfrm>
          <a:prstGeom prst="rect">
            <a:avLst/>
          </a:prstGeom>
        </p:spPr>
      </p:pic>
      <p:sp>
        <p:nvSpPr>
          <p:cNvPr id="9" name="L 形 8"/>
          <p:cNvSpPr/>
          <p:nvPr userDrawn="1"/>
        </p:nvSpPr>
        <p:spPr>
          <a:xfrm rot="5400000">
            <a:off x="5945516" y="232351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076392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领航">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896463" y="907583"/>
            <a:ext cx="6610328" cy="690255"/>
          </a:xfrm>
          <a:prstGeom prst="rect">
            <a:avLst/>
          </a:prstGeom>
        </p:spPr>
        <p:txBody>
          <a:bodyPr lIns="0" tIns="0" rIns="0" bIns="0" anchor="t">
            <a:normAutofit/>
          </a:bodyPr>
          <a:lstStyle>
            <a:lvl1pPr algn="l">
              <a:lnSpc>
                <a:spcPts val="3439"/>
              </a:lnSpc>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38938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攀登">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36206"/>
            <a:ext cx="12196763" cy="5638471"/>
          </a:xfrm>
          <a:prstGeom prst="rect">
            <a:avLst/>
          </a:prstGeom>
        </p:spPr>
      </p:pic>
      <p:sp>
        <p:nvSpPr>
          <p:cNvPr id="2" name="Title 1"/>
          <p:cNvSpPr>
            <a:spLocks noGrp="1"/>
          </p:cNvSpPr>
          <p:nvPr>
            <p:ph type="ctrTitle" hasCustomPrompt="1"/>
          </p:nvPr>
        </p:nvSpPr>
        <p:spPr>
          <a:xfrm>
            <a:off x="898997" y="907094"/>
            <a:ext cx="6559809"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8" name="L 形 7"/>
          <p:cNvSpPr/>
          <p:nvPr userDrawn="1"/>
        </p:nvSpPr>
        <p:spPr>
          <a:xfrm rot="5400000">
            <a:off x="7929967" y="1657555"/>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1D1D1A"/>
              </a:solidFill>
            </a:endParaRPr>
          </a:p>
        </p:txBody>
      </p:sp>
      <p:sp>
        <p:nvSpPr>
          <p:cNvPr id="5" name="Text Placeholder 5">
            <a:extLst>
              <a:ext uri="{FF2B5EF4-FFF2-40B4-BE49-F238E27FC236}">
                <a16:creationId xmlns:a16="http://schemas.microsoft.com/office/drawing/2014/main" id="{6BB7B2F8-0AF7-D04F-81DD-52FDB6B7326C}"/>
              </a:ext>
            </a:extLst>
          </p:cNvPr>
          <p:cNvSpPr>
            <a:spLocks noGrp="1"/>
          </p:cNvSpPr>
          <p:nvPr>
            <p:ph type="body" sz="quarter" idx="10" hasCustomPrompt="1"/>
          </p:nvPr>
        </p:nvSpPr>
        <p:spPr>
          <a:xfrm>
            <a:off x="929260" y="1949372"/>
            <a:ext cx="6535842" cy="643926"/>
          </a:xfrm>
        </p:spPr>
        <p:txBody>
          <a:bodyPr/>
          <a:lstStyle>
            <a:lvl1pPr>
              <a:defRPr sz="1399">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29903594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341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071361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r>
              <a:rPr lang="en-US" sz="4800" dirty="0">
                <a:solidFill>
                  <a:srgbClr val="1D1D1A"/>
                </a:solidFill>
              </a:rPr>
              <a:t>Thank you.</a:t>
            </a:r>
          </a:p>
        </p:txBody>
      </p:sp>
    </p:spTree>
    <p:extLst>
      <p:ext uri="{BB962C8B-B14F-4D97-AF65-F5344CB8AC3E}">
        <p14:creationId xmlns:p14="http://schemas.microsoft.com/office/powerpoint/2010/main" val="4774657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656" y="165101"/>
            <a:ext cx="11161453" cy="888186"/>
          </a:xfrm>
        </p:spPr>
        <p:txBody>
          <a:bodyPr>
            <a:noAutofit/>
          </a:bodyPr>
          <a:lstStyle>
            <a:lvl1pPr marL="0" marR="0" indent="0" algn="l" defTabSz="1219200" rtl="0" eaLnBrk="1" fontAlgn="auto" latinLnBrk="0" hangingPunct="1">
              <a:lnSpc>
                <a:spcPct val="100000"/>
              </a:lnSpc>
              <a:spcBef>
                <a:spcPct val="0"/>
              </a:spcBef>
              <a:spcAft>
                <a:spcPts val="0"/>
              </a:spcAft>
              <a:buClrTx/>
              <a:buSzTx/>
              <a:buFontTx/>
              <a:buNone/>
              <a:tabLst/>
              <a:defRPr sz="2799" b="0">
                <a:solidFill>
                  <a:schemeClr val="tx1">
                    <a:lumMod val="65000"/>
                    <a:lumOff val="35000"/>
                  </a:schemeClr>
                </a:solidFill>
              </a:defRPr>
            </a:lvl1pPr>
          </a:lstStyle>
          <a:p>
            <a:r>
              <a:rPr lang="en-US" altLang="zh-CN" dirty="0"/>
              <a:t>Headline in Arial Regular 36 point</a:t>
            </a:r>
          </a:p>
        </p:txBody>
      </p:sp>
      <p:sp>
        <p:nvSpPr>
          <p:cNvPr id="3" name="副标题 2"/>
          <p:cNvSpPr>
            <a:spLocks noGrp="1"/>
          </p:cNvSpPr>
          <p:nvPr>
            <p:ph type="subTitle" idx="1" hasCustomPrompt="1"/>
          </p:nvPr>
        </p:nvSpPr>
        <p:spPr>
          <a:xfrm>
            <a:off x="517656" y="1269262"/>
            <a:ext cx="11161453" cy="5031593"/>
          </a:xfrm>
          <a:prstGeom prst="rect">
            <a:avLst/>
          </a:prstGeom>
        </p:spPr>
        <p:txBody>
          <a:bodyPr>
            <a:normAutofit/>
          </a:bodyPr>
          <a:lstStyle>
            <a:lvl1pPr marL="0" marR="0" indent="0" algn="l" defTabSz="1219200" rtl="0" eaLnBrk="1" fontAlgn="auto" latinLnBrk="0" hangingPunct="1">
              <a:lnSpc>
                <a:spcPct val="100000"/>
              </a:lnSpc>
              <a:spcBef>
                <a:spcPct val="20000"/>
              </a:spcBef>
              <a:spcAft>
                <a:spcPts val="0"/>
              </a:spcAft>
              <a:buClrTx/>
              <a:buSzTx/>
              <a:buFont typeface="Arial" pitchFamily="34" charset="0"/>
              <a:buNone/>
              <a:tabLst/>
              <a:defRPr sz="2400" baseline="0">
                <a:solidFill>
                  <a:schemeClr val="tx1">
                    <a:lumMod val="65000"/>
                    <a:lumOff val="3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199" indent="0" algn="ctr">
              <a:buNone/>
              <a:defRPr>
                <a:solidFill>
                  <a:schemeClr val="tx1">
                    <a:tint val="75000"/>
                  </a:schemeClr>
                </a:solidFill>
              </a:defRPr>
            </a:lvl8pPr>
            <a:lvl9pPr marL="4876799" indent="0" algn="ctr">
              <a:buNone/>
              <a:defRPr>
                <a:solidFill>
                  <a:schemeClr val="tx1">
                    <a:tint val="75000"/>
                  </a:schemeClr>
                </a:solidFill>
              </a:defRPr>
            </a:lvl9pPr>
          </a:lstStyle>
          <a:p>
            <a:r>
              <a:rPr lang="en-US" altLang="zh-CN" dirty="0"/>
              <a:t>Copy text in Arial Regular 20 - 32 point </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solidFill>
                  <a:prstClr val="black"/>
                </a:solidFill>
              </a:rPr>
              <a:pPr/>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solidFill>
                  <a:prstClr val="black"/>
                </a:solidFill>
              </a:rPr>
              <a:pPr/>
              <a:t>‹#›</a:t>
            </a:fld>
            <a:endParaRPr lang="zh-CN" altLang="en-US">
              <a:solidFill>
                <a:prstClr val="black"/>
              </a:solidFill>
            </a:endParaRPr>
          </a:p>
        </p:txBody>
      </p:sp>
      <p:sp>
        <p:nvSpPr>
          <p:cNvPr id="7"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7473999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8484798" y="6489701"/>
            <a:ext cx="2797208" cy="455613"/>
          </a:xfrm>
          <a:prstGeom prst="rect">
            <a:avLst/>
          </a:prstGeom>
        </p:spPr>
        <p:txBody>
          <a:bodyPr/>
          <a:lstStyle>
            <a:lvl1pPr>
              <a:defRPr>
                <a:ea typeface="宋体" panose="02010600030101010101" pitchFamily="2" charset="-122"/>
              </a:defRPr>
            </a:lvl1pPr>
          </a:lstStyle>
          <a:p>
            <a:pPr defTabSz="914400" fontAlgn="base">
              <a:spcBef>
                <a:spcPct val="0"/>
              </a:spcBef>
              <a:spcAft>
                <a:spcPct val="0"/>
              </a:spcAft>
            </a:pPr>
            <a:r>
              <a:rPr lang="de-DE" altLang="zh-CN">
                <a:solidFill>
                  <a:prstClr val="white"/>
                </a:solidFill>
                <a:latin typeface="Calibri" pitchFamily="34" charset="0"/>
              </a:rPr>
              <a:t>Page </a:t>
            </a:r>
            <a:fld id="{8023770D-7BC5-400C-9CD3-A37758D31559}" type="slidenum">
              <a:rPr lang="de-DE" altLang="zh-CN" smtClean="0">
                <a:solidFill>
                  <a:prstClr val="white"/>
                </a:solidFill>
                <a:latin typeface="Calibri" pitchFamily="34" charset="0"/>
              </a:rPr>
              <a:pPr defTabSz="914400" fontAlgn="base">
                <a:spcBef>
                  <a:spcPct val="0"/>
                </a:spcBef>
                <a:spcAft>
                  <a:spcPct val="0"/>
                </a:spcAft>
              </a:pPr>
              <a:t>‹#›</a:t>
            </a:fld>
            <a:endParaRPr lang="en-GB" altLang="zh-CN">
              <a:solidFill>
                <a:prstClr val="white"/>
              </a:solidFill>
              <a:latin typeface="Calibri" pitchFamily="34" charset="0"/>
            </a:endParaRPr>
          </a:p>
        </p:txBody>
      </p:sp>
    </p:spTree>
    <p:extLst>
      <p:ext uri="{BB962C8B-B14F-4D97-AF65-F5344CB8AC3E}">
        <p14:creationId xmlns:p14="http://schemas.microsoft.com/office/powerpoint/2010/main" val="119488495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303" y="116635"/>
            <a:ext cx="10367725" cy="1362075"/>
          </a:xfrm>
          <a:noFill/>
          <a:ln w="9525" algn="ctr">
            <a:noFill/>
            <a:miter lim="800000"/>
            <a:headEnd/>
            <a:tailEnd/>
          </a:ln>
          <a:effectLst/>
        </p:spPr>
        <p:txBody>
          <a:bodyPr vert="horz" wrap="square" lIns="91440" tIns="45720" rIns="91440" bIns="4572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a:t>单击此处编辑母版标题样式</a:t>
            </a:r>
          </a:p>
        </p:txBody>
      </p:sp>
      <p:sp>
        <p:nvSpPr>
          <p:cNvPr id="5" name="文本占位符 4"/>
          <p:cNvSpPr>
            <a:spLocks noGrp="1"/>
          </p:cNvSpPr>
          <p:nvPr>
            <p:ph type="body" sz="quarter" idx="10"/>
          </p:nvPr>
        </p:nvSpPr>
        <p:spPr>
          <a:xfrm>
            <a:off x="912934" y="1714502"/>
            <a:ext cx="10370899" cy="4162425"/>
          </a:xfrm>
          <a:prstGeom prst="rect">
            <a:avLst/>
          </a:prstGeom>
        </p:spPr>
        <p:txBody>
          <a:bodyPr/>
          <a:lstStyle>
            <a:lvl1pPr marL="266593" indent="-266593">
              <a:buClr>
                <a:schemeClr val="tx1">
                  <a:lumMod val="65000"/>
                  <a:lumOff val="35000"/>
                </a:schemeClr>
              </a:buClr>
              <a:buSzPct val="70000"/>
              <a:buFont typeface="Wingdings" pitchFamily="2" charset="2"/>
              <a:buChar char="l"/>
              <a:defRPr sz="1999" b="0">
                <a:solidFill>
                  <a:srgbClr val="333333"/>
                </a:solidFill>
                <a:latin typeface="+mn-lt"/>
                <a:ea typeface="+mn-ea"/>
              </a:defRPr>
            </a:lvl1pPr>
          </a:lstStyle>
          <a:p>
            <a:pPr lvl="0"/>
            <a:r>
              <a:rPr lang="zh-CN" altLang="en-US" dirty="0"/>
              <a:t>单击此处编辑母版文本样式</a:t>
            </a:r>
          </a:p>
        </p:txBody>
      </p:sp>
    </p:spTree>
    <p:extLst>
      <p:ext uri="{BB962C8B-B14F-4D97-AF65-F5344CB8AC3E}">
        <p14:creationId xmlns:p14="http://schemas.microsoft.com/office/powerpoint/2010/main" val="37375312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4"/>
            <a:ext cx="10740640"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909" y="1501989"/>
            <a:ext cx="10733557"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427836865"/>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领航">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96462" y="907581"/>
            <a:ext cx="6610328" cy="690255"/>
          </a:xfrm>
          <a:prstGeom prst="rect">
            <a:avLst/>
          </a:prstGeom>
        </p:spPr>
        <p:txBody>
          <a:bodyPr lIns="0" tIns="0" rIns="0" bIns="0" anchor="t">
            <a:normAutofit/>
          </a:bodyPr>
          <a:lstStyle>
            <a:lvl1pPr algn="l">
              <a:lnSpc>
                <a:spcPts val="3440"/>
              </a:lnSpc>
              <a:defRPr sz="3200"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6" name="Text Placeholder 5">
            <a:extLst>
              <a:ext uri="{FF2B5EF4-FFF2-40B4-BE49-F238E27FC236}">
                <a16:creationId xmlns:a16="http://schemas.microsoft.com/office/drawing/2014/main" id="{1878D8DD-C7E7-9345-9C0D-92472D27ADF8}"/>
              </a:ext>
            </a:extLst>
          </p:cNvPr>
          <p:cNvSpPr>
            <a:spLocks noGrp="1"/>
          </p:cNvSpPr>
          <p:nvPr>
            <p:ph type="body" sz="quarter" idx="10" hasCustomPrompt="1"/>
          </p:nvPr>
        </p:nvSpPr>
        <p:spPr>
          <a:xfrm>
            <a:off x="929260" y="1949372"/>
            <a:ext cx="6577530" cy="643926"/>
          </a:xfrm>
          <a:prstGeom prst="rect">
            <a:avLst/>
          </a:prstGeom>
        </p:spPr>
        <p:txBody>
          <a:bodyPr/>
          <a:lstStyle>
            <a:lvl1pPr>
              <a:defRPr sz="1400">
                <a:solidFill>
                  <a:schemeClr val="tx1"/>
                </a:solidFill>
              </a:defRPr>
            </a:lvl1pPr>
          </a:lstStyle>
          <a:p>
            <a:pPr lvl="0"/>
            <a:r>
              <a:rPr lang="zh-CN" altLang="en-US" dirty="0"/>
              <a:t>单击此处添加文本</a:t>
            </a:r>
            <a:endParaRPr lang="en-US" dirty="0"/>
          </a:p>
        </p:txBody>
      </p:sp>
    </p:spTree>
    <p:extLst>
      <p:ext uri="{BB962C8B-B14F-4D97-AF65-F5344CB8AC3E}">
        <p14:creationId xmlns:p14="http://schemas.microsoft.com/office/powerpoint/2010/main" val="1748697518"/>
      </p:ext>
    </p:extLst>
  </p:cSld>
  <p:clrMapOvr>
    <a:masterClrMapping/>
  </p:clrMapOvr>
  <p:extLst>
    <p:ext uri="{DCECCB84-F9BA-43D5-87BE-67443E8EF086}">
      <p15:sldGuideLst xmlns:p15="http://schemas.microsoft.com/office/powerpoint/2012/main">
        <p15:guide id="1" orient="horz" pos="341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标题，文本与内容">
    <p:spTree>
      <p:nvGrpSpPr>
        <p:cNvPr id="1" name=""/>
        <p:cNvGrpSpPr/>
        <p:nvPr/>
      </p:nvGrpSpPr>
      <p:grpSpPr>
        <a:xfrm>
          <a:off x="0" y="0"/>
          <a:ext cx="0" cy="0"/>
          <a:chOff x="0" y="0"/>
          <a:chExt cx="0" cy="0"/>
        </a:xfrm>
      </p:grpSpPr>
      <p:sp>
        <p:nvSpPr>
          <p:cNvPr id="6" name="Rectangle 86"/>
          <p:cNvSpPr>
            <a:spLocks noChangeArrowheads="1"/>
          </p:cNvSpPr>
          <p:nvPr userDrawn="1"/>
        </p:nvSpPr>
        <p:spPr bwMode="auto">
          <a:xfrm>
            <a:off x="11510876" y="6378470"/>
            <a:ext cx="685889" cy="462069"/>
          </a:xfrm>
          <a:prstGeom prst="rect">
            <a:avLst/>
          </a:prstGeom>
          <a:noFill/>
          <a:ln w="9525">
            <a:noFill/>
            <a:miter lim="800000"/>
            <a:headEnd/>
            <a:tailEnd/>
          </a:ln>
          <a:effectLst/>
        </p:spPr>
        <p:txBody>
          <a:bodyPr lIns="0" tIns="0" rIns="0" bIns="0"/>
          <a:lstStyle/>
          <a:p>
            <a:pPr defTabSz="783448" eaLnBrk="0" fontAlgn="base" hangingPunct="0">
              <a:lnSpc>
                <a:spcPct val="85000"/>
              </a:lnSpc>
              <a:spcBef>
                <a:spcPct val="0"/>
              </a:spcBef>
              <a:spcAft>
                <a:spcPct val="0"/>
              </a:spcAft>
            </a:pPr>
            <a:endParaRPr lang="de-DE" sz="1000" dirty="0">
              <a:solidFill>
                <a:srgbClr val="000000"/>
              </a:solidFill>
              <a:latin typeface="FrutigerNext LT Light" pitchFamily="34" charset="0"/>
              <a:ea typeface="MS PGothic" pitchFamily="34" charset="-128"/>
            </a:endParaRPr>
          </a:p>
          <a:p>
            <a:pPr defTabSz="783448" eaLnBrk="0" fontAlgn="base" hangingPunct="0">
              <a:lnSpc>
                <a:spcPct val="85000"/>
              </a:lnSpc>
              <a:spcBef>
                <a:spcPct val="0"/>
              </a:spcBef>
              <a:spcAft>
                <a:spcPct val="0"/>
              </a:spcAft>
            </a:pPr>
            <a:r>
              <a:rPr lang="de-DE" sz="1000" dirty="0">
                <a:solidFill>
                  <a:srgbClr val="000000"/>
                </a:solidFill>
                <a:latin typeface="FrutigerNext LT Light" pitchFamily="34" charset="0"/>
                <a:ea typeface="MS PGothic" pitchFamily="34" charset="-128"/>
              </a:rPr>
              <a:t>Page </a:t>
            </a:r>
            <a:fld id="{E68EC476-442B-4BB7-9603-F1440C241F3D}" type="slidenum">
              <a:rPr lang="de-DE" sz="1000">
                <a:solidFill>
                  <a:srgbClr val="000000"/>
                </a:solidFill>
                <a:latin typeface="FrutigerNext LT Light" pitchFamily="34" charset="0"/>
                <a:ea typeface="MS PGothic" pitchFamily="34" charset="-128"/>
              </a:rPr>
              <a:pPr defTabSz="783448" eaLnBrk="0" fontAlgn="base" hangingPunct="0">
                <a:lnSpc>
                  <a:spcPct val="85000"/>
                </a:lnSpc>
                <a:spcBef>
                  <a:spcPct val="0"/>
                </a:spcBef>
                <a:spcAft>
                  <a:spcPct val="0"/>
                </a:spcAft>
              </a:pPr>
              <a:t>‹#›</a:t>
            </a:fld>
            <a:endParaRPr lang="en-GB" sz="1000" dirty="0">
              <a:solidFill>
                <a:srgbClr val="000000"/>
              </a:solidFill>
              <a:latin typeface="FrutigerNext LT Light" pitchFamily="34" charset="0"/>
              <a:ea typeface="MS PGothic" pitchFamily="34" charset="-128"/>
            </a:endParaRPr>
          </a:p>
        </p:txBody>
      </p:sp>
      <p:sp>
        <p:nvSpPr>
          <p:cNvPr id="7" name="Text Box 5"/>
          <p:cNvSpPr txBox="1">
            <a:spLocks noChangeArrowheads="1"/>
          </p:cNvSpPr>
          <p:nvPr userDrawn="1"/>
        </p:nvSpPr>
        <p:spPr bwMode="auto">
          <a:xfrm>
            <a:off x="856612" y="6468968"/>
            <a:ext cx="3140411"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defTabSz="913767" fontAlgn="base">
              <a:spcBef>
                <a:spcPct val="0"/>
              </a:spcBef>
              <a:spcAft>
                <a:spcPct val="0"/>
              </a:spcAft>
              <a:defRPr/>
            </a:pPr>
            <a:r>
              <a:rPr lang="en-US" altLang="zh-CN" sz="1399" dirty="0">
                <a:solidFill>
                  <a:srgbClr val="000000">
                    <a:lumMod val="65000"/>
                    <a:lumOff val="35000"/>
                  </a:srgbClr>
                </a:solidFill>
                <a:latin typeface="FrutigerNext LT Light" pitchFamily="34" charset="0"/>
                <a:ea typeface="MS PGothic" pitchFamily="34" charset="-128"/>
              </a:rPr>
              <a:t>HUAWEI TECHNOLOGIES CO.</a:t>
            </a:r>
            <a:r>
              <a:rPr lang="zh-CN" altLang="en-US" sz="1399" dirty="0">
                <a:solidFill>
                  <a:srgbClr val="000000">
                    <a:lumMod val="65000"/>
                    <a:lumOff val="35000"/>
                  </a:srgbClr>
                </a:solidFill>
                <a:latin typeface="FrutigerNext LT Light" pitchFamily="34" charset="0"/>
                <a:ea typeface="MS PGothic" pitchFamily="34" charset="-128"/>
              </a:rPr>
              <a:t>，</a:t>
            </a:r>
            <a:r>
              <a:rPr lang="en-US" altLang="zh-CN" sz="1399" dirty="0">
                <a:solidFill>
                  <a:srgbClr val="000000">
                    <a:lumMod val="65000"/>
                    <a:lumOff val="35000"/>
                  </a:srgbClr>
                </a:solidFill>
                <a:latin typeface="FrutigerNext LT Light" pitchFamily="34" charset="0"/>
                <a:ea typeface="MS PGothic" pitchFamily="34" charset="-128"/>
              </a:rPr>
              <a:t>LTD.</a:t>
            </a:r>
          </a:p>
        </p:txBody>
      </p:sp>
    </p:spTree>
    <p:extLst>
      <p:ext uri="{BB962C8B-B14F-4D97-AF65-F5344CB8AC3E}">
        <p14:creationId xmlns:p14="http://schemas.microsoft.com/office/powerpoint/2010/main" val="2012289726"/>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94">
          <p15:clr>
            <a:srgbClr val="FBAE40"/>
          </p15:clr>
        </p15:guide>
        <p15:guide id="3" orient="horz" pos="504">
          <p15:clr>
            <a:srgbClr val="FBAE40"/>
          </p15:clr>
        </p15:guide>
        <p15:guide id="4" pos="7152">
          <p15:clr>
            <a:srgbClr val="FBAE40"/>
          </p15:clr>
        </p15:guide>
        <p15:guide id="5" orient="horz" pos="3974">
          <p15:clr>
            <a:srgbClr val="FBAE40"/>
          </p15:clr>
        </p15:guide>
        <p15:guide id="6" orient="horz" pos="70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839" y="275167"/>
            <a:ext cx="10977087" cy="593463"/>
          </a:xfrm>
          <a:prstGeom prst="rect">
            <a:avLst/>
          </a:prstGeom>
        </p:spPr>
        <p:txBody>
          <a:bodyPr vert="horz" lIns="121944" tIns="60972" rIns="121944" bIns="60972" rtlCol="0" anchor="ctr">
            <a:noAutofit/>
          </a:bodyPr>
          <a:lstStyle>
            <a:lvl1pPr algn="l">
              <a:defRPr>
                <a:solidFill>
                  <a:srgbClr val="C00000"/>
                </a:solidFill>
              </a:defRPr>
            </a:lvl1pPr>
          </a:lstStyle>
          <a:p>
            <a:r>
              <a:rPr lang="zh-CN" altLang="en-US"/>
              <a:t>单击此处编辑母版标题样式</a:t>
            </a:r>
          </a:p>
        </p:txBody>
      </p:sp>
      <p:sp>
        <p:nvSpPr>
          <p:cNvPr id="3" name="文本占位符 2"/>
          <p:cNvSpPr>
            <a:spLocks noGrp="1"/>
          </p:cNvSpPr>
          <p:nvPr>
            <p:ph idx="1"/>
          </p:nvPr>
        </p:nvSpPr>
        <p:spPr>
          <a:xfrm>
            <a:off x="609839" y="1044788"/>
            <a:ext cx="10977087" cy="5080848"/>
          </a:xfrm>
          <a:prstGeom prst="rect">
            <a:avLst/>
          </a:prstGeom>
        </p:spPr>
        <p:txBody>
          <a:bodyPr vert="horz" lIns="121944" tIns="60972" rIns="121944" bIns="60972" rtlCol="0">
            <a:normAutofit/>
          </a:bodyPr>
          <a:lstStyle>
            <a:lvl1pPr marL="571386" indent="-571386">
              <a:buFont typeface="Wingdings" panose="05000000000000000000" pitchFamily="2" charset="2"/>
              <a:buChar char="ü"/>
              <a:defRPr sz="2400"/>
            </a:lvl1pPr>
            <a:lvl2pPr marL="1066709" indent="-457109">
              <a:buFont typeface="Wingdings" panose="05000000000000000000" pitchFamily="2" charset="2"/>
              <a:buChar char="ü"/>
              <a:defRPr sz="2000"/>
            </a:lvl2pPr>
            <a:lvl3pPr marL="1676309" indent="-457109">
              <a:buFont typeface="Wingdings" panose="05000000000000000000" pitchFamily="2" charset="2"/>
              <a:buChar char="ü"/>
              <a:defRPr sz="1600"/>
            </a:lvl3pPr>
            <a:lvl4pPr marL="2171632" indent="-342831">
              <a:buFont typeface="Wingdings" panose="05000000000000000000" pitchFamily="2" charset="2"/>
              <a:buChar char="ü"/>
              <a:defRPr sz="1200"/>
            </a:lvl4pPr>
            <a:lvl5pPr marL="2781232" indent="-342831">
              <a:buFont typeface="Wingdings" panose="05000000000000000000" pitchFamily="2" charset="2"/>
              <a:buChar char="ü"/>
              <a:defRPr sz="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796064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目录1">
    <p:bg>
      <p:bgPr>
        <a:solidFill>
          <a:srgbClr val="EBEBEB"/>
        </a:solidFill>
        <a:effectLst/>
      </p:bgPr>
    </p:bg>
    <p:spTree>
      <p:nvGrpSpPr>
        <p:cNvPr id="1" name=""/>
        <p:cNvGrpSpPr/>
        <p:nvPr/>
      </p:nvGrpSpPr>
      <p:grpSpPr>
        <a:xfrm>
          <a:off x="0" y="0"/>
          <a:ext cx="0" cy="0"/>
          <a:chOff x="0" y="0"/>
          <a:chExt cx="0" cy="0"/>
        </a:xfrm>
      </p:grpSpPr>
      <p:cxnSp>
        <p:nvCxnSpPr>
          <p:cNvPr id="3" name="直线连接符 14">
            <a:extLst>
              <a:ext uri="{FF2B5EF4-FFF2-40B4-BE49-F238E27FC236}">
                <a16:creationId xmlns:a16="http://schemas.microsoft.com/office/drawing/2014/main" id="{C79E9F57-49BC-DC4A-B843-36D48051C848}"/>
              </a:ext>
            </a:extLst>
          </p:cNvPr>
          <p:cNvCxnSpPr>
            <a:cxnSpLocks/>
          </p:cNvCxnSpPr>
          <p:nvPr userDrawn="1"/>
        </p:nvCxnSpPr>
        <p:spPr>
          <a:xfrm>
            <a:off x="1029917" y="1360364"/>
            <a:ext cx="787732"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4" name="文本框 16">
            <a:extLst>
              <a:ext uri="{FF2B5EF4-FFF2-40B4-BE49-F238E27FC236}">
                <a16:creationId xmlns:a16="http://schemas.microsoft.com/office/drawing/2014/main" id="{568EC886-2612-1F43-AB51-21A76A078357}"/>
              </a:ext>
            </a:extLst>
          </p:cNvPr>
          <p:cNvSpPr txBox="1"/>
          <p:nvPr userDrawn="1"/>
        </p:nvSpPr>
        <p:spPr>
          <a:xfrm>
            <a:off x="918917" y="630374"/>
            <a:ext cx="1005403" cy="584775"/>
          </a:xfrm>
          <a:prstGeom prst="rect">
            <a:avLst/>
          </a:prstGeom>
          <a:noFill/>
        </p:spPr>
        <p:txBody>
          <a:bodyPr wrap="none" rtlCol="0">
            <a:spAutoFit/>
          </a:bodyPr>
          <a:lstStyle/>
          <a:p>
            <a:pPr defTabSz="914387"/>
            <a:r>
              <a:rPr kumimoji="1" lang="zh-CN" altLang="en-US" sz="3200" b="1" dirty="0">
                <a:solidFill>
                  <a:srgbClr val="E9002F">
                    <a:lumMod val="75000"/>
                  </a:srgbClr>
                </a:solidFill>
                <a:cs typeface="Microsoft YaHei" charset="-122"/>
              </a:rPr>
              <a:t>目录</a:t>
            </a:r>
          </a:p>
        </p:txBody>
      </p:sp>
      <p:sp>
        <p:nvSpPr>
          <p:cNvPr id="14" name="文本占位符 13"/>
          <p:cNvSpPr>
            <a:spLocks noGrp="1"/>
          </p:cNvSpPr>
          <p:nvPr>
            <p:ph type="body" sz="quarter" idx="10" hasCustomPrompt="1"/>
          </p:nvPr>
        </p:nvSpPr>
        <p:spPr>
          <a:xfrm>
            <a:off x="1030558" y="1756812"/>
            <a:ext cx="10020300" cy="554037"/>
          </a:xfrm>
          <a:prstGeom prst="rect">
            <a:avLst/>
          </a:prstGeom>
          <a:solidFill>
            <a:schemeClr val="bg2"/>
          </a:solidFill>
        </p:spPr>
        <p:txBody>
          <a:bodyPr anchor="ctr" anchorCtr="0"/>
          <a:lstStyle>
            <a:lvl1pPr>
              <a:defRPr sz="2000">
                <a:solidFill>
                  <a:schemeClr val="accent1">
                    <a:lumMod val="75000"/>
                  </a:schemeClr>
                </a:solidFill>
              </a:defRPr>
            </a:lvl1pPr>
          </a:lstStyle>
          <a:p>
            <a:pPr lvl="0"/>
            <a:r>
              <a:rPr lang="zh-CN" altLang="en-US" dirty="0"/>
              <a:t>点击插入提纲</a:t>
            </a:r>
          </a:p>
        </p:txBody>
      </p:sp>
      <p:sp>
        <p:nvSpPr>
          <p:cNvPr id="15" name="文本占位符 13"/>
          <p:cNvSpPr>
            <a:spLocks noGrp="1"/>
          </p:cNvSpPr>
          <p:nvPr>
            <p:ph type="body" sz="quarter" idx="11" hasCustomPrompt="1"/>
          </p:nvPr>
        </p:nvSpPr>
        <p:spPr>
          <a:xfrm>
            <a:off x="1029917" y="253270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6" name="文本占位符 13"/>
          <p:cNvSpPr>
            <a:spLocks noGrp="1"/>
          </p:cNvSpPr>
          <p:nvPr>
            <p:ph type="body" sz="quarter" idx="12" hasCustomPrompt="1"/>
          </p:nvPr>
        </p:nvSpPr>
        <p:spPr>
          <a:xfrm>
            <a:off x="1030558" y="330859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
        <p:nvSpPr>
          <p:cNvPr id="17" name="文本占位符 13"/>
          <p:cNvSpPr>
            <a:spLocks noGrp="1"/>
          </p:cNvSpPr>
          <p:nvPr>
            <p:ph type="body" sz="quarter" idx="13" hasCustomPrompt="1"/>
          </p:nvPr>
        </p:nvSpPr>
        <p:spPr>
          <a:xfrm>
            <a:off x="1030558" y="4084483"/>
            <a:ext cx="10020300" cy="554037"/>
          </a:xfrm>
          <a:prstGeom prst="rect">
            <a:avLst/>
          </a:prstGeom>
          <a:solidFill>
            <a:schemeClr val="bg2"/>
          </a:solidFill>
        </p:spPr>
        <p:txBody>
          <a:bodyPr anchor="ctr" anchorCtr="0"/>
          <a:lstStyle>
            <a:lvl1pPr>
              <a:defRPr sz="2000">
                <a:solidFill>
                  <a:schemeClr val="tx1"/>
                </a:solidFill>
              </a:defRPr>
            </a:lvl1pPr>
          </a:lstStyle>
          <a:p>
            <a:pPr lvl="0"/>
            <a:r>
              <a:rPr lang="zh-CN" altLang="en-US" dirty="0"/>
              <a:t>点击插入提纲</a:t>
            </a:r>
          </a:p>
        </p:txBody>
      </p:sp>
    </p:spTree>
    <p:extLst>
      <p:ext uri="{BB962C8B-B14F-4D97-AF65-F5344CB8AC3E}">
        <p14:creationId xmlns:p14="http://schemas.microsoft.com/office/powerpoint/2010/main" val="2404696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365125"/>
            <a:ext cx="10520363" cy="502622"/>
          </a:xfrm>
          <a:prstGeom prst="rect">
            <a:avLst/>
          </a:prstGeom>
        </p:spPr>
        <p:txBody>
          <a:bodyPr/>
          <a:lstStyle>
            <a:lvl1pPr>
              <a:defRPr sz="2800" b="1">
                <a:solidFill>
                  <a:schemeClr val="accent1">
                    <a:lumMod val="75000"/>
                  </a:schemeClr>
                </a:solidFill>
              </a:defRPr>
            </a:lvl1pPr>
          </a:lstStyle>
          <a:p>
            <a:r>
              <a:rPr lang="en-US" altLang="zh-CN" dirty="0"/>
              <a:t>XXX</a:t>
            </a:r>
            <a:r>
              <a:rPr lang="zh-CN" altLang="en-US" dirty="0"/>
              <a:t>汇报提纲</a:t>
            </a:r>
          </a:p>
        </p:txBody>
      </p:sp>
      <p:sp>
        <p:nvSpPr>
          <p:cNvPr id="3" name="图片占位符 63"/>
          <p:cNvSpPr>
            <a:spLocks noGrp="1"/>
          </p:cNvSpPr>
          <p:nvPr>
            <p:ph type="pic" sz="quarter" idx="10" hasCustomPrompt="1"/>
          </p:nvPr>
        </p:nvSpPr>
        <p:spPr>
          <a:xfrm>
            <a:off x="1266806" y="1804759"/>
            <a:ext cx="4122738" cy="3168000"/>
          </a:xfrm>
          <a:prstGeom prst="rect">
            <a:avLst/>
          </a:prstGeom>
          <a:ln>
            <a:solidFill>
              <a:schemeClr val="bg2"/>
            </a:solidFill>
          </a:ln>
        </p:spPr>
        <p:txBody>
          <a:bodyPr/>
          <a:lstStyle>
            <a:lvl1pPr marL="0" indent="0">
              <a:buNone/>
              <a:defRPr sz="1400" baseline="0"/>
            </a:lvl1pPr>
          </a:lstStyle>
          <a:p>
            <a:r>
              <a:rPr lang="zh-CN" altLang="en-US" dirty="0"/>
              <a:t>点击插入图片</a:t>
            </a:r>
          </a:p>
        </p:txBody>
      </p:sp>
      <p:sp>
        <p:nvSpPr>
          <p:cNvPr id="4" name="文本占位符 65"/>
          <p:cNvSpPr>
            <a:spLocks noGrp="1"/>
          </p:cNvSpPr>
          <p:nvPr>
            <p:ph type="body" sz="quarter" idx="11" hasCustomPrompt="1"/>
          </p:nvPr>
        </p:nvSpPr>
        <p:spPr>
          <a:xfrm>
            <a:off x="5674233" y="1806223"/>
            <a:ext cx="5132388" cy="3127375"/>
          </a:xfrm>
          <a:prstGeom prst="rect">
            <a:avLst/>
          </a:prstGeom>
          <a:ln>
            <a:solidFill>
              <a:schemeClr val="bg2">
                <a:lumMod val="75000"/>
              </a:schemeClr>
            </a:solidFill>
          </a:ln>
        </p:spPr>
        <p:txBody>
          <a:bodyPr anchor="ctr"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2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点击插入提纲</a:t>
            </a:r>
            <a:endParaRPr lang="en-US" altLang="zh-CN" dirty="0"/>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1</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2</a:t>
            </a:r>
          </a:p>
          <a:p>
            <a:pPr marL="457154" lvl="0" indent="-457154" algn="l" defTabSz="914309" rtl="0" eaLnBrk="1" latinLnBrk="0" hangingPunct="1">
              <a:buClr>
                <a:schemeClr val="accent1">
                  <a:lumMod val="75000"/>
                </a:schemeClr>
              </a:buClr>
              <a:buFont typeface="Arial" panose="020B0604020202020204" pitchFamily="34" charset="0"/>
              <a:buChar char="•"/>
              <a:defRPr/>
            </a:pPr>
            <a:r>
              <a:rPr lang="zh-CN" altLang="en-US" dirty="0"/>
              <a:t>提纲</a:t>
            </a:r>
            <a:r>
              <a:rPr lang="en-US" altLang="zh-CN" dirty="0"/>
              <a:t>3 </a:t>
            </a:r>
          </a:p>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提纲</a:t>
            </a:r>
            <a:r>
              <a:rPr lang="en-US" altLang="zh-CN" dirty="0"/>
              <a:t>4</a:t>
            </a:r>
            <a:endParaRPr lang="zh-CN" altLang="en-US" dirty="0"/>
          </a:p>
        </p:txBody>
      </p:sp>
    </p:spTree>
    <p:extLst>
      <p:ext uri="{BB962C8B-B14F-4D97-AF65-F5344CB8AC3E}">
        <p14:creationId xmlns:p14="http://schemas.microsoft.com/office/powerpoint/2010/main" val="37554071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概要或总结1：图表+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
        <p:nvSpPr>
          <p:cNvPr id="11" name="文本占位符 65"/>
          <p:cNvSpPr>
            <a:spLocks noGrp="1"/>
          </p:cNvSpPr>
          <p:nvPr>
            <p:ph type="body" sz="quarter" idx="13" hasCustomPrompt="1"/>
          </p:nvPr>
        </p:nvSpPr>
        <p:spPr>
          <a:xfrm>
            <a:off x="6186708" y="1392072"/>
            <a:ext cx="5171855" cy="4107826"/>
          </a:xfrm>
          <a:prstGeom prst="rect">
            <a:avLst/>
          </a:prstGeom>
          <a:ln>
            <a:noFill/>
          </a:ln>
        </p:spPr>
        <p:txBody>
          <a:bodyPr anchor="t" anchorCtr="0"/>
          <a:lstStyle>
            <a:lvl1pPr marL="457154" marR="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kumimoji="0" lang="zh-CN" altLang="en-US" sz="1400" b="0" i="0" u="none" strike="noStrike" kern="0" cap="none" spc="0" normalizeH="0" baseline="0">
                <a:ln>
                  <a:noFill/>
                </a:ln>
                <a:solidFill>
                  <a:schemeClr val="tx1"/>
                </a:solidFill>
                <a:effectLst/>
                <a:uLnTx/>
                <a:uFillTx/>
                <a:latin typeface="微软雅黑" panose="020B0503020204020204" pitchFamily="34" charset="-122"/>
                <a:ea typeface="微软雅黑" panose="020B0503020204020204" pitchFamily="34" charset="-122"/>
                <a:cs typeface="+mn-cs"/>
              </a:defRPr>
            </a:lvl1pPr>
            <a:lvl2pPr marL="628587" indent="-171433">
              <a:buFont typeface="Wingdings" panose="05000000000000000000" pitchFamily="2" charset="2"/>
              <a:buChar char="l"/>
              <a:defRPr/>
            </a:lvl2pPr>
            <a:lvl3pPr marL="1085741" indent="-171433">
              <a:buFont typeface="Wingdings" panose="05000000000000000000" pitchFamily="2" charset="2"/>
              <a:buChar char="l"/>
              <a:defRPr/>
            </a:lvl3pPr>
            <a:lvl4pPr marL="1542896" indent="-171433">
              <a:buFont typeface="Wingdings" panose="05000000000000000000" pitchFamily="2" charset="2"/>
              <a:buChar char="l"/>
              <a:defRPr/>
            </a:lvl4pPr>
            <a:lvl5pPr marL="2000050" indent="-171433">
              <a:buFont typeface="Wingdings" panose="05000000000000000000" pitchFamily="2" charset="2"/>
              <a:buChar char="l"/>
              <a:defRPr/>
            </a:lvl5pPr>
          </a:lstStyle>
          <a:p>
            <a:pPr marL="457154" marR="0" lvl="0" indent="-457154" algn="l" defTabSz="914309" rtl="0" eaLnBrk="1" fontAlgn="auto" latinLnBrk="0" hangingPunct="1">
              <a:lnSpc>
                <a:spcPct val="150000"/>
              </a:lnSpc>
              <a:spcBef>
                <a:spcPts val="0"/>
              </a:spcBef>
              <a:spcAft>
                <a:spcPts val="0"/>
              </a:spcAft>
              <a:buClr>
                <a:schemeClr val="accent1">
                  <a:lumMod val="75000"/>
                </a:schemeClr>
              </a:buClr>
              <a:buSzTx/>
              <a:buFont typeface="Arial" panose="020B0604020202020204" pitchFamily="34" charset="0"/>
              <a:buChar char="•"/>
              <a:tabLst/>
              <a:defRPr/>
            </a:pPr>
            <a:r>
              <a:rPr lang="zh-CN" altLang="en-US" dirty="0"/>
              <a:t>点击插入内容</a:t>
            </a:r>
          </a:p>
        </p:txBody>
      </p:sp>
      <p:sp>
        <p:nvSpPr>
          <p:cNvPr id="13" name="图表占位符 12"/>
          <p:cNvSpPr>
            <a:spLocks noGrp="1"/>
          </p:cNvSpPr>
          <p:nvPr>
            <p:ph type="chart" sz="quarter" idx="14" hasCustomPrompt="1"/>
          </p:nvPr>
        </p:nvSpPr>
        <p:spPr>
          <a:xfrm>
            <a:off x="898404" y="1742911"/>
            <a:ext cx="4506819" cy="3349625"/>
          </a:xfrm>
          <a:prstGeom prst="rect">
            <a:avLst/>
          </a:prstGeom>
        </p:spPr>
        <p:txBody>
          <a:bodyPr/>
          <a:lstStyle>
            <a:lvl1pPr marL="0" indent="0">
              <a:buNone/>
              <a:defRPr sz="1400"/>
            </a:lvl1pPr>
          </a:lstStyle>
          <a:p>
            <a:r>
              <a:rPr lang="zh-CN" altLang="en-US" dirty="0"/>
              <a:t>点击插入图表</a:t>
            </a:r>
          </a:p>
        </p:txBody>
      </p:sp>
      <p:sp>
        <p:nvSpPr>
          <p:cNvPr id="7" name="文本占位符 29"/>
          <p:cNvSpPr>
            <a:spLocks noGrp="1"/>
          </p:cNvSpPr>
          <p:nvPr>
            <p:ph type="body" sz="quarter" idx="15" hasCustomPrompt="1"/>
          </p:nvPr>
        </p:nvSpPr>
        <p:spPr>
          <a:xfrm>
            <a:off x="898404" y="1397146"/>
            <a:ext cx="4506818" cy="317500"/>
          </a:xfrm>
          <a:prstGeom prst="rect">
            <a:avLst/>
          </a:prstGeom>
          <a:noFill/>
        </p:spPr>
        <p:txBody>
          <a:bodyPr/>
          <a:lstStyle>
            <a:lvl1pPr marL="0" indent="0" algn="ctr">
              <a:buNone/>
              <a:defRPr sz="1400" b="0">
                <a:solidFill>
                  <a:schemeClr val="tx1"/>
                </a:solidFill>
              </a:defRPr>
            </a:lvl1pPr>
          </a:lstStyle>
          <a:p>
            <a:pPr lvl="0"/>
            <a:r>
              <a:rPr lang="zh-CN" altLang="en-US" dirty="0"/>
              <a:t>点击增加文本</a:t>
            </a:r>
          </a:p>
        </p:txBody>
      </p:sp>
      <p:sp>
        <p:nvSpPr>
          <p:cNvPr id="8" name="文本占位符 29"/>
          <p:cNvSpPr>
            <a:spLocks noGrp="1"/>
          </p:cNvSpPr>
          <p:nvPr>
            <p:ph type="body" sz="quarter" idx="16" hasCustomPrompt="1"/>
          </p:nvPr>
        </p:nvSpPr>
        <p:spPr>
          <a:xfrm>
            <a:off x="898404" y="5228784"/>
            <a:ext cx="4506819" cy="317500"/>
          </a:xfrm>
          <a:prstGeom prst="rect">
            <a:avLst/>
          </a:prstGeom>
          <a:noFill/>
        </p:spPr>
        <p:txBody>
          <a:bodyPr/>
          <a:lstStyle>
            <a:lvl1pPr marL="0" indent="0" algn="r">
              <a:buNone/>
              <a:defRPr sz="1400" b="0">
                <a:solidFill>
                  <a:schemeClr val="tx1"/>
                </a:solidFill>
              </a:defRPr>
            </a:lvl1pPr>
          </a:lstStyle>
          <a:p>
            <a:pPr lvl="0"/>
            <a:r>
              <a:rPr lang="zh-CN" altLang="en-US" dirty="0"/>
              <a:t>图形说明</a:t>
            </a:r>
          </a:p>
        </p:txBody>
      </p:sp>
    </p:spTree>
    <p:extLst>
      <p:ext uri="{BB962C8B-B14F-4D97-AF65-F5344CB8AC3E}">
        <p14:creationId xmlns:p14="http://schemas.microsoft.com/office/powerpoint/2010/main" val="29071125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概要或总结2：表格+文字">
    <p:spTree>
      <p:nvGrpSpPr>
        <p:cNvPr id="1" name=""/>
        <p:cNvGrpSpPr/>
        <p:nvPr/>
      </p:nvGrpSpPr>
      <p:grpSpPr>
        <a:xfrm>
          <a:off x="0" y="0"/>
          <a:ext cx="0" cy="0"/>
          <a:chOff x="0" y="0"/>
          <a:chExt cx="0" cy="0"/>
        </a:xfrm>
      </p:grpSpPr>
      <p:sp>
        <p:nvSpPr>
          <p:cNvPr id="7" name="表格占位符 6"/>
          <p:cNvSpPr>
            <a:spLocks noGrp="1"/>
          </p:cNvSpPr>
          <p:nvPr>
            <p:ph type="tbl" sz="quarter" idx="10" hasCustomPrompt="1"/>
          </p:nvPr>
        </p:nvSpPr>
        <p:spPr>
          <a:xfrm>
            <a:off x="838201" y="995789"/>
            <a:ext cx="10631181" cy="3662362"/>
          </a:xfrm>
          <a:prstGeom prst="rect">
            <a:avLst/>
          </a:prstGeom>
        </p:spPr>
        <p:txBody>
          <a:bodyPr/>
          <a:lstStyle>
            <a:lvl1pPr marL="0" indent="0">
              <a:buNone/>
              <a:defRPr sz="1400"/>
            </a:lvl1pPr>
          </a:lstStyle>
          <a:p>
            <a:r>
              <a:rPr lang="zh-CN" altLang="en-US" dirty="0"/>
              <a:t>点击添加表格</a:t>
            </a:r>
          </a:p>
        </p:txBody>
      </p:sp>
      <p:sp>
        <p:nvSpPr>
          <p:cNvPr id="11" name="文本占位符 10"/>
          <p:cNvSpPr>
            <a:spLocks noGrp="1"/>
          </p:cNvSpPr>
          <p:nvPr>
            <p:ph type="body" sz="quarter" idx="11"/>
          </p:nvPr>
        </p:nvSpPr>
        <p:spPr>
          <a:xfrm>
            <a:off x="838200" y="4787902"/>
            <a:ext cx="10631182" cy="1384299"/>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3101051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概要或总结3：图+文字">
    <p:spTree>
      <p:nvGrpSpPr>
        <p:cNvPr id="1" name=""/>
        <p:cNvGrpSpPr/>
        <p:nvPr/>
      </p:nvGrpSpPr>
      <p:grpSpPr>
        <a:xfrm>
          <a:off x="0" y="0"/>
          <a:ext cx="0" cy="0"/>
          <a:chOff x="0" y="0"/>
          <a:chExt cx="0" cy="0"/>
        </a:xfrm>
      </p:grpSpPr>
      <p:sp>
        <p:nvSpPr>
          <p:cNvPr id="48" name="图片占位符 47"/>
          <p:cNvSpPr>
            <a:spLocks noGrp="1"/>
          </p:cNvSpPr>
          <p:nvPr>
            <p:ph type="pic" sz="quarter" idx="10" hasCustomPrompt="1"/>
          </p:nvPr>
        </p:nvSpPr>
        <p:spPr>
          <a:xfrm>
            <a:off x="838200" y="1504946"/>
            <a:ext cx="5431567" cy="4255229"/>
          </a:xfrm>
          <a:prstGeom prst="rect">
            <a:avLst/>
          </a:prstGeom>
        </p:spPr>
        <p:txBody>
          <a:bodyPr/>
          <a:lstStyle>
            <a:lvl1pPr marL="0" indent="0">
              <a:buNone/>
              <a:defRPr sz="1400"/>
            </a:lvl1pPr>
          </a:lstStyle>
          <a:p>
            <a:r>
              <a:rPr lang="zh-CN" altLang="en-US" dirty="0"/>
              <a:t>点击添加图</a:t>
            </a:r>
          </a:p>
        </p:txBody>
      </p:sp>
      <p:sp>
        <p:nvSpPr>
          <p:cNvPr id="57" name="文本占位符 56"/>
          <p:cNvSpPr>
            <a:spLocks noGrp="1"/>
          </p:cNvSpPr>
          <p:nvPr>
            <p:ph type="body" sz="quarter" idx="17"/>
          </p:nvPr>
        </p:nvSpPr>
        <p:spPr>
          <a:xfrm>
            <a:off x="6473825" y="1504944"/>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58" name="文本占位符 56"/>
          <p:cNvSpPr>
            <a:spLocks noGrp="1"/>
          </p:cNvSpPr>
          <p:nvPr>
            <p:ph type="body" sz="quarter" idx="18"/>
          </p:nvPr>
        </p:nvSpPr>
        <p:spPr>
          <a:xfrm>
            <a:off x="6473825" y="2051665"/>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59" name="文本占位符 56"/>
          <p:cNvSpPr>
            <a:spLocks noGrp="1"/>
          </p:cNvSpPr>
          <p:nvPr>
            <p:ph type="body" sz="quarter" idx="19"/>
          </p:nvPr>
        </p:nvSpPr>
        <p:spPr>
          <a:xfrm>
            <a:off x="6473825" y="2950562"/>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0" name="文本占位符 56"/>
          <p:cNvSpPr>
            <a:spLocks noGrp="1"/>
          </p:cNvSpPr>
          <p:nvPr>
            <p:ph type="body" sz="quarter" idx="20"/>
          </p:nvPr>
        </p:nvSpPr>
        <p:spPr>
          <a:xfrm>
            <a:off x="6473825" y="3497283"/>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61" name="文本占位符 56"/>
          <p:cNvSpPr>
            <a:spLocks noGrp="1"/>
          </p:cNvSpPr>
          <p:nvPr>
            <p:ph type="body" sz="quarter" idx="21"/>
          </p:nvPr>
        </p:nvSpPr>
        <p:spPr>
          <a:xfrm>
            <a:off x="6473825" y="4374559"/>
            <a:ext cx="4884738" cy="515938"/>
          </a:xfrm>
          <a:prstGeom prst="rect">
            <a:avLst/>
          </a:prstGeom>
          <a:solidFill>
            <a:schemeClr val="bg1">
              <a:lumMod val="20000"/>
              <a:lumOff val="80000"/>
            </a:schemeClr>
          </a:solidFill>
        </p:spPr>
        <p:txBody>
          <a:bodyPr/>
          <a:lstStyle>
            <a:lvl1pPr marL="0" indent="0">
              <a:buNone/>
              <a:defRPr sz="1400" b="1"/>
            </a:lvl1pPr>
          </a:lstStyle>
          <a:p>
            <a:pPr lvl="0"/>
            <a:r>
              <a:rPr lang="zh-CN" altLang="en-US" dirty="0"/>
              <a:t>单击此处编辑母版文本样式</a:t>
            </a:r>
          </a:p>
        </p:txBody>
      </p:sp>
      <p:sp>
        <p:nvSpPr>
          <p:cNvPr id="62" name="文本占位符 56"/>
          <p:cNvSpPr>
            <a:spLocks noGrp="1"/>
          </p:cNvSpPr>
          <p:nvPr>
            <p:ph type="body" sz="quarter" idx="22"/>
          </p:nvPr>
        </p:nvSpPr>
        <p:spPr>
          <a:xfrm>
            <a:off x="6473825" y="4921280"/>
            <a:ext cx="4884738" cy="838895"/>
          </a:xfrm>
          <a:prstGeom prst="rect">
            <a:avLst/>
          </a:prstGeom>
          <a:solidFill>
            <a:schemeClr val="tx1">
              <a:lumMod val="10000"/>
              <a:lumOff val="90000"/>
            </a:schemeClr>
          </a:solidFill>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5742358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技术及趋势分析1：图+文字分述型">
    <p:spTree>
      <p:nvGrpSpPr>
        <p:cNvPr id="1" name=""/>
        <p:cNvGrpSpPr/>
        <p:nvPr/>
      </p:nvGrpSpPr>
      <p:grpSpPr>
        <a:xfrm>
          <a:off x="0" y="0"/>
          <a:ext cx="0" cy="0"/>
          <a:chOff x="0" y="0"/>
          <a:chExt cx="0" cy="0"/>
        </a:xfrm>
      </p:grpSpPr>
      <p:sp>
        <p:nvSpPr>
          <p:cNvPr id="36" name="文本占位符 29"/>
          <p:cNvSpPr>
            <a:spLocks noGrp="1"/>
          </p:cNvSpPr>
          <p:nvPr>
            <p:ph type="body" sz="quarter" idx="18" hasCustomPrompt="1"/>
          </p:nvPr>
        </p:nvSpPr>
        <p:spPr>
          <a:xfrm>
            <a:off x="838201" y="3627410"/>
            <a:ext cx="10684652" cy="139840"/>
          </a:xfrm>
          <a:prstGeom prst="rect">
            <a:avLst/>
          </a:prstGeom>
          <a:solidFill>
            <a:schemeClr val="bg1">
              <a:lumMod val="20000"/>
              <a:lumOff val="80000"/>
            </a:schemeClr>
          </a:solidFill>
        </p:spPr>
        <p:txBody>
          <a:bodyPr/>
          <a:lstStyle>
            <a:lvl1pPr algn="ctr">
              <a:defRPr sz="1100">
                <a:solidFill>
                  <a:schemeClr val="tx2"/>
                </a:solidFill>
              </a:defRPr>
            </a:lvl1pPr>
          </a:lstStyle>
          <a:p>
            <a:pPr lvl="0"/>
            <a:r>
              <a:rPr lang="en-US" altLang="zh-CN" dirty="0"/>
              <a:t> </a:t>
            </a:r>
            <a:endParaRPr lang="zh-CN" altLang="en-US" dirty="0"/>
          </a:p>
        </p:txBody>
      </p:sp>
      <p:sp>
        <p:nvSpPr>
          <p:cNvPr id="22" name="图片占位符 21"/>
          <p:cNvSpPr>
            <a:spLocks noGrp="1"/>
          </p:cNvSpPr>
          <p:nvPr>
            <p:ph type="pic" sz="quarter" idx="10" hasCustomPrompt="1"/>
          </p:nvPr>
        </p:nvSpPr>
        <p:spPr>
          <a:xfrm>
            <a:off x="1070414" y="1725927"/>
            <a:ext cx="1816100" cy="1619250"/>
          </a:xfrm>
          <a:prstGeom prst="rect">
            <a:avLst/>
          </a:prstGeom>
        </p:spPr>
        <p:txBody>
          <a:bodyPr/>
          <a:lstStyle>
            <a:lvl1pPr marL="0" indent="0">
              <a:buNone/>
              <a:defRPr sz="1400"/>
            </a:lvl1pPr>
          </a:lstStyle>
          <a:p>
            <a:r>
              <a:rPr lang="zh-CN" altLang="en-US" dirty="0"/>
              <a:t>点击添加图</a:t>
            </a:r>
          </a:p>
        </p:txBody>
      </p:sp>
      <p:sp>
        <p:nvSpPr>
          <p:cNvPr id="25" name="图片占位符 21"/>
          <p:cNvSpPr>
            <a:spLocks noGrp="1"/>
          </p:cNvSpPr>
          <p:nvPr>
            <p:ph type="pic" sz="quarter" idx="11" hasCustomPrompt="1"/>
          </p:nvPr>
        </p:nvSpPr>
        <p:spPr>
          <a:xfrm>
            <a:off x="9372774" y="1725927"/>
            <a:ext cx="1816100" cy="1619250"/>
          </a:xfrm>
          <a:prstGeom prst="rect">
            <a:avLst/>
          </a:prstGeom>
        </p:spPr>
        <p:txBody>
          <a:bodyPr/>
          <a:lstStyle>
            <a:lvl1pPr marL="0" indent="0">
              <a:buNone/>
              <a:defRPr sz="1400"/>
            </a:lvl1pPr>
          </a:lstStyle>
          <a:p>
            <a:r>
              <a:rPr lang="zh-CN" altLang="en-US" dirty="0"/>
              <a:t>点击添加图</a:t>
            </a:r>
          </a:p>
        </p:txBody>
      </p:sp>
      <p:sp>
        <p:nvSpPr>
          <p:cNvPr id="26" name="图片占位符 21"/>
          <p:cNvSpPr>
            <a:spLocks noGrp="1"/>
          </p:cNvSpPr>
          <p:nvPr>
            <p:ph type="pic" sz="quarter" idx="12" hasCustomPrompt="1"/>
          </p:nvPr>
        </p:nvSpPr>
        <p:spPr>
          <a:xfrm>
            <a:off x="6626774" y="1725927"/>
            <a:ext cx="1816100" cy="1619250"/>
          </a:xfrm>
          <a:prstGeom prst="rect">
            <a:avLst/>
          </a:prstGeom>
        </p:spPr>
        <p:txBody>
          <a:bodyPr/>
          <a:lstStyle>
            <a:lvl1pPr marL="0" indent="0">
              <a:buNone/>
              <a:defRPr sz="1400"/>
            </a:lvl1pPr>
          </a:lstStyle>
          <a:p>
            <a:r>
              <a:rPr lang="zh-CN" altLang="en-US" dirty="0"/>
              <a:t>点击添加图</a:t>
            </a:r>
          </a:p>
        </p:txBody>
      </p:sp>
      <p:sp>
        <p:nvSpPr>
          <p:cNvPr id="27" name="图片占位符 21"/>
          <p:cNvSpPr>
            <a:spLocks noGrp="1"/>
          </p:cNvSpPr>
          <p:nvPr>
            <p:ph type="pic" sz="quarter" idx="13" hasCustomPrompt="1"/>
          </p:nvPr>
        </p:nvSpPr>
        <p:spPr>
          <a:xfrm>
            <a:off x="3848594" y="1728788"/>
            <a:ext cx="1816100" cy="1619250"/>
          </a:xfrm>
          <a:prstGeom prst="rect">
            <a:avLst/>
          </a:prstGeom>
        </p:spPr>
        <p:txBody>
          <a:bodyPr/>
          <a:lstStyle>
            <a:lvl1pPr marL="0" indent="0">
              <a:buNone/>
              <a:defRPr sz="1400"/>
            </a:lvl1pPr>
          </a:lstStyle>
          <a:p>
            <a:r>
              <a:rPr lang="zh-CN" altLang="en-US" dirty="0"/>
              <a:t>点击添加图</a:t>
            </a:r>
          </a:p>
        </p:txBody>
      </p:sp>
      <p:sp>
        <p:nvSpPr>
          <p:cNvPr id="30" name="文本占位符 29"/>
          <p:cNvSpPr>
            <a:spLocks noGrp="1"/>
          </p:cNvSpPr>
          <p:nvPr>
            <p:ph type="body" sz="quarter" idx="14" hasCustomPrompt="1"/>
          </p:nvPr>
        </p:nvSpPr>
        <p:spPr>
          <a:xfrm>
            <a:off x="1047279" y="3497582"/>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2" name="文本占位符 29"/>
          <p:cNvSpPr>
            <a:spLocks noGrp="1"/>
          </p:cNvSpPr>
          <p:nvPr>
            <p:ph type="body" sz="quarter" idx="15" hasCustomPrompt="1"/>
          </p:nvPr>
        </p:nvSpPr>
        <p:spPr>
          <a:xfrm>
            <a:off x="3812004" y="3515826"/>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3" name="文本占位符 29"/>
          <p:cNvSpPr>
            <a:spLocks noGrp="1"/>
          </p:cNvSpPr>
          <p:nvPr>
            <p:ph type="body" sz="quarter" idx="16" hasCustomPrompt="1"/>
          </p:nvPr>
        </p:nvSpPr>
        <p:spPr>
          <a:xfrm>
            <a:off x="6587907" y="3503657"/>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5" name="文本占位符 29"/>
          <p:cNvSpPr>
            <a:spLocks noGrp="1"/>
          </p:cNvSpPr>
          <p:nvPr>
            <p:ph type="body" sz="quarter" idx="17" hasCustomPrompt="1"/>
          </p:nvPr>
        </p:nvSpPr>
        <p:spPr>
          <a:xfrm>
            <a:off x="9341454" y="3515826"/>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40" name="文本占位符 39"/>
          <p:cNvSpPr>
            <a:spLocks noGrp="1"/>
          </p:cNvSpPr>
          <p:nvPr>
            <p:ph type="body" sz="quarter" idx="20"/>
          </p:nvPr>
        </p:nvSpPr>
        <p:spPr>
          <a:xfrm>
            <a:off x="1047280" y="4040481"/>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1" name="文本占位符 39"/>
          <p:cNvSpPr>
            <a:spLocks noGrp="1"/>
          </p:cNvSpPr>
          <p:nvPr>
            <p:ph type="body" sz="quarter" idx="21"/>
          </p:nvPr>
        </p:nvSpPr>
        <p:spPr>
          <a:xfrm>
            <a:off x="3812005" y="4039216"/>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2" name="文本占位符 39"/>
          <p:cNvSpPr>
            <a:spLocks noGrp="1"/>
          </p:cNvSpPr>
          <p:nvPr>
            <p:ph type="body" sz="quarter" idx="22"/>
          </p:nvPr>
        </p:nvSpPr>
        <p:spPr>
          <a:xfrm>
            <a:off x="6576730" y="4054297"/>
            <a:ext cx="2236788"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43" name="文本占位符 39"/>
          <p:cNvSpPr>
            <a:spLocks noGrp="1"/>
          </p:cNvSpPr>
          <p:nvPr>
            <p:ph type="body" sz="quarter" idx="23"/>
          </p:nvPr>
        </p:nvSpPr>
        <p:spPr>
          <a:xfrm>
            <a:off x="9332825" y="4050314"/>
            <a:ext cx="2190027" cy="1711325"/>
          </a:xfrm>
          <a:prstGeom prst="rect">
            <a:avLst/>
          </a:prstGeom>
        </p:spPr>
        <p:txBody>
          <a:bodyPr/>
          <a:lstStyle>
            <a:lvl1pPr marL="171433" indent="-171433">
              <a:buFont typeface="Arial" panose="020B0604020202020204" pitchFamily="34" charset="0"/>
              <a:buChar char="•"/>
              <a:defRPr sz="1200"/>
            </a:lvl1pPr>
          </a:lstStyle>
          <a:p>
            <a:pPr lvl="0"/>
            <a:r>
              <a:rPr lang="zh-CN" altLang="en-US" dirty="0"/>
              <a:t>单击此处编辑母版文本样式</a:t>
            </a:r>
          </a:p>
        </p:txBody>
      </p:sp>
      <p:sp>
        <p:nvSpPr>
          <p:cNvPr id="16" name="标题 1"/>
          <p:cNvSpPr>
            <a:spLocks noGrp="1"/>
          </p:cNvSpPr>
          <p:nvPr>
            <p:ph type="title"/>
          </p:nvPr>
        </p:nvSpPr>
        <p:spPr>
          <a:xfrm>
            <a:off x="838201" y="365126"/>
            <a:ext cx="10684652"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0649143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技术及趋势分析2：文字为主分述型">
    <p:spTree>
      <p:nvGrpSpPr>
        <p:cNvPr id="1" name=""/>
        <p:cNvGrpSpPr/>
        <p:nvPr/>
      </p:nvGrpSpPr>
      <p:grpSpPr>
        <a:xfrm>
          <a:off x="0" y="0"/>
          <a:ext cx="0" cy="0"/>
          <a:chOff x="0" y="0"/>
          <a:chExt cx="0" cy="0"/>
        </a:xfrm>
      </p:grpSpPr>
      <p:sp>
        <p:nvSpPr>
          <p:cNvPr id="41" name="文本占位符 40"/>
          <p:cNvSpPr>
            <a:spLocks noGrp="1"/>
          </p:cNvSpPr>
          <p:nvPr>
            <p:ph type="body" sz="quarter" idx="18"/>
          </p:nvPr>
        </p:nvSpPr>
        <p:spPr>
          <a:xfrm>
            <a:off x="733078"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2" name="文本占位符 40"/>
          <p:cNvSpPr>
            <a:spLocks noGrp="1"/>
          </p:cNvSpPr>
          <p:nvPr>
            <p:ph type="body" sz="quarter" idx="19"/>
          </p:nvPr>
        </p:nvSpPr>
        <p:spPr>
          <a:xfrm>
            <a:off x="3518675" y="1475760"/>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3" name="文本占位符 40"/>
          <p:cNvSpPr>
            <a:spLocks noGrp="1"/>
          </p:cNvSpPr>
          <p:nvPr>
            <p:ph type="body" sz="quarter" idx="20"/>
          </p:nvPr>
        </p:nvSpPr>
        <p:spPr>
          <a:xfrm>
            <a:off x="6241658"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44" name="文本占位符 40"/>
          <p:cNvSpPr>
            <a:spLocks noGrp="1"/>
          </p:cNvSpPr>
          <p:nvPr>
            <p:ph type="body" sz="quarter" idx="21"/>
          </p:nvPr>
        </p:nvSpPr>
        <p:spPr>
          <a:xfrm>
            <a:off x="9034435" y="1496554"/>
            <a:ext cx="2517775" cy="4480500"/>
          </a:xfrm>
          <a:prstGeom prst="rect">
            <a:avLst/>
          </a:prstGeom>
          <a:ln>
            <a:solidFill>
              <a:schemeClr val="bg1"/>
            </a:solidFill>
          </a:ln>
        </p:spPr>
        <p:txBody>
          <a:bodyPr anchor="ctr" anchorCtr="0"/>
          <a:lstStyle>
            <a:lvl1pPr marL="0" indent="0">
              <a:buNone/>
              <a:defRPr sz="1200"/>
            </a:lvl1pPr>
          </a:lstStyle>
          <a:p>
            <a:pPr lvl="0"/>
            <a:r>
              <a:rPr lang="zh-CN" altLang="en-US" dirty="0"/>
              <a:t>单击此处编辑母版文本样式</a:t>
            </a:r>
          </a:p>
        </p:txBody>
      </p:sp>
      <p:sp>
        <p:nvSpPr>
          <p:cNvPr id="36" name="文本占位符 29"/>
          <p:cNvSpPr>
            <a:spLocks noGrp="1"/>
          </p:cNvSpPr>
          <p:nvPr>
            <p:ph type="body" sz="quarter" idx="14" hasCustomPrompt="1"/>
          </p:nvPr>
        </p:nvSpPr>
        <p:spPr>
          <a:xfrm>
            <a:off x="1019623" y="1319560"/>
            <a:ext cx="1944687" cy="317500"/>
          </a:xfrm>
          <a:prstGeom prst="rect">
            <a:avLst/>
          </a:prstGeom>
          <a:solidFill>
            <a:schemeClr val="accent1">
              <a:lumMod val="75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7" name="文本占位符 29"/>
          <p:cNvSpPr>
            <a:spLocks noGrp="1"/>
          </p:cNvSpPr>
          <p:nvPr>
            <p:ph type="body" sz="quarter" idx="15" hasCustomPrompt="1"/>
          </p:nvPr>
        </p:nvSpPr>
        <p:spPr>
          <a:xfrm>
            <a:off x="3784348" y="1337804"/>
            <a:ext cx="1944687" cy="317500"/>
          </a:xfrm>
          <a:prstGeom prst="rect">
            <a:avLst/>
          </a:prstGeom>
          <a:solidFill>
            <a:schemeClr val="accent1">
              <a:lumMod val="60000"/>
              <a:lumOff val="40000"/>
            </a:schemeClr>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8" name="文本占位符 29"/>
          <p:cNvSpPr>
            <a:spLocks noGrp="1"/>
          </p:cNvSpPr>
          <p:nvPr>
            <p:ph type="body" sz="quarter" idx="16" hasCustomPrompt="1"/>
          </p:nvPr>
        </p:nvSpPr>
        <p:spPr>
          <a:xfrm>
            <a:off x="6560249" y="1325635"/>
            <a:ext cx="1944687" cy="317500"/>
          </a:xfrm>
          <a:prstGeom prst="rect">
            <a:avLst/>
          </a:prstGeom>
          <a:solidFill>
            <a:schemeClr val="accent3"/>
          </a:solidFill>
        </p:spPr>
        <p:txBody>
          <a:bodyPr/>
          <a:lstStyle>
            <a:lvl1pPr marL="0" indent="0" algn="ctr">
              <a:buNone/>
              <a:defRPr sz="1400" b="1">
                <a:solidFill>
                  <a:schemeClr val="tx2"/>
                </a:solidFill>
              </a:defRPr>
            </a:lvl1pPr>
          </a:lstStyle>
          <a:p>
            <a:pPr lvl="0"/>
            <a:r>
              <a:rPr lang="zh-CN" altLang="en-US" dirty="0"/>
              <a:t>点击增加文本</a:t>
            </a:r>
          </a:p>
        </p:txBody>
      </p:sp>
      <p:sp>
        <p:nvSpPr>
          <p:cNvPr id="39" name="文本占位符 29"/>
          <p:cNvSpPr>
            <a:spLocks noGrp="1"/>
          </p:cNvSpPr>
          <p:nvPr>
            <p:ph type="body" sz="quarter" idx="17" hasCustomPrompt="1"/>
          </p:nvPr>
        </p:nvSpPr>
        <p:spPr>
          <a:xfrm>
            <a:off x="9313798" y="1341978"/>
            <a:ext cx="1944687" cy="317500"/>
          </a:xfrm>
          <a:prstGeom prst="rect">
            <a:avLst/>
          </a:prstGeom>
          <a:solidFill>
            <a:schemeClr val="accent4"/>
          </a:solidFill>
        </p:spPr>
        <p:txBody>
          <a:bodyPr/>
          <a:lstStyle>
            <a:lvl1pPr marL="0" indent="0" algn="ctr">
              <a:buNone/>
              <a:defRPr sz="1400" b="1">
                <a:solidFill>
                  <a:schemeClr val="tx2"/>
                </a:solidFill>
              </a:defRPr>
            </a:lvl1pPr>
          </a:lstStyle>
          <a:p>
            <a:pPr lvl="0"/>
            <a:r>
              <a:rPr lang="zh-CN" altLang="en-US" dirty="0"/>
              <a:t>点击增加文本</a:t>
            </a:r>
          </a:p>
        </p:txBody>
      </p:sp>
      <p:sp>
        <p:nvSpPr>
          <p:cNvPr id="11"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1566795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技术及趋势分析3：分组分述型">
    <p:spTree>
      <p:nvGrpSpPr>
        <p:cNvPr id="1" name=""/>
        <p:cNvGrpSpPr/>
        <p:nvPr/>
      </p:nvGrpSpPr>
      <p:grpSpPr>
        <a:xfrm>
          <a:off x="0" y="0"/>
          <a:ext cx="0" cy="0"/>
          <a:chOff x="0" y="0"/>
          <a:chExt cx="0" cy="0"/>
        </a:xfrm>
      </p:grpSpPr>
      <p:sp>
        <p:nvSpPr>
          <p:cNvPr id="234" name="文本占位符 56"/>
          <p:cNvSpPr>
            <a:spLocks noGrp="1"/>
          </p:cNvSpPr>
          <p:nvPr>
            <p:ph type="body" sz="quarter" idx="19"/>
          </p:nvPr>
        </p:nvSpPr>
        <p:spPr>
          <a:xfrm>
            <a:off x="782017" y="1229262"/>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5" name="文本占位符 56"/>
          <p:cNvSpPr>
            <a:spLocks noGrp="1"/>
          </p:cNvSpPr>
          <p:nvPr>
            <p:ph type="body" sz="quarter" idx="20"/>
          </p:nvPr>
        </p:nvSpPr>
        <p:spPr>
          <a:xfrm>
            <a:off x="6258622" y="1227604"/>
            <a:ext cx="5111665" cy="515938"/>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236" name="文本占位符 40"/>
          <p:cNvSpPr>
            <a:spLocks noGrp="1"/>
          </p:cNvSpPr>
          <p:nvPr>
            <p:ph type="body" sz="quarter" idx="18"/>
          </p:nvPr>
        </p:nvSpPr>
        <p:spPr>
          <a:xfrm>
            <a:off x="767110"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237" name="文本占位符 40"/>
          <p:cNvSpPr>
            <a:spLocks noGrp="1"/>
          </p:cNvSpPr>
          <p:nvPr>
            <p:ph type="body" sz="quarter" idx="21"/>
          </p:nvPr>
        </p:nvSpPr>
        <p:spPr>
          <a:xfrm>
            <a:off x="6246899" y="1779341"/>
            <a:ext cx="5138294" cy="4275771"/>
          </a:xfrm>
          <a:prstGeom prst="rect">
            <a:avLst/>
          </a:prstGeom>
          <a:ln>
            <a:solidFill>
              <a:schemeClr val="bg2"/>
            </a:solidFill>
          </a:ln>
        </p:spPr>
        <p:txBody>
          <a:bodyPr anchor="ctr" anchorCtr="0"/>
          <a:lstStyle>
            <a:lvl1pPr marL="0" indent="0">
              <a:buNone/>
              <a:defRPr sz="12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26757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757" y="2130426"/>
            <a:ext cx="10367249"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9515" y="3886200"/>
            <a:ext cx="8537734"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6029963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技术及趋势分析4：文字陈述型">
    <p:spTree>
      <p:nvGrpSpPr>
        <p:cNvPr id="1" name=""/>
        <p:cNvGrpSpPr/>
        <p:nvPr/>
      </p:nvGrpSpPr>
      <p:grpSpPr>
        <a:xfrm>
          <a:off x="0" y="0"/>
          <a:ext cx="0" cy="0"/>
          <a:chOff x="0" y="0"/>
          <a:chExt cx="0" cy="0"/>
        </a:xfrm>
      </p:grpSpPr>
      <p:sp>
        <p:nvSpPr>
          <p:cNvPr id="47" name="文本占位符 56"/>
          <p:cNvSpPr>
            <a:spLocks noGrp="1"/>
          </p:cNvSpPr>
          <p:nvPr>
            <p:ph type="body" sz="quarter" idx="19"/>
          </p:nvPr>
        </p:nvSpPr>
        <p:spPr>
          <a:xfrm>
            <a:off x="838202" y="1142365"/>
            <a:ext cx="10720057"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8" name="文本占位符 56"/>
          <p:cNvSpPr>
            <a:spLocks noGrp="1"/>
          </p:cNvSpPr>
          <p:nvPr>
            <p:ph type="body" sz="quarter" idx="20"/>
          </p:nvPr>
        </p:nvSpPr>
        <p:spPr>
          <a:xfrm>
            <a:off x="838203"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56"/>
          <p:cNvSpPr>
            <a:spLocks noGrp="1"/>
          </p:cNvSpPr>
          <p:nvPr>
            <p:ph type="body" sz="quarter" idx="21"/>
          </p:nvPr>
        </p:nvSpPr>
        <p:spPr>
          <a:xfrm>
            <a:off x="6288388" y="3563204"/>
            <a:ext cx="5269871" cy="328790"/>
          </a:xfrm>
          <a:prstGeom prst="rect">
            <a:avLst/>
          </a:prstGeom>
          <a:solidFill>
            <a:schemeClr val="bg1">
              <a:lumMod val="20000"/>
              <a:lumOff val="80000"/>
            </a:schemeClr>
          </a:solidFill>
        </p:spPr>
        <p:txBody>
          <a:bodyPr anchor="ctr" anchorCtr="0"/>
          <a:lstStyle>
            <a:lvl1pPr marL="0" indent="0" algn="ctr">
              <a:buNone/>
              <a:defRPr sz="1400" b="1"/>
            </a:lvl1pPr>
          </a:lstStyle>
          <a:p>
            <a:pPr lvl="0"/>
            <a:r>
              <a:rPr lang="zh-CN" altLang="en-US" dirty="0"/>
              <a:t>单击此处编辑母版文本样式</a:t>
            </a:r>
          </a:p>
        </p:txBody>
      </p:sp>
      <p:sp>
        <p:nvSpPr>
          <p:cNvPr id="50" name="文本占位符 40"/>
          <p:cNvSpPr>
            <a:spLocks noGrp="1"/>
          </p:cNvSpPr>
          <p:nvPr>
            <p:ph type="body" sz="quarter" idx="18"/>
          </p:nvPr>
        </p:nvSpPr>
        <p:spPr>
          <a:xfrm>
            <a:off x="838203" y="1482979"/>
            <a:ext cx="10720055"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1" name="文本占位符 40"/>
          <p:cNvSpPr>
            <a:spLocks noGrp="1"/>
          </p:cNvSpPr>
          <p:nvPr>
            <p:ph type="body" sz="quarter" idx="22"/>
          </p:nvPr>
        </p:nvSpPr>
        <p:spPr>
          <a:xfrm>
            <a:off x="826480"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52" name="文本占位符 40"/>
          <p:cNvSpPr>
            <a:spLocks noGrp="1"/>
          </p:cNvSpPr>
          <p:nvPr>
            <p:ph type="body" sz="quarter" idx="23"/>
          </p:nvPr>
        </p:nvSpPr>
        <p:spPr>
          <a:xfrm>
            <a:off x="6280552" y="3891994"/>
            <a:ext cx="5285481" cy="1928436"/>
          </a:xfrm>
          <a:prstGeom prst="rect">
            <a:avLst/>
          </a:prstGeom>
          <a:solidFill>
            <a:schemeClr val="tx2">
              <a:lumMod val="95000"/>
            </a:schemeClr>
          </a:solidFill>
          <a:ln>
            <a:solidFill>
              <a:schemeClr val="bg1">
                <a:lumMod val="20000"/>
                <a:lumOff val="80000"/>
              </a:schemeClr>
            </a:solidFill>
          </a:ln>
        </p:spPr>
        <p:txBody>
          <a:bodyPr anchor="ctr" anchorCtr="0"/>
          <a:lstStyle>
            <a:lvl1pPr marL="0" indent="0">
              <a:buNone/>
              <a:defRPr sz="1200"/>
            </a:lvl1pPr>
          </a:lstStyle>
          <a:p>
            <a:pPr lvl="0"/>
            <a:r>
              <a:rPr lang="zh-CN" altLang="en-US" dirty="0"/>
              <a:t>单击此处编辑母版文本样式</a:t>
            </a:r>
          </a:p>
        </p:txBody>
      </p:sp>
      <p:sp>
        <p:nvSpPr>
          <p:cNvPr id="9" name="标题 1"/>
          <p:cNvSpPr>
            <a:spLocks noGrp="1"/>
          </p:cNvSpPr>
          <p:nvPr>
            <p:ph type="title"/>
          </p:nvPr>
        </p:nvSpPr>
        <p:spPr>
          <a:xfrm>
            <a:off x="838202" y="365126"/>
            <a:ext cx="10720057"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7687525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技术及趋势分析5：技术演进型">
    <p:spTree>
      <p:nvGrpSpPr>
        <p:cNvPr id="1" name=""/>
        <p:cNvGrpSpPr/>
        <p:nvPr/>
      </p:nvGrpSpPr>
      <p:grpSpPr>
        <a:xfrm>
          <a:off x="0" y="0"/>
          <a:ext cx="0" cy="0"/>
          <a:chOff x="0" y="0"/>
          <a:chExt cx="0" cy="0"/>
        </a:xfrm>
      </p:grpSpPr>
      <p:sp>
        <p:nvSpPr>
          <p:cNvPr id="51"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2"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1446363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技术架构分析1：分层型">
    <p:spTree>
      <p:nvGrpSpPr>
        <p:cNvPr id="1" name=""/>
        <p:cNvGrpSpPr/>
        <p:nvPr/>
      </p:nvGrpSpPr>
      <p:grpSpPr>
        <a:xfrm>
          <a:off x="0" y="0"/>
          <a:ext cx="0" cy="0"/>
          <a:chOff x="0" y="0"/>
          <a:chExt cx="0" cy="0"/>
        </a:xfrm>
      </p:grpSpPr>
      <p:sp>
        <p:nvSpPr>
          <p:cNvPr id="279"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80"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4245766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技术架构分析2：分层型2">
    <p:spTree>
      <p:nvGrpSpPr>
        <p:cNvPr id="1" name=""/>
        <p:cNvGrpSpPr/>
        <p:nvPr/>
      </p:nvGrpSpPr>
      <p:grpSpPr>
        <a:xfrm>
          <a:off x="0" y="0"/>
          <a:ext cx="0" cy="0"/>
          <a:chOff x="0" y="0"/>
          <a:chExt cx="0" cy="0"/>
        </a:xfrm>
      </p:grpSpPr>
      <p:sp>
        <p:nvSpPr>
          <p:cNvPr id="125" name="内容占位符 50"/>
          <p:cNvSpPr>
            <a:spLocks noGrp="1"/>
          </p:cNvSpPr>
          <p:nvPr>
            <p:ph sz="quarter" idx="10"/>
          </p:nvPr>
        </p:nvSpPr>
        <p:spPr>
          <a:xfrm>
            <a:off x="838201" y="1338146"/>
            <a:ext cx="6798376" cy="4511669"/>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26" name="文本占位符 10"/>
          <p:cNvSpPr>
            <a:spLocks noGrp="1"/>
          </p:cNvSpPr>
          <p:nvPr>
            <p:ph type="body" sz="quarter" idx="11"/>
          </p:nvPr>
        </p:nvSpPr>
        <p:spPr>
          <a:xfrm>
            <a:off x="7802253" y="1338146"/>
            <a:ext cx="3556310" cy="4511669"/>
          </a:xfrm>
          <a:prstGeom prst="rect">
            <a:avLst/>
          </a:prstGeom>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9946790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技术架构分析4：技术对比型">
    <p:spTree>
      <p:nvGrpSpPr>
        <p:cNvPr id="1" name=""/>
        <p:cNvGrpSpPr/>
        <p:nvPr/>
      </p:nvGrpSpPr>
      <p:grpSpPr>
        <a:xfrm>
          <a:off x="0" y="0"/>
          <a:ext cx="0" cy="0"/>
          <a:chOff x="0" y="0"/>
          <a:chExt cx="0" cy="0"/>
        </a:xfrm>
      </p:grpSpPr>
      <p:sp>
        <p:nvSpPr>
          <p:cNvPr id="110" name="内容占位符 50"/>
          <p:cNvSpPr>
            <a:spLocks noGrp="1"/>
          </p:cNvSpPr>
          <p:nvPr>
            <p:ph sz="quarter" idx="10"/>
          </p:nvPr>
        </p:nvSpPr>
        <p:spPr>
          <a:xfrm>
            <a:off x="838200" y="180980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1" name="内容占位符 50"/>
          <p:cNvSpPr>
            <a:spLocks noGrp="1"/>
          </p:cNvSpPr>
          <p:nvPr>
            <p:ph sz="quarter" idx="11"/>
          </p:nvPr>
        </p:nvSpPr>
        <p:spPr>
          <a:xfrm>
            <a:off x="6534042" y="1800562"/>
            <a:ext cx="4665984"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12" name="文本占位符 56"/>
          <p:cNvSpPr>
            <a:spLocks noGrp="1"/>
          </p:cNvSpPr>
          <p:nvPr>
            <p:ph type="body" sz="quarter" idx="20"/>
          </p:nvPr>
        </p:nvSpPr>
        <p:spPr>
          <a:xfrm>
            <a:off x="838203" y="1100017"/>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13" name="文本占位符 56"/>
          <p:cNvSpPr>
            <a:spLocks noGrp="1"/>
          </p:cNvSpPr>
          <p:nvPr>
            <p:ph type="body" sz="quarter" idx="21"/>
          </p:nvPr>
        </p:nvSpPr>
        <p:spPr>
          <a:xfrm>
            <a:off x="6534044" y="1095881"/>
            <a:ext cx="466598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236551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技术架构分析5：技术展开型">
    <p:spTree>
      <p:nvGrpSpPr>
        <p:cNvPr id="1" name=""/>
        <p:cNvGrpSpPr/>
        <p:nvPr/>
      </p:nvGrpSpPr>
      <p:grpSpPr>
        <a:xfrm>
          <a:off x="0" y="0"/>
          <a:ext cx="0" cy="0"/>
          <a:chOff x="0" y="0"/>
          <a:chExt cx="0" cy="0"/>
        </a:xfrm>
      </p:grpSpPr>
      <p:sp>
        <p:nvSpPr>
          <p:cNvPr id="32" name="内容占位符 50"/>
          <p:cNvSpPr>
            <a:spLocks noGrp="1"/>
          </p:cNvSpPr>
          <p:nvPr>
            <p:ph sz="quarter" idx="10"/>
          </p:nvPr>
        </p:nvSpPr>
        <p:spPr>
          <a:xfrm>
            <a:off x="843337"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3" name="文本占位符 56"/>
          <p:cNvSpPr>
            <a:spLocks noGrp="1"/>
          </p:cNvSpPr>
          <p:nvPr>
            <p:ph type="body" sz="quarter" idx="20"/>
          </p:nvPr>
        </p:nvSpPr>
        <p:spPr>
          <a:xfrm>
            <a:off x="843337"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4470490"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8097642" y="1265514"/>
            <a:ext cx="3237474" cy="45127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内容占位符 50"/>
          <p:cNvSpPr>
            <a:spLocks noGrp="1"/>
          </p:cNvSpPr>
          <p:nvPr>
            <p:ph sz="quarter" idx="23"/>
          </p:nvPr>
        </p:nvSpPr>
        <p:spPr>
          <a:xfrm>
            <a:off x="4470490" y="185292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9" name="内容占位符 50"/>
          <p:cNvSpPr>
            <a:spLocks noGrp="1"/>
          </p:cNvSpPr>
          <p:nvPr>
            <p:ph sz="quarter" idx="24"/>
          </p:nvPr>
        </p:nvSpPr>
        <p:spPr>
          <a:xfrm>
            <a:off x="8121089" y="1861451"/>
            <a:ext cx="3237474" cy="26215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0" name="文本占位符 10"/>
          <p:cNvSpPr>
            <a:spLocks noGrp="1"/>
          </p:cNvSpPr>
          <p:nvPr>
            <p:ph type="body" sz="quarter" idx="11"/>
          </p:nvPr>
        </p:nvSpPr>
        <p:spPr>
          <a:xfrm>
            <a:off x="843338" y="4593554"/>
            <a:ext cx="10515226"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10"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844479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技术架构分析6：技术分解型">
    <p:spTree>
      <p:nvGrpSpPr>
        <p:cNvPr id="1" name=""/>
        <p:cNvGrpSpPr/>
        <p:nvPr/>
      </p:nvGrpSpPr>
      <p:grpSpPr>
        <a:xfrm>
          <a:off x="0" y="0"/>
          <a:ext cx="0" cy="0"/>
          <a:chOff x="0" y="0"/>
          <a:chExt cx="0" cy="0"/>
        </a:xfrm>
      </p:grpSpPr>
      <p:sp>
        <p:nvSpPr>
          <p:cNvPr id="4" name="内容占位符 50"/>
          <p:cNvSpPr>
            <a:spLocks noGrp="1"/>
          </p:cNvSpPr>
          <p:nvPr>
            <p:ph sz="quarter" idx="10"/>
          </p:nvPr>
        </p:nvSpPr>
        <p:spPr>
          <a:xfrm>
            <a:off x="838201" y="1376048"/>
            <a:ext cx="10520363"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4214843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技术架构分析7：文字型">
    <p:spTree>
      <p:nvGrpSpPr>
        <p:cNvPr id="1" name=""/>
        <p:cNvGrpSpPr/>
        <p:nvPr/>
      </p:nvGrpSpPr>
      <p:grpSpPr>
        <a:xfrm>
          <a:off x="0" y="0"/>
          <a:ext cx="0" cy="0"/>
          <a:chOff x="0" y="0"/>
          <a:chExt cx="0" cy="0"/>
        </a:xfrm>
      </p:grpSpPr>
      <p:sp>
        <p:nvSpPr>
          <p:cNvPr id="44" name="内容占位符 50"/>
          <p:cNvSpPr>
            <a:spLocks noGrp="1"/>
          </p:cNvSpPr>
          <p:nvPr>
            <p:ph sz="quarter" idx="10"/>
          </p:nvPr>
        </p:nvSpPr>
        <p:spPr>
          <a:xfrm>
            <a:off x="838200" y="1434003"/>
            <a:ext cx="2749994" cy="445032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5" name="文本占位符 40"/>
          <p:cNvSpPr>
            <a:spLocks noGrp="1"/>
          </p:cNvSpPr>
          <p:nvPr>
            <p:ph type="body" sz="quarter" idx="23"/>
          </p:nvPr>
        </p:nvSpPr>
        <p:spPr>
          <a:xfrm>
            <a:off x="6338168" y="1418686"/>
            <a:ext cx="5143825" cy="64165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6" name="文本占位符 56"/>
          <p:cNvSpPr>
            <a:spLocks noGrp="1"/>
          </p:cNvSpPr>
          <p:nvPr>
            <p:ph type="body" sz="quarter" idx="20"/>
          </p:nvPr>
        </p:nvSpPr>
        <p:spPr>
          <a:xfrm>
            <a:off x="3606915" y="1440129"/>
            <a:ext cx="2678532"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40"/>
          <p:cNvSpPr>
            <a:spLocks noGrp="1"/>
          </p:cNvSpPr>
          <p:nvPr>
            <p:ph type="body" sz="quarter" idx="24"/>
          </p:nvPr>
        </p:nvSpPr>
        <p:spPr>
          <a:xfrm>
            <a:off x="6338168" y="2137736"/>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8" name="文本占位符 56"/>
          <p:cNvSpPr>
            <a:spLocks noGrp="1"/>
          </p:cNvSpPr>
          <p:nvPr>
            <p:ph type="body" sz="quarter" idx="25"/>
          </p:nvPr>
        </p:nvSpPr>
        <p:spPr>
          <a:xfrm>
            <a:off x="3606915" y="2135735"/>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40"/>
          <p:cNvSpPr>
            <a:spLocks noGrp="1"/>
          </p:cNvSpPr>
          <p:nvPr>
            <p:ph type="body" sz="quarter" idx="26"/>
          </p:nvPr>
        </p:nvSpPr>
        <p:spPr>
          <a:xfrm>
            <a:off x="6338168" y="3475090"/>
            <a:ext cx="5143825" cy="1261957"/>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0" name="文本占位符 56"/>
          <p:cNvSpPr>
            <a:spLocks noGrp="1"/>
          </p:cNvSpPr>
          <p:nvPr>
            <p:ph type="body" sz="quarter" idx="27"/>
          </p:nvPr>
        </p:nvSpPr>
        <p:spPr>
          <a:xfrm>
            <a:off x="3606915" y="3473089"/>
            <a:ext cx="2678532" cy="126395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55" name="文本占位符 40"/>
          <p:cNvSpPr>
            <a:spLocks noGrp="1"/>
          </p:cNvSpPr>
          <p:nvPr>
            <p:ph type="body" sz="quarter" idx="28"/>
          </p:nvPr>
        </p:nvSpPr>
        <p:spPr>
          <a:xfrm>
            <a:off x="6338168" y="4810443"/>
            <a:ext cx="5143825" cy="107388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56" name="文本占位符 56"/>
          <p:cNvSpPr>
            <a:spLocks noGrp="1"/>
          </p:cNvSpPr>
          <p:nvPr>
            <p:ph type="body" sz="quarter" idx="29"/>
          </p:nvPr>
        </p:nvSpPr>
        <p:spPr>
          <a:xfrm>
            <a:off x="3606915" y="4808442"/>
            <a:ext cx="2678532" cy="1075587"/>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5404871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技术架构分析8：左图右文型">
    <p:spTree>
      <p:nvGrpSpPr>
        <p:cNvPr id="1" name=""/>
        <p:cNvGrpSpPr/>
        <p:nvPr/>
      </p:nvGrpSpPr>
      <p:grpSpPr>
        <a:xfrm>
          <a:off x="0" y="0"/>
          <a:ext cx="0" cy="0"/>
          <a:chOff x="0" y="0"/>
          <a:chExt cx="0" cy="0"/>
        </a:xfrm>
      </p:grpSpPr>
      <p:sp>
        <p:nvSpPr>
          <p:cNvPr id="58"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59"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1" name="文本占位符 40"/>
          <p:cNvSpPr>
            <a:spLocks noGrp="1"/>
          </p:cNvSpPr>
          <p:nvPr>
            <p:ph type="body" sz="quarter" idx="25"/>
          </p:nvPr>
        </p:nvSpPr>
        <p:spPr>
          <a:xfrm>
            <a:off x="7936524" y="2777075"/>
            <a:ext cx="3422041"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2" name="文本占位符 40"/>
          <p:cNvSpPr>
            <a:spLocks noGrp="1"/>
          </p:cNvSpPr>
          <p:nvPr>
            <p:ph type="body" sz="quarter" idx="26"/>
          </p:nvPr>
        </p:nvSpPr>
        <p:spPr>
          <a:xfrm>
            <a:off x="7945900" y="4197509"/>
            <a:ext cx="3412665"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63" name="文本占位符 56"/>
          <p:cNvSpPr>
            <a:spLocks noGrp="1"/>
          </p:cNvSpPr>
          <p:nvPr>
            <p:ph type="body" sz="quarter" idx="20"/>
          </p:nvPr>
        </p:nvSpPr>
        <p:spPr>
          <a:xfrm>
            <a:off x="838200" y="5629033"/>
            <a:ext cx="10520364" cy="504093"/>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8"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166195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技术架构分析9：要素分解型">
    <p:spTree>
      <p:nvGrpSpPr>
        <p:cNvPr id="1" name=""/>
        <p:cNvGrpSpPr/>
        <p:nvPr/>
      </p:nvGrpSpPr>
      <p:grpSpPr>
        <a:xfrm>
          <a:off x="0" y="0"/>
          <a:ext cx="0" cy="0"/>
          <a:chOff x="0" y="0"/>
          <a:chExt cx="0" cy="0"/>
        </a:xfrm>
      </p:grpSpPr>
      <p:sp>
        <p:nvSpPr>
          <p:cNvPr id="33" name="内容占位符 50"/>
          <p:cNvSpPr>
            <a:spLocks noGrp="1"/>
          </p:cNvSpPr>
          <p:nvPr>
            <p:ph sz="quarter" idx="10"/>
          </p:nvPr>
        </p:nvSpPr>
        <p:spPr>
          <a:xfrm>
            <a:off x="838200" y="1324234"/>
            <a:ext cx="4430305" cy="4519617"/>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34" name="文本占位符 56"/>
          <p:cNvSpPr>
            <a:spLocks noGrp="1"/>
          </p:cNvSpPr>
          <p:nvPr>
            <p:ph type="body" sz="quarter" idx="20"/>
          </p:nvPr>
        </p:nvSpPr>
        <p:spPr>
          <a:xfrm>
            <a:off x="5506075"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5" name="文本占位符 56"/>
          <p:cNvSpPr>
            <a:spLocks noGrp="1"/>
          </p:cNvSpPr>
          <p:nvPr>
            <p:ph type="body" sz="quarter" idx="21"/>
          </p:nvPr>
        </p:nvSpPr>
        <p:spPr>
          <a:xfrm>
            <a:off x="8500521" y="1324235"/>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6" name="文本占位符 56"/>
          <p:cNvSpPr>
            <a:spLocks noGrp="1"/>
          </p:cNvSpPr>
          <p:nvPr>
            <p:ph type="body" sz="quarter" idx="22"/>
          </p:nvPr>
        </p:nvSpPr>
        <p:spPr>
          <a:xfrm>
            <a:off x="5522071"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7" name="文本占位符 56"/>
          <p:cNvSpPr>
            <a:spLocks noGrp="1"/>
          </p:cNvSpPr>
          <p:nvPr>
            <p:ph type="body" sz="quarter" idx="23"/>
          </p:nvPr>
        </p:nvSpPr>
        <p:spPr>
          <a:xfrm>
            <a:off x="8516517" y="3653260"/>
            <a:ext cx="2842046" cy="366455"/>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38" name="文本占位符 40"/>
          <p:cNvSpPr>
            <a:spLocks noGrp="1"/>
          </p:cNvSpPr>
          <p:nvPr>
            <p:ph type="body" sz="quarter" idx="24"/>
          </p:nvPr>
        </p:nvSpPr>
        <p:spPr>
          <a:xfrm>
            <a:off x="5506076"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39" name="文本占位符 40"/>
          <p:cNvSpPr>
            <a:spLocks noGrp="1"/>
          </p:cNvSpPr>
          <p:nvPr>
            <p:ph type="body" sz="quarter" idx="25"/>
          </p:nvPr>
        </p:nvSpPr>
        <p:spPr>
          <a:xfrm>
            <a:off x="5506076"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0" name="文本占位符 40"/>
          <p:cNvSpPr>
            <a:spLocks noGrp="1"/>
          </p:cNvSpPr>
          <p:nvPr>
            <p:ph type="body" sz="quarter" idx="26"/>
          </p:nvPr>
        </p:nvSpPr>
        <p:spPr>
          <a:xfrm>
            <a:off x="8515357" y="174149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41" name="文本占位符 40"/>
          <p:cNvSpPr>
            <a:spLocks noGrp="1"/>
          </p:cNvSpPr>
          <p:nvPr>
            <p:ph type="body" sz="quarter" idx="27"/>
          </p:nvPr>
        </p:nvSpPr>
        <p:spPr>
          <a:xfrm>
            <a:off x="8515357" y="4064510"/>
            <a:ext cx="2842046" cy="1779343"/>
          </a:xfrm>
          <a:prstGeom prst="rect">
            <a:avLst/>
          </a:prstGeom>
          <a:solidFill>
            <a:schemeClr val="tx2">
              <a:lumMod val="95000"/>
            </a:schemeClr>
          </a:solid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2"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663851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960DD1-8AC3-8F46-9D2D-BF81187F43FC}"/>
              </a:ext>
            </a:extLst>
          </p:cNvPr>
          <p:cNvSpPr txBox="1"/>
          <p:nvPr userDrawn="1"/>
        </p:nvSpPr>
        <p:spPr>
          <a:xfrm>
            <a:off x="607486" y="1402064"/>
            <a:ext cx="3921034" cy="854717"/>
          </a:xfrm>
          <a:prstGeom prst="rect">
            <a:avLst/>
          </a:prstGeom>
          <a:noFill/>
        </p:spPr>
        <p:txBody>
          <a:bodyPr wrap="square" rtlCol="0">
            <a:spAutoFit/>
          </a:bodyPr>
          <a:lstStyle/>
          <a:p>
            <a:pPr algn="l"/>
            <a:r>
              <a:rPr lang="en-US" sz="4800" dirty="0">
                <a:solidFill>
                  <a:schemeClr val="tx1"/>
                </a:solidFill>
              </a:rPr>
              <a:t>Thank you.</a:t>
            </a:r>
          </a:p>
        </p:txBody>
      </p:sp>
    </p:spTree>
    <p:extLst>
      <p:ext uri="{BB962C8B-B14F-4D97-AF65-F5344CB8AC3E}">
        <p14:creationId xmlns:p14="http://schemas.microsoft.com/office/powerpoint/2010/main" val="36647860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技术架构分析10：分组分解型">
    <p:spTree>
      <p:nvGrpSpPr>
        <p:cNvPr id="1" name=""/>
        <p:cNvGrpSpPr/>
        <p:nvPr/>
      </p:nvGrpSpPr>
      <p:grpSpPr>
        <a:xfrm>
          <a:off x="0" y="0"/>
          <a:ext cx="0" cy="0"/>
          <a:chOff x="0" y="0"/>
          <a:chExt cx="0" cy="0"/>
        </a:xfrm>
      </p:grpSpPr>
      <p:sp>
        <p:nvSpPr>
          <p:cNvPr id="48" name="内容占位符 50"/>
          <p:cNvSpPr>
            <a:spLocks noGrp="1"/>
          </p:cNvSpPr>
          <p:nvPr>
            <p:ph sz="quarter" idx="10"/>
          </p:nvPr>
        </p:nvSpPr>
        <p:spPr>
          <a:xfrm>
            <a:off x="838201"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49" name="文本占位符 56"/>
          <p:cNvSpPr>
            <a:spLocks noGrp="1"/>
          </p:cNvSpPr>
          <p:nvPr>
            <p:ph type="body" sz="quarter" idx="20"/>
          </p:nvPr>
        </p:nvSpPr>
        <p:spPr>
          <a:xfrm>
            <a:off x="838202"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0" name="内容占位符 50"/>
          <p:cNvSpPr>
            <a:spLocks noGrp="1"/>
          </p:cNvSpPr>
          <p:nvPr>
            <p:ph sz="quarter" idx="21"/>
          </p:nvPr>
        </p:nvSpPr>
        <p:spPr>
          <a:xfrm>
            <a:off x="4530968"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1" name="文本占位符 56"/>
          <p:cNvSpPr>
            <a:spLocks noGrp="1"/>
          </p:cNvSpPr>
          <p:nvPr>
            <p:ph type="body" sz="quarter" idx="22"/>
          </p:nvPr>
        </p:nvSpPr>
        <p:spPr>
          <a:xfrm>
            <a:off x="4530971"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62" name="内容占位符 50"/>
          <p:cNvSpPr>
            <a:spLocks noGrp="1"/>
          </p:cNvSpPr>
          <p:nvPr>
            <p:ph sz="quarter" idx="23"/>
          </p:nvPr>
        </p:nvSpPr>
        <p:spPr>
          <a:xfrm>
            <a:off x="8187470" y="1809802"/>
            <a:ext cx="3171092" cy="4040015"/>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63" name="文本占位符 56"/>
          <p:cNvSpPr>
            <a:spLocks noGrp="1"/>
          </p:cNvSpPr>
          <p:nvPr>
            <p:ph type="body" sz="quarter" idx="24"/>
          </p:nvPr>
        </p:nvSpPr>
        <p:spPr>
          <a:xfrm>
            <a:off x="8187473" y="1125417"/>
            <a:ext cx="3171091" cy="620209"/>
          </a:xfrm>
          <a:prstGeom prst="rect">
            <a:avLst/>
          </a:prstGeom>
          <a:noFill/>
        </p:spPr>
        <p:txBody>
          <a:bodyPr anchor="ctr" anchorCtr="0"/>
          <a:lstStyle>
            <a:lvl1pPr marL="0" indent="0" algn="ctr">
              <a:buNone/>
              <a:defRPr sz="1400" b="1"/>
            </a:lvl1pPr>
          </a:lstStyle>
          <a:p>
            <a:pPr lvl="0"/>
            <a:r>
              <a:rPr lang="zh-CN" altLang="en-US" dirty="0"/>
              <a:t>单击此处编辑母版文本样式</a:t>
            </a:r>
          </a:p>
        </p:txBody>
      </p:sp>
      <p:sp>
        <p:nvSpPr>
          <p:cNvPr id="9"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833264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地图为背景，分区描述布局">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6881" y="1279968"/>
            <a:ext cx="8131675" cy="4658502"/>
          </a:xfrm>
          <a:prstGeom prst="rect">
            <a:avLst/>
          </a:prstGeom>
        </p:spPr>
      </p:pic>
      <p:sp>
        <p:nvSpPr>
          <p:cNvPr id="53" name="文本占位符 40"/>
          <p:cNvSpPr>
            <a:spLocks noGrp="1"/>
          </p:cNvSpPr>
          <p:nvPr>
            <p:ph type="body" sz="quarter" idx="26"/>
          </p:nvPr>
        </p:nvSpPr>
        <p:spPr>
          <a:xfrm>
            <a:off x="4952582" y="2806639"/>
            <a:ext cx="3080628" cy="1001637"/>
          </a:xfrm>
          <a:prstGeom prst="rect">
            <a:avLst/>
          </a:prstGeom>
          <a:solidFill>
            <a:schemeClr val="accent6">
              <a:lumMod val="20000"/>
              <a:lumOff val="80000"/>
            </a:schemeClr>
          </a:solidFill>
          <a:ln>
            <a:solidFill>
              <a:schemeClr val="bg1">
                <a:lumMod val="20000"/>
                <a:lumOff val="80000"/>
              </a:schemeClr>
            </a:solidFill>
          </a:ln>
        </p:spPr>
        <p:txBody>
          <a:bodyPr anchor="ctr" anchorCtr="0"/>
          <a:lstStyle>
            <a:lvl1pPr marL="0" indent="0" algn="ctr">
              <a:buNone/>
              <a:defRPr sz="1600" b="1"/>
            </a:lvl1pPr>
          </a:lstStyle>
          <a:p>
            <a:pPr lvl="0"/>
            <a:r>
              <a:rPr lang="zh-CN" altLang="en-US" dirty="0"/>
              <a:t>单击此处编辑母版文本样式</a:t>
            </a:r>
          </a:p>
        </p:txBody>
      </p:sp>
      <p:sp>
        <p:nvSpPr>
          <p:cNvPr id="54" name="文本占位符 40"/>
          <p:cNvSpPr>
            <a:spLocks noGrp="1"/>
          </p:cNvSpPr>
          <p:nvPr>
            <p:ph type="body" sz="quarter" idx="24"/>
          </p:nvPr>
        </p:nvSpPr>
        <p:spPr>
          <a:xfrm>
            <a:off x="838201" y="103850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5" name="文本占位符 40"/>
          <p:cNvSpPr>
            <a:spLocks noGrp="1"/>
          </p:cNvSpPr>
          <p:nvPr>
            <p:ph type="body" sz="quarter" idx="27"/>
          </p:nvPr>
        </p:nvSpPr>
        <p:spPr>
          <a:xfrm>
            <a:off x="3043516" y="1058870"/>
            <a:ext cx="259528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6" name="文本占位符 40"/>
          <p:cNvSpPr>
            <a:spLocks noGrp="1"/>
          </p:cNvSpPr>
          <p:nvPr>
            <p:ph type="body" sz="quarter" idx="28"/>
          </p:nvPr>
        </p:nvSpPr>
        <p:spPr>
          <a:xfrm>
            <a:off x="5808192" y="1065379"/>
            <a:ext cx="2541664"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7" name="文本占位符 40"/>
          <p:cNvSpPr>
            <a:spLocks noGrp="1"/>
          </p:cNvSpPr>
          <p:nvPr>
            <p:ph type="body" sz="quarter" idx="29"/>
          </p:nvPr>
        </p:nvSpPr>
        <p:spPr>
          <a:xfrm>
            <a:off x="8604737" y="1085741"/>
            <a:ext cx="2755601"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59" name="文本占位符 40"/>
          <p:cNvSpPr>
            <a:spLocks noGrp="1"/>
          </p:cNvSpPr>
          <p:nvPr>
            <p:ph type="body" sz="quarter" idx="30"/>
          </p:nvPr>
        </p:nvSpPr>
        <p:spPr>
          <a:xfrm>
            <a:off x="853177" y="4967269"/>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0" name="文本占位符 40"/>
          <p:cNvSpPr>
            <a:spLocks noGrp="1"/>
          </p:cNvSpPr>
          <p:nvPr>
            <p:ph type="body" sz="quarter" idx="31"/>
          </p:nvPr>
        </p:nvSpPr>
        <p:spPr>
          <a:xfrm>
            <a:off x="3058493" y="4987631"/>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1" name="文本占位符 40"/>
          <p:cNvSpPr>
            <a:spLocks noGrp="1"/>
          </p:cNvSpPr>
          <p:nvPr>
            <p:ph type="body" sz="quarter" idx="32"/>
          </p:nvPr>
        </p:nvSpPr>
        <p:spPr>
          <a:xfrm>
            <a:off x="5352346" y="4994140"/>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2" name="文本占位符 40"/>
          <p:cNvSpPr>
            <a:spLocks noGrp="1"/>
          </p:cNvSpPr>
          <p:nvPr>
            <p:ph type="body" sz="quarter" idx="33"/>
          </p:nvPr>
        </p:nvSpPr>
        <p:spPr>
          <a:xfrm>
            <a:off x="7557662" y="501450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3" name="文本占位符 40"/>
          <p:cNvSpPr>
            <a:spLocks noGrp="1"/>
          </p:cNvSpPr>
          <p:nvPr>
            <p:ph type="body" sz="quarter" idx="34"/>
          </p:nvPr>
        </p:nvSpPr>
        <p:spPr>
          <a:xfrm>
            <a:off x="848147" y="205312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4" name="文本占位符 40"/>
          <p:cNvSpPr>
            <a:spLocks noGrp="1"/>
          </p:cNvSpPr>
          <p:nvPr>
            <p:ph type="body" sz="quarter" idx="35"/>
          </p:nvPr>
        </p:nvSpPr>
        <p:spPr>
          <a:xfrm>
            <a:off x="849923" y="3035317"/>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5" name="文本占位符 40"/>
          <p:cNvSpPr>
            <a:spLocks noGrp="1"/>
          </p:cNvSpPr>
          <p:nvPr>
            <p:ph type="body" sz="quarter" idx="36"/>
          </p:nvPr>
        </p:nvSpPr>
        <p:spPr>
          <a:xfrm>
            <a:off x="848190" y="4009633"/>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6" name="文本占位符 40"/>
          <p:cNvSpPr>
            <a:spLocks noGrp="1"/>
          </p:cNvSpPr>
          <p:nvPr>
            <p:ph type="body" sz="quarter" idx="37"/>
          </p:nvPr>
        </p:nvSpPr>
        <p:spPr>
          <a:xfrm>
            <a:off x="9319591" y="206939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7" name="文本占位符 40"/>
          <p:cNvSpPr>
            <a:spLocks noGrp="1"/>
          </p:cNvSpPr>
          <p:nvPr>
            <p:ph type="body" sz="quarter" idx="38"/>
          </p:nvPr>
        </p:nvSpPr>
        <p:spPr>
          <a:xfrm>
            <a:off x="9321367" y="3051582"/>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68" name="文本占位符 40"/>
          <p:cNvSpPr>
            <a:spLocks noGrp="1"/>
          </p:cNvSpPr>
          <p:nvPr>
            <p:ph type="body" sz="quarter" idx="39"/>
          </p:nvPr>
        </p:nvSpPr>
        <p:spPr>
          <a:xfrm>
            <a:off x="9319634" y="4025898"/>
            <a:ext cx="2038972" cy="909163"/>
          </a:xfrm>
          <a:prstGeom prst="rect">
            <a:avLst/>
          </a:prstGeom>
          <a:solidFill>
            <a:schemeClr val="tx2">
              <a:lumMod val="95000"/>
              <a:alpha val="50000"/>
            </a:schemeClr>
          </a:solidFill>
          <a:ln>
            <a:noFill/>
          </a:ln>
        </p:spPr>
        <p:txBody>
          <a:bodyPr anchor="ctr" anchorCtr="0"/>
          <a:lstStyle>
            <a:lvl1pPr marL="0" indent="0">
              <a:buNone/>
              <a:defRPr sz="1200"/>
            </a:lvl1pPr>
          </a:lstStyle>
          <a:p>
            <a:pPr lvl="0"/>
            <a:r>
              <a:rPr lang="zh-CN" altLang="en-US" dirty="0"/>
              <a:t>单击此处编辑母版文本样式</a:t>
            </a:r>
          </a:p>
        </p:txBody>
      </p:sp>
      <p:sp>
        <p:nvSpPr>
          <p:cNvPr id="2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8381543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策略1：文字型">
    <p:spTree>
      <p:nvGrpSpPr>
        <p:cNvPr id="1" name=""/>
        <p:cNvGrpSpPr/>
        <p:nvPr/>
      </p:nvGrpSpPr>
      <p:grpSpPr>
        <a:xfrm>
          <a:off x="0" y="0"/>
          <a:ext cx="0" cy="0"/>
          <a:chOff x="0" y="0"/>
          <a:chExt cx="0" cy="0"/>
        </a:xfrm>
      </p:grpSpPr>
      <p:sp>
        <p:nvSpPr>
          <p:cNvPr id="41" name="文本占位符 10"/>
          <p:cNvSpPr>
            <a:spLocks noGrp="1"/>
          </p:cNvSpPr>
          <p:nvPr>
            <p:ph type="body" sz="quarter" idx="11"/>
          </p:nvPr>
        </p:nvSpPr>
        <p:spPr>
          <a:xfrm>
            <a:off x="833492"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2" name="内容占位符 50"/>
          <p:cNvSpPr>
            <a:spLocks noGrp="1"/>
          </p:cNvSpPr>
          <p:nvPr>
            <p:ph sz="quarter" idx="10"/>
          </p:nvPr>
        </p:nvSpPr>
        <p:spPr>
          <a:xfrm>
            <a:off x="838201"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5" name="文本占位符 10"/>
          <p:cNvSpPr>
            <a:spLocks noGrp="1"/>
          </p:cNvSpPr>
          <p:nvPr>
            <p:ph type="body" sz="quarter" idx="12"/>
          </p:nvPr>
        </p:nvSpPr>
        <p:spPr>
          <a:xfrm>
            <a:off x="3000777"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6" name="内容占位符 50"/>
          <p:cNvSpPr>
            <a:spLocks noGrp="1"/>
          </p:cNvSpPr>
          <p:nvPr>
            <p:ph sz="quarter" idx="13"/>
          </p:nvPr>
        </p:nvSpPr>
        <p:spPr>
          <a:xfrm>
            <a:off x="2996155"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7" name="文本占位符 10"/>
          <p:cNvSpPr>
            <a:spLocks noGrp="1"/>
          </p:cNvSpPr>
          <p:nvPr>
            <p:ph type="body" sz="quarter" idx="14"/>
          </p:nvPr>
        </p:nvSpPr>
        <p:spPr>
          <a:xfrm>
            <a:off x="5126946" y="2825249"/>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48" name="内容占位符 50"/>
          <p:cNvSpPr>
            <a:spLocks noGrp="1"/>
          </p:cNvSpPr>
          <p:nvPr>
            <p:ph sz="quarter" idx="15"/>
          </p:nvPr>
        </p:nvSpPr>
        <p:spPr>
          <a:xfrm>
            <a:off x="5122324" y="119318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49" name="文本占位符 10"/>
          <p:cNvSpPr>
            <a:spLocks noGrp="1"/>
          </p:cNvSpPr>
          <p:nvPr>
            <p:ph type="body" sz="quarter" idx="16"/>
          </p:nvPr>
        </p:nvSpPr>
        <p:spPr>
          <a:xfrm>
            <a:off x="7255704"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0" name="内容占位符 50"/>
          <p:cNvSpPr>
            <a:spLocks noGrp="1"/>
          </p:cNvSpPr>
          <p:nvPr>
            <p:ph sz="quarter" idx="17"/>
          </p:nvPr>
        </p:nvSpPr>
        <p:spPr>
          <a:xfrm>
            <a:off x="7251082"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51" name="文本占位符 10"/>
          <p:cNvSpPr>
            <a:spLocks noGrp="1"/>
          </p:cNvSpPr>
          <p:nvPr>
            <p:ph type="body" sz="quarter" idx="18"/>
          </p:nvPr>
        </p:nvSpPr>
        <p:spPr>
          <a:xfrm>
            <a:off x="9381873" y="2820688"/>
            <a:ext cx="1974101" cy="3267189"/>
          </a:xfrm>
          <a:prstGeom prst="rect">
            <a:avLst/>
          </a:prstGeom>
          <a:effectLst>
            <a:glow rad="101600">
              <a:schemeClr val="accent5">
                <a:satMod val="175000"/>
                <a:alpha val="40000"/>
              </a:schemeClr>
            </a:glow>
          </a:effectLst>
        </p:spPr>
        <p:txBody>
          <a:bodyPr anchor="ctr" anchorCtr="0"/>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2" name="内容占位符 50"/>
          <p:cNvSpPr>
            <a:spLocks noGrp="1"/>
          </p:cNvSpPr>
          <p:nvPr>
            <p:ph sz="quarter" idx="19"/>
          </p:nvPr>
        </p:nvSpPr>
        <p:spPr>
          <a:xfrm>
            <a:off x="9377251" y="1179290"/>
            <a:ext cx="1978723" cy="1594743"/>
          </a:xfrm>
          <a:prstGeom prst="rect">
            <a:avLst/>
          </a:prstGeom>
        </p:spPr>
        <p:txBody>
          <a:bodyPr anchor="ctr" anchorCtr="0"/>
          <a:lstStyle>
            <a:lvl1pPr marL="0" indent="0" algn="ctr">
              <a:buNone/>
              <a:defRPr sz="1400" b="1"/>
            </a:lvl1pPr>
          </a:lstStyle>
          <a:p>
            <a:pPr lvl="0"/>
            <a:r>
              <a:rPr lang="zh-CN" altLang="en-US" dirty="0"/>
              <a:t>单击此处编辑母版文本样式</a:t>
            </a:r>
          </a:p>
        </p:txBody>
      </p:sp>
      <p:sp>
        <p:nvSpPr>
          <p:cNvPr id="13"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8401370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策略2：图+文字型">
    <p:spTree>
      <p:nvGrpSpPr>
        <p:cNvPr id="1" name=""/>
        <p:cNvGrpSpPr/>
        <p:nvPr/>
      </p:nvGrpSpPr>
      <p:grpSpPr>
        <a:xfrm>
          <a:off x="0" y="0"/>
          <a:ext cx="0" cy="0"/>
          <a:chOff x="0" y="0"/>
          <a:chExt cx="0" cy="0"/>
        </a:xfrm>
      </p:grpSpPr>
      <p:sp>
        <p:nvSpPr>
          <p:cNvPr id="15" name="内容占位符 50"/>
          <p:cNvSpPr>
            <a:spLocks noGrp="1"/>
          </p:cNvSpPr>
          <p:nvPr>
            <p:ph sz="quarter" idx="10"/>
          </p:nvPr>
        </p:nvSpPr>
        <p:spPr>
          <a:xfrm>
            <a:off x="838201" y="1376047"/>
            <a:ext cx="6983254" cy="4075184"/>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6" name="文本占位符 40"/>
          <p:cNvSpPr>
            <a:spLocks noGrp="1"/>
          </p:cNvSpPr>
          <p:nvPr>
            <p:ph type="body" sz="quarter" idx="24"/>
          </p:nvPr>
        </p:nvSpPr>
        <p:spPr>
          <a:xfrm>
            <a:off x="7936524" y="13648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7" name="文本占位符 40"/>
          <p:cNvSpPr>
            <a:spLocks noGrp="1"/>
          </p:cNvSpPr>
          <p:nvPr>
            <p:ph type="body" sz="quarter" idx="25"/>
          </p:nvPr>
        </p:nvSpPr>
        <p:spPr>
          <a:xfrm>
            <a:off x="7936524" y="2777075"/>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18" name="文本占位符 40"/>
          <p:cNvSpPr>
            <a:spLocks noGrp="1"/>
          </p:cNvSpPr>
          <p:nvPr>
            <p:ph type="body" sz="quarter" idx="26"/>
          </p:nvPr>
        </p:nvSpPr>
        <p:spPr>
          <a:xfrm>
            <a:off x="7920500" y="4197509"/>
            <a:ext cx="3422040" cy="1261957"/>
          </a:xfrm>
          <a:prstGeom prst="rect">
            <a:avLst/>
          </a:prstGeom>
          <a:noFill/>
          <a:ln>
            <a:solidFill>
              <a:schemeClr val="bg1">
                <a:lumMod val="20000"/>
                <a:lumOff val="80000"/>
              </a:schemeClr>
            </a:solidFill>
          </a:ln>
        </p:spPr>
        <p:txBody>
          <a:bodyPr anchor="ctr" anchorCtr="0"/>
          <a:lstStyle>
            <a:lvl1pPr>
              <a:defRPr sz="1400"/>
            </a:lvl1pPr>
          </a:lstStyle>
          <a:p>
            <a:pPr lvl="0"/>
            <a:r>
              <a:rPr lang="zh-CN" altLang="en-US" dirty="0"/>
              <a:t>单击此处编辑母版文本样式</a:t>
            </a:r>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2682824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策略4：技术型">
    <p:spTree>
      <p:nvGrpSpPr>
        <p:cNvPr id="1" name=""/>
        <p:cNvGrpSpPr/>
        <p:nvPr/>
      </p:nvGrpSpPr>
      <p:grpSpPr>
        <a:xfrm>
          <a:off x="0" y="0"/>
          <a:ext cx="0" cy="0"/>
          <a:chOff x="0" y="0"/>
          <a:chExt cx="0" cy="0"/>
        </a:xfrm>
      </p:grpSpPr>
      <p:sp>
        <p:nvSpPr>
          <p:cNvPr id="232" name="内容占位符 50"/>
          <p:cNvSpPr>
            <a:spLocks noGrp="1"/>
          </p:cNvSpPr>
          <p:nvPr>
            <p:ph sz="quarter" idx="10"/>
          </p:nvPr>
        </p:nvSpPr>
        <p:spPr>
          <a:xfrm>
            <a:off x="843337"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3" name="内容占位符 50"/>
          <p:cNvSpPr>
            <a:spLocks noGrp="1"/>
          </p:cNvSpPr>
          <p:nvPr>
            <p:ph sz="quarter" idx="23"/>
          </p:nvPr>
        </p:nvSpPr>
        <p:spPr>
          <a:xfrm>
            <a:off x="4470490" y="127124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4" name="内容占位符 50"/>
          <p:cNvSpPr>
            <a:spLocks noGrp="1"/>
          </p:cNvSpPr>
          <p:nvPr>
            <p:ph sz="quarter" idx="24"/>
          </p:nvPr>
        </p:nvSpPr>
        <p:spPr>
          <a:xfrm>
            <a:off x="8121089" y="1279771"/>
            <a:ext cx="3237474" cy="320320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235" name="文本占位符 10"/>
          <p:cNvSpPr>
            <a:spLocks noGrp="1"/>
          </p:cNvSpPr>
          <p:nvPr>
            <p:ph type="body" sz="quarter" idx="11"/>
          </p:nvPr>
        </p:nvSpPr>
        <p:spPr>
          <a:xfrm>
            <a:off x="843338" y="4593555"/>
            <a:ext cx="10515226" cy="1450407"/>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7"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19389474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策略5：分层型">
    <p:spTree>
      <p:nvGrpSpPr>
        <p:cNvPr id="1" name=""/>
        <p:cNvGrpSpPr/>
        <p:nvPr/>
      </p:nvGrpSpPr>
      <p:grpSpPr>
        <a:xfrm>
          <a:off x="0" y="0"/>
          <a:ext cx="0" cy="0"/>
          <a:chOff x="0" y="0"/>
          <a:chExt cx="0" cy="0"/>
        </a:xfrm>
      </p:grpSpPr>
      <p:sp>
        <p:nvSpPr>
          <p:cNvPr id="145" name="内容占位符 50"/>
          <p:cNvSpPr>
            <a:spLocks noGrp="1"/>
          </p:cNvSpPr>
          <p:nvPr>
            <p:ph sz="quarter" idx="10"/>
          </p:nvPr>
        </p:nvSpPr>
        <p:spPr>
          <a:xfrm>
            <a:off x="838201" y="1031877"/>
            <a:ext cx="10520363" cy="3833813"/>
          </a:xfrm>
          <a:prstGeom prst="rect">
            <a:avLst/>
          </a:prstGeom>
        </p:spPr>
        <p:txBody>
          <a:bodyPr anchor="ctr" anchorCtr="0"/>
          <a:lstStyle>
            <a:lvl1pPr marL="0" indent="0" algn="l">
              <a:buNone/>
              <a:defRPr sz="1400"/>
            </a:lvl1pPr>
          </a:lstStyle>
          <a:p>
            <a:pPr lvl="0"/>
            <a:r>
              <a:rPr lang="zh-CN" altLang="en-US" dirty="0"/>
              <a:t>单击此处编辑母版文本样式</a:t>
            </a:r>
          </a:p>
        </p:txBody>
      </p:sp>
      <p:sp>
        <p:nvSpPr>
          <p:cNvPr id="146" name="文本占位符 10"/>
          <p:cNvSpPr>
            <a:spLocks noGrp="1"/>
          </p:cNvSpPr>
          <p:nvPr>
            <p:ph type="body" sz="quarter" idx="11"/>
          </p:nvPr>
        </p:nvSpPr>
        <p:spPr>
          <a:xfrm>
            <a:off x="819891" y="4976435"/>
            <a:ext cx="10538672" cy="941502"/>
          </a:xfrm>
          <a:prstGeom prst="rect">
            <a:avLst/>
          </a:prstGeom>
        </p:spPr>
        <p:txBody>
          <a:bodyPr/>
          <a:lstStyle>
            <a:lvl1pPr marL="285721" indent="-285721">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5" name="标题 1"/>
          <p:cNvSpPr>
            <a:spLocks noGrp="1"/>
          </p:cNvSpPr>
          <p:nvPr>
            <p:ph type="title"/>
          </p:nvPr>
        </p:nvSpPr>
        <p:spPr>
          <a:xfrm>
            <a:off x="838201" y="365126"/>
            <a:ext cx="10520363"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30913165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总结建议、决策点">
    <p:spTree>
      <p:nvGrpSpPr>
        <p:cNvPr id="1" name=""/>
        <p:cNvGrpSpPr/>
        <p:nvPr/>
      </p:nvGrpSpPr>
      <p:grpSpPr>
        <a:xfrm>
          <a:off x="0" y="0"/>
          <a:ext cx="0" cy="0"/>
          <a:chOff x="0" y="0"/>
          <a:chExt cx="0" cy="0"/>
        </a:xfrm>
      </p:grpSpPr>
      <p:grpSp>
        <p:nvGrpSpPr>
          <p:cNvPr id="4" name="组合 3"/>
          <p:cNvGrpSpPr/>
          <p:nvPr userDrawn="1"/>
        </p:nvGrpSpPr>
        <p:grpSpPr>
          <a:xfrm>
            <a:off x="826478" y="1449535"/>
            <a:ext cx="10717823" cy="4435451"/>
            <a:chOff x="431515" y="1456045"/>
            <a:chExt cx="10960885" cy="4261524"/>
          </a:xfrm>
        </p:grpSpPr>
        <p:pic>
          <p:nvPicPr>
            <p:cNvPr id="6" name="图片 5"/>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431515" y="1456045"/>
              <a:ext cx="10960884" cy="4261524"/>
            </a:xfrm>
            <a:custGeom>
              <a:avLst/>
              <a:gdLst>
                <a:gd name="connsiteX0" fmla="*/ 0 w 9160565"/>
                <a:gd name="connsiteY0" fmla="*/ 0 h 4261524"/>
                <a:gd name="connsiteX1" fmla="*/ 9160565 w 9160565"/>
                <a:gd name="connsiteY1" fmla="*/ 0 h 4261524"/>
                <a:gd name="connsiteX2" fmla="*/ 9160565 w 9160565"/>
                <a:gd name="connsiteY2" fmla="*/ 4261524 h 4261524"/>
                <a:gd name="connsiteX3" fmla="*/ 9072926 w 9160565"/>
                <a:gd name="connsiteY3" fmla="*/ 4261524 h 4261524"/>
                <a:gd name="connsiteX4" fmla="*/ 8674941 w 9160565"/>
                <a:gd name="connsiteY4" fmla="*/ 4239291 h 4261524"/>
                <a:gd name="connsiteX5" fmla="*/ 2478869 w 9160565"/>
                <a:gd name="connsiteY5" fmla="*/ 3329847 h 4261524"/>
                <a:gd name="connsiteX6" fmla="*/ 141526 w 9160565"/>
                <a:gd name="connsiteY6" fmla="*/ 3690946 h 4261524"/>
                <a:gd name="connsiteX7" fmla="*/ 0 w 9160565"/>
                <a:gd name="connsiteY7" fmla="*/ 3741647 h 426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0565" h="4261524">
                  <a:moveTo>
                    <a:pt x="0" y="0"/>
                  </a:moveTo>
                  <a:lnTo>
                    <a:pt x="9160565" y="0"/>
                  </a:lnTo>
                  <a:lnTo>
                    <a:pt x="9160565" y="4261524"/>
                  </a:lnTo>
                  <a:lnTo>
                    <a:pt x="9072926" y="4261524"/>
                  </a:lnTo>
                  <a:lnTo>
                    <a:pt x="8674941" y="4239291"/>
                  </a:lnTo>
                  <a:cubicBezTo>
                    <a:pt x="6792959" y="4082393"/>
                    <a:pt x="4646700" y="3326875"/>
                    <a:pt x="2478869" y="3329847"/>
                  </a:cubicBezTo>
                  <a:cubicBezTo>
                    <a:pt x="1698778" y="3330917"/>
                    <a:pt x="915894" y="3430204"/>
                    <a:pt x="141526" y="3690946"/>
                  </a:cubicBezTo>
                  <a:lnTo>
                    <a:pt x="0" y="3741647"/>
                  </a:lnTo>
                  <a:close/>
                </a:path>
              </a:pathLst>
            </a:custGeom>
          </p:spPr>
        </p:pic>
        <p:sp>
          <p:nvSpPr>
            <p:cNvPr id="7" name="ïṩḻîḍe"/>
            <p:cNvSpPr/>
            <p:nvPr/>
          </p:nvSpPr>
          <p:spPr>
            <a:xfrm>
              <a:off x="431516" y="1456045"/>
              <a:ext cx="10960884" cy="3872419"/>
            </a:xfrm>
            <a:custGeom>
              <a:avLst/>
              <a:gdLst>
                <a:gd name="connsiteX0" fmla="*/ 20636 w 46816955"/>
                <a:gd name="connsiteY0" fmla="*/ 0 h 21485320"/>
                <a:gd name="connsiteX1" fmla="*/ 46816955 w 46816955"/>
                <a:gd name="connsiteY1" fmla="*/ 0 h 21485320"/>
                <a:gd name="connsiteX2" fmla="*/ 46816955 w 46816955"/>
                <a:gd name="connsiteY2" fmla="*/ 11114 h 21485320"/>
                <a:gd name="connsiteX3" fmla="*/ 46816955 w 46816955"/>
                <a:gd name="connsiteY3" fmla="*/ 7385453 h 21485320"/>
                <a:gd name="connsiteX4" fmla="*/ 46816955 w 46816955"/>
                <a:gd name="connsiteY4" fmla="*/ 7639874 h 21485320"/>
                <a:gd name="connsiteX5" fmla="*/ 46816955 w 46816955"/>
                <a:gd name="connsiteY5" fmla="*/ 8741664 h 21485320"/>
                <a:gd name="connsiteX6" fmla="*/ 46816955 w 46816955"/>
                <a:gd name="connsiteY6" fmla="*/ 20296588 h 21485320"/>
                <a:gd name="connsiteX7" fmla="*/ 46217883 w 46816955"/>
                <a:gd name="connsiteY7" fmla="*/ 20487596 h 21485320"/>
                <a:gd name="connsiteX8" fmla="*/ 14692522 w 46816955"/>
                <a:gd name="connsiteY8" fmla="*/ 16453010 h 21485320"/>
                <a:gd name="connsiteX9" fmla="*/ 0 w 46816955"/>
                <a:gd name="connsiteY9" fmla="*/ 21485320 h 21485320"/>
                <a:gd name="connsiteX10" fmla="*/ 0 w 46816955"/>
                <a:gd name="connsiteY10" fmla="*/ 8741664 h 21485320"/>
                <a:gd name="connsiteX11" fmla="*/ 0 w 46816955"/>
                <a:gd name="connsiteY11" fmla="*/ 7385453 h 21485320"/>
                <a:gd name="connsiteX12" fmla="*/ 0 w 46816955"/>
                <a:gd name="connsiteY12" fmla="*/ 11114 h 21485320"/>
                <a:gd name="connsiteX13" fmla="*/ 20636 w 46816955"/>
                <a:gd name="connsiteY13" fmla="*/ 11114 h 2148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816955" h="21485320">
                  <a:moveTo>
                    <a:pt x="20636" y="0"/>
                  </a:moveTo>
                  <a:lnTo>
                    <a:pt x="46816955" y="0"/>
                  </a:lnTo>
                  <a:lnTo>
                    <a:pt x="46816955" y="11114"/>
                  </a:lnTo>
                  <a:lnTo>
                    <a:pt x="46816955" y="7385453"/>
                  </a:lnTo>
                  <a:lnTo>
                    <a:pt x="46816955" y="7639874"/>
                  </a:lnTo>
                  <a:lnTo>
                    <a:pt x="46816955" y="8741664"/>
                  </a:lnTo>
                  <a:lnTo>
                    <a:pt x="46816955" y="20296588"/>
                  </a:lnTo>
                  <a:lnTo>
                    <a:pt x="46217883" y="20487596"/>
                  </a:lnTo>
                  <a:cubicBezTo>
                    <a:pt x="37375891" y="23076520"/>
                    <a:pt x="26109951" y="16433430"/>
                    <a:pt x="14692522" y="16453010"/>
                  </a:cubicBezTo>
                  <a:cubicBezTo>
                    <a:pt x="9762267" y="16461466"/>
                    <a:pt x="4803768" y="17712288"/>
                    <a:pt x="0" y="21485320"/>
                  </a:cubicBezTo>
                  <a:lnTo>
                    <a:pt x="0" y="8741664"/>
                  </a:lnTo>
                  <a:lnTo>
                    <a:pt x="0" y="7385453"/>
                  </a:lnTo>
                  <a:lnTo>
                    <a:pt x="0" y="11114"/>
                  </a:lnTo>
                  <a:lnTo>
                    <a:pt x="20636" y="11114"/>
                  </a:lnTo>
                  <a:close/>
                </a:path>
              </a:pathLst>
            </a:custGeom>
            <a:solidFill>
              <a:schemeClr val="tx2">
                <a:lumMod val="95000"/>
                <a:alpha val="70000"/>
              </a:schemeClr>
            </a:solid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87"/>
              <a:endParaRPr lang="en-US" sz="2800" b="1">
                <a:solidFill>
                  <a:srgbClr val="666666"/>
                </a:solidFill>
                <a:cs typeface="+mn-ea"/>
                <a:sym typeface="微软雅黑" panose="020B0503020204020204" pitchFamily="34" charset="-122"/>
              </a:endParaRPr>
            </a:p>
          </p:txBody>
        </p:sp>
      </p:grpSp>
      <p:sp>
        <p:nvSpPr>
          <p:cNvPr id="9" name="íṣļíḓé"/>
          <p:cNvSpPr/>
          <p:nvPr userDrawn="1"/>
        </p:nvSpPr>
        <p:spPr bwMode="auto">
          <a:xfrm>
            <a:off x="4470246" y="4269975"/>
            <a:ext cx="6915375" cy="1752164"/>
          </a:xfrm>
          <a:custGeom>
            <a:avLst/>
            <a:gdLst>
              <a:gd name="T0" fmla="*/ 0 w 1250"/>
              <a:gd name="T1" fmla="*/ 24 h 305"/>
              <a:gd name="T2" fmla="*/ 1250 w 1250"/>
              <a:gd name="T3" fmla="*/ 186 h 305"/>
              <a:gd name="T4" fmla="*/ 0 w 1250"/>
              <a:gd name="T5" fmla="*/ 24 h 305"/>
            </a:gdLst>
            <a:ahLst/>
            <a:cxnLst>
              <a:cxn ang="0">
                <a:pos x="T0" y="T1"/>
              </a:cxn>
              <a:cxn ang="0">
                <a:pos x="T2" y="T3"/>
              </a:cxn>
              <a:cxn ang="0">
                <a:pos x="T4" y="T5"/>
              </a:cxn>
            </a:cxnLst>
            <a:rect l="0" t="0" r="r" b="b"/>
            <a:pathLst>
              <a:path w="1250" h="305">
                <a:moveTo>
                  <a:pt x="0" y="24"/>
                </a:moveTo>
                <a:cubicBezTo>
                  <a:pt x="389" y="21"/>
                  <a:pt x="900" y="305"/>
                  <a:pt x="1250" y="186"/>
                </a:cubicBezTo>
                <a:cubicBezTo>
                  <a:pt x="856" y="265"/>
                  <a:pt x="425" y="0"/>
                  <a:pt x="0" y="24"/>
                </a:cubicBezTo>
                <a:close/>
              </a:path>
            </a:pathLst>
          </a:custGeom>
          <a:solidFill>
            <a:schemeClr val="accent1"/>
          </a:solidFill>
          <a:ln>
            <a:noFill/>
          </a:ln>
          <a:effectLst/>
        </p:spPr>
        <p:txBody>
          <a:bodyPr vert="horz" wrap="square" lIns="91428" tIns="45714" rIns="91428" bIns="45714" numCol="1" anchor="t" anchorCtr="0" compatLnSpc="1">
            <a:prstTxWarp prst="textNoShape">
              <a:avLst/>
            </a:prstTxWarp>
            <a:normAutofit/>
          </a:bodyPr>
          <a:lstStyle>
            <a:defPPr>
              <a:defRPr lang="en-US"/>
            </a:defPPr>
            <a:lvl1pPr marL="0" algn="l" defTabSz="457200" rtl="0" eaLnBrk="1" latinLnBrk="0" hangingPunct="1">
              <a:defRPr sz="1800" kern="1200">
                <a:solidFill>
                  <a:schemeClr val="tx1"/>
                </a:solidFill>
              </a:defRPr>
            </a:lvl1pPr>
            <a:lvl2pPr marL="457200" algn="l" defTabSz="457200" rtl="0" eaLnBrk="1" latinLnBrk="0" hangingPunct="1">
              <a:defRPr sz="1800" kern="1200">
                <a:solidFill>
                  <a:schemeClr val="tx1"/>
                </a:solidFill>
              </a:defRPr>
            </a:lvl2pPr>
            <a:lvl3pPr marL="914400" algn="l" defTabSz="457200" rtl="0" eaLnBrk="1" latinLnBrk="0" hangingPunct="1">
              <a:defRPr sz="1800" kern="1200">
                <a:solidFill>
                  <a:schemeClr val="tx1"/>
                </a:solidFill>
              </a:defRPr>
            </a:lvl3pPr>
            <a:lvl4pPr marL="1371600" algn="l" defTabSz="457200" rtl="0" eaLnBrk="1" latinLnBrk="0" hangingPunct="1">
              <a:defRPr sz="1800" kern="1200">
                <a:solidFill>
                  <a:schemeClr val="tx1"/>
                </a:solidFill>
              </a:defRPr>
            </a:lvl4pPr>
            <a:lvl5pPr marL="1828800" algn="l" defTabSz="457200" rtl="0" eaLnBrk="1" latinLnBrk="0" hangingPunct="1">
              <a:defRPr sz="1800" kern="1200">
                <a:solidFill>
                  <a:schemeClr val="tx1"/>
                </a:solidFill>
              </a:defRPr>
            </a:lvl5pPr>
            <a:lvl6pPr marL="2286000" algn="l" defTabSz="457200" rtl="0" eaLnBrk="1" latinLnBrk="0" hangingPunct="1">
              <a:defRPr sz="1800" kern="1200">
                <a:solidFill>
                  <a:schemeClr val="tx1"/>
                </a:solidFill>
              </a:defRPr>
            </a:lvl6pPr>
            <a:lvl7pPr marL="2743200" algn="l" defTabSz="457200" rtl="0" eaLnBrk="1" latinLnBrk="0" hangingPunct="1">
              <a:defRPr sz="1800" kern="1200">
                <a:solidFill>
                  <a:schemeClr val="tx1"/>
                </a:solidFill>
              </a:defRPr>
            </a:lvl7pPr>
            <a:lvl8pPr marL="3200400" algn="l" defTabSz="457200" rtl="0" eaLnBrk="1" latinLnBrk="0" hangingPunct="1">
              <a:defRPr sz="1800" kern="1200">
                <a:solidFill>
                  <a:schemeClr val="tx1"/>
                </a:solidFill>
              </a:defRPr>
            </a:lvl8pPr>
            <a:lvl9pPr marL="3657600" algn="l" defTabSz="457200" rtl="0" eaLnBrk="1" latinLnBrk="0" hangingPunct="1">
              <a:defRPr sz="1800" kern="1200">
                <a:solidFill>
                  <a:schemeClr val="tx1"/>
                </a:solidFill>
              </a:defRPr>
            </a:lvl9pPr>
          </a:lstStyle>
          <a:p>
            <a:endParaRPr lang="en-US" sz="1800">
              <a:solidFill>
                <a:srgbClr val="1D1D1A"/>
              </a:solidFill>
              <a:cs typeface="+mn-ea"/>
              <a:sym typeface="微软雅黑" panose="020B0503020204020204" pitchFamily="34" charset="-122"/>
            </a:endParaRPr>
          </a:p>
        </p:txBody>
      </p:sp>
      <p:sp>
        <p:nvSpPr>
          <p:cNvPr id="11" name="文本占位符 10"/>
          <p:cNvSpPr>
            <a:spLocks noGrp="1"/>
          </p:cNvSpPr>
          <p:nvPr>
            <p:ph type="body" sz="quarter" idx="11"/>
          </p:nvPr>
        </p:nvSpPr>
        <p:spPr>
          <a:xfrm>
            <a:off x="826477" y="1462740"/>
            <a:ext cx="10717823" cy="4384145"/>
          </a:xfrm>
          <a:prstGeom prst="rect">
            <a:avLst/>
          </a:prstGeom>
        </p:spPr>
        <p:txBody>
          <a:bodyPr/>
          <a:lstStyle>
            <a:lvl1pPr marL="285721" indent="-285721">
              <a:lnSpc>
                <a:spcPct val="200000"/>
              </a:lnSpc>
              <a:buFont typeface="Arial" panose="020B0604020202020204" pitchFamily="34" charset="0"/>
              <a:buChar char="•"/>
              <a:defRPr sz="1400">
                <a:solidFill>
                  <a:schemeClr val="tx1"/>
                </a:solidFill>
                <a:latin typeface="+mj-ea"/>
                <a:ea typeface="+mj-ea"/>
              </a:defRPr>
            </a:lvl1pPr>
          </a:lstStyle>
          <a:p>
            <a:pPr lvl="0"/>
            <a:r>
              <a:rPr lang="zh-CN" altLang="en-US" dirty="0"/>
              <a:t>单击此处编辑母版文本样式</a:t>
            </a:r>
          </a:p>
          <a:p>
            <a:pPr lvl="0"/>
            <a:r>
              <a:rPr lang="en-US" altLang="zh-CN" dirty="0"/>
              <a:t>XXX</a:t>
            </a:r>
          </a:p>
          <a:p>
            <a:pPr lvl="0"/>
            <a:r>
              <a:rPr lang="en-US" altLang="zh-CN" dirty="0"/>
              <a:t>XXX</a:t>
            </a:r>
            <a:endParaRPr lang="zh-CN" altLang="en-US" dirty="0"/>
          </a:p>
        </p:txBody>
      </p:sp>
      <p:sp>
        <p:nvSpPr>
          <p:cNvPr id="8" name="标题 1"/>
          <p:cNvSpPr>
            <a:spLocks noGrp="1"/>
          </p:cNvSpPr>
          <p:nvPr>
            <p:ph type="title"/>
          </p:nvPr>
        </p:nvSpPr>
        <p:spPr>
          <a:xfrm>
            <a:off x="838201" y="365126"/>
            <a:ext cx="10706099" cy="446638"/>
          </a:xfrm>
          <a:prstGeom prst="rect">
            <a:avLst/>
          </a:prstGeom>
        </p:spPr>
        <p:txBody>
          <a:bodyPr/>
          <a:lstStyle>
            <a:lvl1pPr algn="l" defTabSz="1187679" rtl="0" eaLnBrk="1" latinLnBrk="0" hangingPunct="1">
              <a:lnSpc>
                <a:spcPct val="90000"/>
              </a:lnSpc>
              <a:spcBef>
                <a:spcPct val="0"/>
              </a:spcBef>
              <a:buNone/>
              <a:defRPr lang="zh-CN" altLang="en-US" sz="2800" b="1" kern="1200" dirty="0">
                <a:solidFill>
                  <a:schemeClr val="accent1">
                    <a:lumMod val="75000"/>
                  </a:schemeClr>
                </a:solidFill>
                <a:latin typeface="+mj-lt"/>
                <a:ea typeface="+mj-ea"/>
                <a:cs typeface="+mj-cs"/>
              </a:defRPr>
            </a:lvl1pPr>
          </a:lstStyle>
          <a:p>
            <a:r>
              <a:rPr lang="zh-CN" altLang="en-US" dirty="0"/>
              <a:t>单击此处编辑母版标题样式</a:t>
            </a:r>
          </a:p>
        </p:txBody>
      </p:sp>
    </p:spTree>
    <p:extLst>
      <p:ext uri="{BB962C8B-B14F-4D97-AF65-F5344CB8AC3E}">
        <p14:creationId xmlns:p14="http://schemas.microsoft.com/office/powerpoint/2010/main" val="23711286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6000" y="6319872"/>
            <a:ext cx="1269075" cy="271153"/>
          </a:xfrm>
          <a:prstGeom prst="rect">
            <a:avLst/>
          </a:prstGeom>
        </p:spPr>
      </p:pic>
      <p:sp>
        <p:nvSpPr>
          <p:cNvPr id="5" name="TextBox 4">
            <a:extLst>
              <a:ext uri="{FF2B5EF4-FFF2-40B4-BE49-F238E27FC236}">
                <a16:creationId xmlns:a16="http://schemas.microsoft.com/office/drawing/2014/main" id="{6785A3D6-1271-D247-9E96-1B376F4BE7BE}"/>
              </a:ext>
            </a:extLst>
          </p:cNvPr>
          <p:cNvSpPr txBox="1"/>
          <p:nvPr userDrawn="1"/>
        </p:nvSpPr>
        <p:spPr>
          <a:xfrm>
            <a:off x="916954" y="6356939"/>
            <a:ext cx="1463467" cy="242864"/>
          </a:xfrm>
          <a:prstGeom prst="rect">
            <a:avLst/>
          </a:prstGeom>
          <a:noFill/>
        </p:spPr>
        <p:txBody>
          <a:bodyPr wrap="square" rtlCol="0">
            <a:spAutoFit/>
          </a:bodyPr>
          <a:lstStyle/>
          <a:p>
            <a:pPr defTabSz="914387"/>
            <a:r>
              <a:rPr lang="en-US" sz="974" dirty="0">
                <a:solidFill>
                  <a:srgbClr val="1D1D1B"/>
                </a:solidFill>
                <a:cs typeface="Arial" panose="020B0604020202020204" pitchFamily="34" charset="0"/>
              </a:rPr>
              <a:t>Huawei Confidential</a:t>
            </a:r>
          </a:p>
        </p:txBody>
      </p:sp>
      <p:sp>
        <p:nvSpPr>
          <p:cNvPr id="6" name="TextBox 5">
            <a:extLst>
              <a:ext uri="{FF2B5EF4-FFF2-40B4-BE49-F238E27FC236}">
                <a16:creationId xmlns:a16="http://schemas.microsoft.com/office/drawing/2014/main" id="{EABEE2EE-BF4D-7A4A-B3C6-9E47668CCD98}"/>
              </a:ext>
            </a:extLst>
          </p:cNvPr>
          <p:cNvSpPr txBox="1"/>
          <p:nvPr userDrawn="1"/>
        </p:nvSpPr>
        <p:spPr>
          <a:xfrm>
            <a:off x="695326" y="6403223"/>
            <a:ext cx="499729" cy="150296"/>
          </a:xfrm>
          <a:prstGeom prst="rect">
            <a:avLst/>
          </a:prstGeom>
          <a:noFill/>
        </p:spPr>
        <p:txBody>
          <a:bodyPr wrap="square" lIns="0" tIns="0" rIns="0" bIns="0" rtlCol="0">
            <a:spAutoFit/>
          </a:bodyPr>
          <a:lstStyle/>
          <a:p>
            <a:pPr defTabSz="890760">
              <a:defRPr/>
            </a:pPr>
            <a:fld id="{C3837181-38C6-AD4F-B8BA-B444770388BB}" type="slidenum">
              <a:rPr lang="en-US" sz="974" smtClean="0">
                <a:solidFill>
                  <a:srgbClr val="1D1D1B"/>
                </a:solidFill>
                <a:cs typeface="Arial" panose="020B0604020202020204" pitchFamily="34" charset="0"/>
              </a:rPr>
              <a:pPr defTabSz="890760">
                <a:defRPr/>
              </a:pPr>
              <a:t>‹#›</a:t>
            </a:fld>
            <a:endParaRPr lang="en-US" sz="974" dirty="0">
              <a:solidFill>
                <a:srgbClr val="1D1D1B"/>
              </a:solidFill>
              <a:cs typeface="Arial" panose="020B0604020202020204" pitchFamily="34" charset="0"/>
            </a:endParaRPr>
          </a:p>
        </p:txBody>
      </p:sp>
    </p:spTree>
    <p:extLst>
      <p:ext uri="{BB962C8B-B14F-4D97-AF65-F5344CB8AC3E}">
        <p14:creationId xmlns:p14="http://schemas.microsoft.com/office/powerpoint/2010/main" val="255591131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p:nvPr>
        </p:nvSpPr>
        <p:spPr>
          <a:xfrm>
            <a:off x="729175" y="3050"/>
            <a:ext cx="10740640" cy="993400"/>
          </a:xfrm>
          <a:prstGeom prst="rect">
            <a:avLst/>
          </a:prstGeom>
        </p:spPr>
        <p:txBody>
          <a:bodyPr lIns="0" tIns="0" rIns="0" bIns="0" anchor="ctr" anchorCtr="0">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1059791"/>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799731042"/>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102" y="112363"/>
            <a:ext cx="11342766" cy="840659"/>
          </a:xfrm>
          <a:prstGeom prst="rect">
            <a:avLst/>
          </a:prstGeom>
        </p:spPr>
        <p:txBody>
          <a:bodyPr/>
          <a:lstStyle>
            <a:lvl1pPr algn="l">
              <a:defRPr sz="2400" b="1">
                <a:solidFill>
                  <a:srgbClr val="990000"/>
                </a:solidFill>
                <a:latin typeface="黑体" pitchFamily="49" charset="-122"/>
                <a:ea typeface="黑体" pitchFamily="49" charset="-122"/>
                <a:cs typeface="Arial" pitchFamily="34" charset="0"/>
              </a:defRPr>
            </a:lvl1pPr>
          </a:lstStyle>
          <a:p>
            <a:r>
              <a:rPr lang="zh-CN" altLang="en-US" dirty="0"/>
              <a:t>单击此处编辑母版标题样式</a:t>
            </a:r>
          </a:p>
        </p:txBody>
      </p:sp>
    </p:spTree>
    <p:extLst>
      <p:ext uri="{BB962C8B-B14F-4D97-AF65-F5344CB8AC3E}">
        <p14:creationId xmlns:p14="http://schemas.microsoft.com/office/powerpoint/2010/main" val="295717504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40000" y="179808"/>
            <a:ext cx="10980000" cy="468000"/>
          </a:xfrm>
        </p:spPr>
        <p:txBody>
          <a:bodyPr/>
          <a:lstStyle/>
          <a:p>
            <a:r>
              <a:rPr lang="zh-CN" altLang="en-US"/>
              <a:t>单击此处编辑母版标题样式</a:t>
            </a:r>
          </a:p>
        </p:txBody>
      </p:sp>
      <p:sp>
        <p:nvSpPr>
          <p:cNvPr id="3" name="内容占位符 2"/>
          <p:cNvSpPr>
            <a:spLocks noGrp="1"/>
          </p:cNvSpPr>
          <p:nvPr>
            <p:ph idx="1"/>
          </p:nvPr>
        </p:nvSpPr>
        <p:spPr>
          <a:xfrm>
            <a:off x="540000" y="720000"/>
            <a:ext cx="10980000" cy="5040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ln/>
        </p:spPr>
        <p:txBody>
          <a:bodyPr/>
          <a:lstStyle>
            <a:lvl1pPr>
              <a:defRPr/>
            </a:lvl1pPr>
          </a:lstStyle>
          <a:p>
            <a:r>
              <a:rPr lang="de-DE" altLang="zh-CN">
                <a:solidFill>
                  <a:srgbClr val="000000"/>
                </a:solidFill>
              </a:rPr>
              <a:t>Page </a:t>
            </a:r>
            <a:fld id="{3DB258A4-DA9C-44CA-845E-816961130302}" type="slidenum">
              <a:rPr lang="de-DE" altLang="zh-CN">
                <a:solidFill>
                  <a:srgbClr val="000000"/>
                </a:solidFill>
              </a:rPr>
              <a:pPr/>
              <a:t>‹#›</a:t>
            </a:fld>
            <a:endParaRPr lang="en-GB" altLang="zh-CN">
              <a:solidFill>
                <a:srgbClr val="000000"/>
              </a:solidFill>
            </a:endParaRPr>
          </a:p>
        </p:txBody>
      </p:sp>
    </p:spTree>
    <p:extLst>
      <p:ext uri="{BB962C8B-B14F-4D97-AF65-F5344CB8AC3E}">
        <p14:creationId xmlns:p14="http://schemas.microsoft.com/office/powerpoint/2010/main" val="54532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1048618" name="Subtitle 2"/>
          <p:cNvSpPr>
            <a:spLocks noGrp="1"/>
          </p:cNvSpPr>
          <p:nvPr>
            <p:ph type="subTitle" idx="1" hasCustomPrompt="1"/>
          </p:nvPr>
        </p:nvSpPr>
        <p:spPr>
          <a:xfrm>
            <a:off x="729176" y="456135"/>
            <a:ext cx="10740639" cy="993400"/>
          </a:xfrm>
          <a:prstGeom prst="rect">
            <a:avLst/>
          </a:prstGeom>
        </p:spPr>
        <p:txBody>
          <a:bodyPr lIns="0" tIns="0" rIns="0" bIns="0" anchor="t">
            <a:normAutofit/>
          </a:bodyPr>
          <a:lstStyle>
            <a:lvl1pPr marL="0" indent="0" algn="l">
              <a:lnSpc>
                <a:spcPts val="3428"/>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648" indent="0" algn="ctr">
              <a:buNone/>
              <a:defRPr sz="2597"/>
            </a:lvl2pPr>
            <a:lvl3pPr marL="1187293" indent="0" algn="ctr">
              <a:buNone/>
              <a:defRPr sz="2337"/>
            </a:lvl3pPr>
            <a:lvl4pPr marL="1780942" indent="0" algn="ctr">
              <a:buNone/>
              <a:defRPr sz="2079"/>
            </a:lvl4pPr>
            <a:lvl5pPr marL="2374589" indent="0" algn="ctr">
              <a:buNone/>
              <a:defRPr sz="2079"/>
            </a:lvl5pPr>
            <a:lvl6pPr marL="2968235" indent="0" algn="ctr">
              <a:buNone/>
              <a:defRPr sz="2079"/>
            </a:lvl6pPr>
            <a:lvl7pPr marL="3561882" indent="0" algn="ctr">
              <a:buNone/>
              <a:defRPr sz="2079"/>
            </a:lvl7pPr>
            <a:lvl8pPr marL="4155531" indent="0" algn="ctr">
              <a:buNone/>
              <a:defRPr sz="2079"/>
            </a:lvl8pPr>
            <a:lvl9pPr marL="4749176" indent="0" algn="ctr">
              <a:buNone/>
              <a:defRPr sz="2079"/>
            </a:lvl9pPr>
          </a:lstStyle>
          <a:p>
            <a:r>
              <a:rPr lang="zh-CN" altLang="en-US" dirty="0"/>
              <a:t>单击此处添加标题</a:t>
            </a:r>
            <a:endParaRPr lang="en-US" dirty="0"/>
          </a:p>
        </p:txBody>
      </p:sp>
      <p:sp>
        <p:nvSpPr>
          <p:cNvPr id="1048619" name="Content Placeholder 2"/>
          <p:cNvSpPr>
            <a:spLocks noGrp="1"/>
          </p:cNvSpPr>
          <p:nvPr>
            <p:ph idx="12" hasCustomPrompt="1"/>
          </p:nvPr>
        </p:nvSpPr>
        <p:spPr>
          <a:xfrm>
            <a:off x="726023" y="1512877"/>
            <a:ext cx="10733557" cy="4690459"/>
          </a:xfrm>
          <a:prstGeom prst="rect">
            <a:avLst/>
          </a:prstGeom>
        </p:spPr>
        <p:txBody>
          <a:bodyPr lIns="0" tIns="0" rIns="0" bIns="0"/>
          <a:lstStyle>
            <a:lvl1pPr marL="179312" marR="0" indent="-168204" algn="l" defTabSz="1187293"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575"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886" marR="0" indent="-168204" algn="l" defTabSz="1187293" rtl="0" eaLnBrk="1" fontAlgn="auto" latinLnBrk="0" hangingPunct="1">
              <a:lnSpc>
                <a:spcPct val="100000"/>
              </a:lnSpc>
              <a:spcBef>
                <a:spcPts val="0"/>
              </a:spcBef>
              <a:spcAft>
                <a:spcPts val="600"/>
              </a:spcAft>
              <a:buClr>
                <a:schemeClr val="tx1"/>
              </a:buClr>
              <a:buSzTx/>
              <a:buFont typeface=".AppleSystemUIFont"/>
              <a:buChar char="&gt;"/>
              <a:tabLst>
                <a:tab pos="1207575" algn="ctr"/>
              </a:tabLst>
              <a:defRPr sz="1600" baseline="0">
                <a:latin typeface="Microsoft YaHei" panose="020B0503020204020204" pitchFamily="34" charset="-122"/>
                <a:ea typeface="Microsoft YaHei" panose="020B0503020204020204" pitchFamily="34" charset="-122"/>
              </a:defRPr>
            </a:lvl2pPr>
            <a:lvl3pPr marL="1098109" marR="0" indent="-168204" algn="l" defTabSz="1187293" rtl="0" eaLnBrk="1" fontAlgn="auto" latinLnBrk="0" hangingPunct="1">
              <a:lnSpc>
                <a:spcPct val="100000"/>
              </a:lnSpc>
              <a:spcBef>
                <a:spcPts val="0"/>
              </a:spcBef>
              <a:spcAft>
                <a:spcPts val="600"/>
              </a:spcAft>
              <a:buClr>
                <a:schemeClr val="tx1"/>
              </a:buClr>
              <a:buSzTx/>
              <a:buFont typeface=".AppleSystemUIFont"/>
              <a:buChar char="-"/>
              <a:tabLst>
                <a:tab pos="1207575" algn="ctr"/>
              </a:tabLst>
              <a:defRPr sz="1299" baseline="0">
                <a:latin typeface="Microsoft YaHei" panose="020B0503020204020204" pitchFamily="34" charset="-122"/>
                <a:ea typeface="Microsoft YaHei" panose="020B0503020204020204" pitchFamily="34" charset="-122"/>
              </a:defRPr>
            </a:lvl3pPr>
            <a:lvl4pPr marL="525627" indent="-171086">
              <a:buFont typeface="Arial" panose="020B0604020202020204" pitchFamily="34" charset="0"/>
              <a:buChar char="•"/>
              <a:tabLst>
                <a:tab pos="1207906" algn="ctr"/>
              </a:tabLst>
              <a:defRPr sz="1299" baseline="0"/>
            </a:lvl4pPr>
            <a:lvl5pPr marL="525627" indent="-171086">
              <a:buFont typeface="Arial" panose="020B0604020202020204" pitchFamily="34" charset="0"/>
              <a:buChar char="•"/>
              <a:tabLst>
                <a:tab pos="1207906" algn="ctr"/>
              </a:tabLst>
              <a:defRPr sz="1299" baseline="0"/>
            </a:lvl5pPr>
          </a:lstStyle>
          <a:p>
            <a:pPr lvl="0"/>
            <a:r>
              <a:rPr lang="zh-CN" altLang="en-US" dirty="0"/>
              <a:t>单击此处添加文本</a:t>
            </a:r>
            <a:endParaRPr lang="en-US" dirty="0"/>
          </a:p>
          <a:p>
            <a:pPr marL="328886" marR="0" lvl="1"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r>
              <a:rPr lang="zh-CN" altLang="en-US" dirty="0"/>
              <a:t>单击此处添加文本</a:t>
            </a:r>
            <a:endParaRPr lang="en-US" dirty="0"/>
          </a:p>
          <a:p>
            <a:pPr marL="1098109" marR="0" lvl="2" indent="-168204" algn="l" defTabSz="1187293"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575" algn="ctr"/>
              </a:tabLst>
            </a:pPr>
            <a:endParaRPr lang="en-US" altLang="zh-CN" dirty="0"/>
          </a:p>
        </p:txBody>
      </p:sp>
    </p:spTree>
    <p:extLst>
      <p:ext uri="{BB962C8B-B14F-4D97-AF65-F5344CB8AC3E}">
        <p14:creationId xmlns:p14="http://schemas.microsoft.com/office/powerpoint/2010/main" val="243014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40.xml"/><Relationship Id="rId7" Type="http://schemas.openxmlformats.org/officeDocument/2006/relationships/theme" Target="../theme/theme1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1.xml"/><Relationship Id="rId1" Type="http://schemas.openxmlformats.org/officeDocument/2006/relationships/slideLayout" Target="../slideLayouts/slideLayout44.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6.xml"/><Relationship Id="rId1" Type="http://schemas.openxmlformats.org/officeDocument/2006/relationships/slideLayout" Target="../slideLayouts/slideLayout45.xml"/><Relationship Id="rId4" Type="http://schemas.openxmlformats.org/officeDocument/2006/relationships/image" Target="../media/image20.jpe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22.pn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1.png"/><Relationship Id="rId5" Type="http://schemas.openxmlformats.org/officeDocument/2006/relationships/theme" Target="../theme/theme13.xml"/><Relationship Id="rId4" Type="http://schemas.openxmlformats.org/officeDocument/2006/relationships/slideLayout" Target="../slideLayouts/slideLayout50.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14.xml"/><Relationship Id="rId1" Type="http://schemas.openxmlformats.org/officeDocument/2006/relationships/slideLayout" Target="../slideLayouts/slideLayout5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image" Target="../media/image23.tiff"/><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79.xml"/><Relationship Id="rId1" Type="http://schemas.openxmlformats.org/officeDocument/2006/relationships/slideLayout" Target="../slideLayouts/slideLayout78.xml"/><Relationship Id="rId4" Type="http://schemas.openxmlformats.org/officeDocument/2006/relationships/image" Target="../media/image13.tif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8.xml"/><Relationship Id="rId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9.tif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10.jpeg"/><Relationship Id="rId5" Type="http://schemas.openxmlformats.org/officeDocument/2006/relationships/theme" Target="../theme/theme6.xml"/><Relationship Id="rId4"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image" Target="../media/image12.jp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theme" Target="../theme/theme8.xml"/><Relationship Id="rId1" Type="http://schemas.openxmlformats.org/officeDocument/2006/relationships/slideLayout" Target="../slideLayouts/slideLayout36.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a:extLst>
              <a:ext uri="{FF2B5EF4-FFF2-40B4-BE49-F238E27FC236}">
                <a16:creationId xmlns:a16="http://schemas.microsoft.com/office/drawing/2014/main" id="{E6E8B5C1-4D37-8442-902D-D86F9BBDE27E}"/>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8751" y="5970991"/>
            <a:ext cx="2260800" cy="489278"/>
          </a:xfrm>
          <a:prstGeom prst="rect">
            <a:avLst/>
          </a:prstGeom>
        </p:spPr>
      </p:pic>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4" r:id="rId4"/>
    <p:sldLayoutId id="2147483923" r:id="rId5"/>
    <p:sldLayoutId id="2147483924" r:id="rId6"/>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9309" y="6270653"/>
            <a:ext cx="1982316" cy="153611"/>
          </a:xfrm>
          <a:prstGeom prst="rect">
            <a:avLst/>
          </a:prstGeom>
        </p:spPr>
        <p:txBody>
          <a:bodyPr vert="horz" lIns="0" tIns="0" rIns="0" bIns="0" rtlCol="0">
            <a:noAutofit/>
          </a:bodyPr>
          <a:lstStyle/>
          <a:p>
            <a:pPr lvl="0"/>
            <a:r>
              <a:rPr lang="en-US" dirty="0"/>
              <a:t>Edit Master text styles</a:t>
            </a:r>
          </a:p>
        </p:txBody>
      </p:sp>
      <p:pic>
        <p:nvPicPr>
          <p:cNvPr id="4" name="图片 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206684" y="5970032"/>
            <a:ext cx="2256665" cy="493531"/>
          </a:xfrm>
          <a:prstGeom prst="rect">
            <a:avLst/>
          </a:prstGeom>
        </p:spPr>
      </p:pic>
    </p:spTree>
    <p:extLst>
      <p:ext uri="{BB962C8B-B14F-4D97-AF65-F5344CB8AC3E}">
        <p14:creationId xmlns:p14="http://schemas.microsoft.com/office/powerpoint/2010/main" val="376454362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914034" rtl="0" eaLnBrk="1" latinLnBrk="0" hangingPunct="1">
        <a:lnSpc>
          <a:spcPts val="3439"/>
        </a:lnSpc>
        <a:spcBef>
          <a:spcPct val="0"/>
        </a:spcBef>
        <a:buNone/>
        <a:defRPr sz="3199"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034"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017"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034"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051"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068" indent="0" algn="l" defTabSz="914034"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p15:clr>
            <a:srgbClr val="F26B43"/>
          </p15:clr>
        </p15:guide>
        <p15:guide id="2" pos="3841">
          <p15:clr>
            <a:srgbClr val="F26B43"/>
          </p15:clr>
        </p15:guide>
        <p15:guide id="3" pos="565">
          <p15:clr>
            <a:srgbClr val="F26B43"/>
          </p15:clr>
        </p15:guide>
        <p15:guide id="4" orient="horz" pos="4007">
          <p15:clr>
            <a:srgbClr val="F26B43"/>
          </p15:clr>
        </p15:guide>
        <p15:guide id="5" orient="horz" pos="1235">
          <p15:clr>
            <a:srgbClr val="F26B43"/>
          </p15:clr>
        </p15:guide>
        <p15:guide id="6" orient="horz" pos="55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97390547"/>
      </p:ext>
    </p:extLst>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dirty="0">
                <a:solidFill>
                  <a:srgbClr val="1D1D1B"/>
                </a:solidFill>
                <a:latin typeface="Arial" panose="020B0604020202020204"/>
              </a:rPr>
              <a:t>Copyright©2018 Huawei Technologies Co., Ltd.</a:t>
            </a:r>
            <a:br>
              <a:rPr kumimoji="1" lang="en-US" altLang="zh-CN" sz="850" b="1" dirty="0">
                <a:solidFill>
                  <a:srgbClr val="1D1D1B"/>
                </a:solidFill>
                <a:latin typeface="Arial" panose="020B0604020202020204"/>
              </a:rPr>
            </a:br>
            <a:r>
              <a:rPr kumimoji="1" lang="en-US" altLang="zh-CN" sz="850" b="1" dirty="0">
                <a:solidFill>
                  <a:srgbClr val="1D1D1B"/>
                </a:solidFill>
                <a:latin typeface="Arial" panose="020B0604020202020204"/>
              </a:rPr>
              <a:t>All Rights Reserved.</a:t>
            </a:r>
            <a:br>
              <a:rPr kumimoji="1" lang="en-US" altLang="zh-CN" sz="779" dirty="0">
                <a:solidFill>
                  <a:srgbClr val="1D1D1B"/>
                </a:solidFill>
                <a:latin typeface="Arial" panose="020B0604020202020204"/>
              </a:rPr>
            </a:br>
            <a:br>
              <a:rPr kumimoji="1" lang="en-US" altLang="zh-CN" sz="779" dirty="0">
                <a:solidFill>
                  <a:srgbClr val="1D1D1B"/>
                </a:solidFill>
                <a:latin typeface="Arial" panose="020B0604020202020204"/>
              </a:rPr>
            </a:br>
            <a:r>
              <a:rPr kumimoji="1" lang="en-US" altLang="zh-CN" sz="850" dirty="0">
                <a:solidFill>
                  <a:srgbClr val="1D1D1B"/>
                </a:solidFill>
                <a:latin typeface="Arial" panose="020B0604020202020204"/>
                <a:cs typeface="Arial" panose="020B0604020202020204" pitchFamily="34" charset="0"/>
              </a:rPr>
              <a:t>The information in this document may contain predictive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statements including, without limitation, statements regarding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 future financial and operating results, future product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portfolio, new technology, etc. There are a number of factors that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could cause actual results and developments to differ materially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from those expressed or implied in the predictive statements.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Therefore, such information is provided for reference purpose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only and constitutes neither an offer nor an acceptance. Huawei </a:t>
            </a:r>
            <a:br>
              <a:rPr kumimoji="1" lang="en-US" altLang="zh-CN" sz="850" dirty="0">
                <a:solidFill>
                  <a:srgbClr val="1D1D1B"/>
                </a:solidFill>
                <a:latin typeface="Arial" panose="020B0604020202020204"/>
                <a:cs typeface="Arial" panose="020B0604020202020204" pitchFamily="34" charset="0"/>
              </a:rPr>
            </a:br>
            <a:r>
              <a:rPr kumimoji="1" lang="en-US" altLang="zh-CN" sz="850" dirty="0">
                <a:solidFill>
                  <a:srgbClr val="1D1D1B"/>
                </a:solidFill>
                <a:latin typeface="Arial" panose="020B0604020202020204"/>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Arial" panose="020B0604020202020204"/>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Arial" panose="020B0604020202020204"/>
                <a:cs typeface="Arial" panose="020B0604020202020204" pitchFamily="34" charset="0"/>
              </a:rPr>
              <a:t>Bring digital to every person, home and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organization for a fully connected, </a:t>
            </a:r>
            <a:br>
              <a:rPr kumimoji="1" lang="en-US" altLang="zh-CN" sz="1200" dirty="0">
                <a:solidFill>
                  <a:srgbClr val="1D1D1B"/>
                </a:solidFill>
                <a:latin typeface="Arial" panose="020B0604020202020204"/>
                <a:cs typeface="Arial" panose="020B0604020202020204" pitchFamily="34" charset="0"/>
              </a:rPr>
            </a:br>
            <a:r>
              <a:rPr kumimoji="1" lang="en-US" altLang="zh-CN" sz="1200" dirty="0">
                <a:solidFill>
                  <a:srgbClr val="1D1D1B"/>
                </a:solidFill>
                <a:latin typeface="Arial" panose="020B0604020202020204"/>
                <a:cs typeface="Arial" panose="020B0604020202020204" pitchFamily="34" charset="0"/>
              </a:rPr>
              <a:t>intelligent world.</a:t>
            </a:r>
            <a:endParaRPr kumimoji="1" lang="zh-CN" altLang="en-US" sz="1200" dirty="0">
              <a:solidFill>
                <a:srgbClr val="1D1D1B"/>
              </a:solidFill>
              <a:latin typeface="Arial" panose="020B0604020202020204"/>
              <a:ea typeface="Microsoft YaHei" charset="-122"/>
              <a:cs typeface="Microsoft YaHei" charset="-122"/>
            </a:endParaRPr>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975498" y="5237637"/>
            <a:ext cx="1869596" cy="408880"/>
          </a:xfrm>
          <a:prstGeom prst="rect">
            <a:avLst/>
          </a:prstGeom>
        </p:spPr>
      </p:pic>
    </p:spTree>
    <p:extLst>
      <p:ext uri="{BB962C8B-B14F-4D97-AF65-F5344CB8AC3E}">
        <p14:creationId xmlns:p14="http://schemas.microsoft.com/office/powerpoint/2010/main" val="456977108"/>
      </p:ext>
    </p:extLst>
  </p:cSld>
  <p:clrMap bg1="lt1" tx1="dk1" bg2="lt2" tx2="dk2" accent1="accent1" accent2="accent2" accent3="accent3" accent4="accent4" accent5="accent5" accent6="accent6" hlink="hlink" folHlink="folHlink"/>
  <p:sldLayoutIdLst>
    <p:sldLayoutId id="2147484087" r:id="rId1"/>
    <p:sldLayoutId id="2147484088" r:id="rId2"/>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 y="6224590"/>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928" y="6451600"/>
            <a:ext cx="2681373"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fontAlgn="base">
              <a:spcBef>
                <a:spcPct val="0"/>
              </a:spcBef>
              <a:spcAft>
                <a:spcPct val="0"/>
              </a:spcAft>
              <a:defRPr/>
            </a:pPr>
            <a:r>
              <a:rPr lang="en-US" altLang="zh-CN" sz="120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015746" y="6386515"/>
            <a:ext cx="1749050"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928" y="325440"/>
            <a:ext cx="10180909"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a:t>单击此处编辑母版标题样式</a:t>
            </a:r>
          </a:p>
        </p:txBody>
      </p:sp>
      <p:sp>
        <p:nvSpPr>
          <p:cNvPr id="10248" name="Rectangle 68"/>
          <p:cNvSpPr>
            <a:spLocks noGrp="1" noChangeArrowheads="1"/>
          </p:cNvSpPr>
          <p:nvPr>
            <p:ph type="body" idx="1"/>
          </p:nvPr>
        </p:nvSpPr>
        <p:spPr bwMode="auto">
          <a:xfrm>
            <a:off x="1007928" y="1628777"/>
            <a:ext cx="10180909"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49" name="Rectangle 15"/>
          <p:cNvSpPr>
            <a:spLocks noChangeArrowheads="1"/>
          </p:cNvSpPr>
          <p:nvPr/>
        </p:nvSpPr>
        <p:spPr bwMode="auto">
          <a:xfrm>
            <a:off x="-2604517" y="692150"/>
            <a:ext cx="2460528"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英文标题</a:t>
            </a:r>
            <a:r>
              <a:rPr lang="en-US" altLang="zh-CN" sz="1100">
                <a:solidFill>
                  <a:srgbClr val="FFFFFF"/>
                </a:solidFill>
                <a:latin typeface="Calibri" pitchFamily="34" charset="0"/>
                <a:ea typeface="宋体" pitchFamily="2" charset="-122"/>
              </a:rPr>
              <a:t>:32-35pt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Medium</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中文标题</a:t>
            </a:r>
            <a:r>
              <a:rPr lang="en-US" altLang="zh-CN" sz="1100">
                <a:solidFill>
                  <a:srgbClr val="FFFFFF"/>
                </a:solidFill>
                <a:latin typeface="Calibri" pitchFamily="34" charset="0"/>
                <a:ea typeface="宋体" pitchFamily="2" charset="-122"/>
              </a:rPr>
              <a:t>:30-32pt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 R153 G0 B0</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黑体</a:t>
            </a: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英文正文</a:t>
            </a:r>
            <a:r>
              <a:rPr lang="en-US" altLang="zh-CN" sz="1100">
                <a:solidFill>
                  <a:srgbClr val="FFFFFF"/>
                </a:solidFill>
                <a:latin typeface="Calibri" pitchFamily="34" charset="0"/>
                <a:ea typeface="宋体" pitchFamily="2" charset="-122"/>
              </a:rPr>
              <a:t>:20-22pt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 </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 :18pt  </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内部使用字体 </a:t>
            </a:r>
            <a:r>
              <a:rPr lang="en-US" altLang="zh-CN" sz="1100">
                <a:solidFill>
                  <a:srgbClr val="FFFFFF"/>
                </a:solidFill>
                <a:latin typeface="Calibri" pitchFamily="34" charset="0"/>
                <a:ea typeface="宋体" pitchFamily="2" charset="-122"/>
              </a:rPr>
              <a:t>:</a:t>
            </a:r>
          </a:p>
          <a:p>
            <a:pPr marL="342900" indent="-342900" algn="r" defTabSz="914400" eaLnBrk="0" fontAlgn="base" hangingPunct="0">
              <a:lnSpc>
                <a:spcPct val="125000"/>
              </a:lnSpc>
              <a:spcBef>
                <a:spcPct val="20000"/>
              </a:spcBef>
              <a:spcAft>
                <a:spcPct val="0"/>
              </a:spcAft>
              <a:buFont typeface="Arial" pitchFamily="34" charset="0"/>
              <a:buNone/>
            </a:pPr>
            <a:r>
              <a:rPr lang="en-US" altLang="zh-CN" sz="1100">
                <a:solidFill>
                  <a:srgbClr val="FFFFFF"/>
                </a:solidFill>
                <a:latin typeface="Calibri" pitchFamily="34" charset="0"/>
                <a:ea typeface="宋体" pitchFamily="2" charset="-122"/>
              </a:rPr>
              <a:t>FrutigerNext LT Regular</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外部使用字体 </a:t>
            </a:r>
            <a:r>
              <a:rPr lang="en-US" altLang="zh-CN" sz="1100">
                <a:solidFill>
                  <a:srgbClr val="FFFFFF"/>
                </a:solidFill>
                <a:latin typeface="Calibri" pitchFamily="34" charset="0"/>
                <a:ea typeface="宋体" pitchFamily="2" charset="-122"/>
              </a:rPr>
              <a:t>: Arial</a:t>
            </a:r>
          </a:p>
          <a:p>
            <a:pPr marL="342900" indent="-342900" algn="r" defTabSz="914400" eaLnBrk="0" fontAlgn="base" hangingPunct="0">
              <a:lnSpc>
                <a:spcPct val="75000"/>
              </a:lnSpc>
              <a:spcBef>
                <a:spcPct val="20000"/>
              </a:spcBef>
              <a:spcAft>
                <a:spcPct val="0"/>
              </a:spcAft>
              <a:buFont typeface="Arial" pitchFamily="34" charset="0"/>
              <a:buNone/>
            </a:pPr>
            <a:endParaRPr lang="en-US" altLang="zh-CN"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中文正文</a:t>
            </a:r>
            <a:r>
              <a:rPr lang="en-US" altLang="zh-CN" sz="1100">
                <a:solidFill>
                  <a:srgbClr val="FFFFFF"/>
                </a:solidFill>
                <a:latin typeface="Calibri" pitchFamily="34" charset="0"/>
                <a:ea typeface="宋体" pitchFamily="2" charset="-122"/>
              </a:rPr>
              <a:t>:18-20pt</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子目录</a:t>
            </a:r>
            <a:r>
              <a:rPr lang="en-US" altLang="zh-CN" sz="1100">
                <a:solidFill>
                  <a:srgbClr val="FFFFFF"/>
                </a:solidFill>
                <a:latin typeface="Calibri" pitchFamily="34" charset="0"/>
                <a:ea typeface="宋体" pitchFamily="2" charset="-122"/>
              </a:rPr>
              <a:t>(2-5</a:t>
            </a:r>
            <a:r>
              <a:rPr lang="zh-CN" altLang="en-US" sz="1100">
                <a:solidFill>
                  <a:srgbClr val="FFFFFF"/>
                </a:solidFill>
                <a:latin typeface="Calibri" pitchFamily="34" charset="0"/>
                <a:ea typeface="宋体" pitchFamily="2" charset="-122"/>
              </a:rPr>
              <a:t>级</a:t>
            </a:r>
            <a:r>
              <a:rPr lang="en-US" altLang="zh-CN" sz="1100">
                <a:solidFill>
                  <a:srgbClr val="FFFFFF"/>
                </a:solidFill>
                <a:latin typeface="Calibri" pitchFamily="34" charset="0"/>
                <a:ea typeface="宋体" pitchFamily="2" charset="-122"/>
              </a:rPr>
              <a:t>):18pt </a:t>
            </a:r>
            <a:endParaRPr lang="zh-CN" altLang="en-US" sz="1100">
              <a:solidFill>
                <a:srgbClr val="FFFFFF"/>
              </a:solidFill>
              <a:latin typeface="Calibri" pitchFamily="34" charset="0"/>
              <a:ea typeface="宋体" pitchFamily="2" charset="-122"/>
            </a:endParaRP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颜色</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黑色</a:t>
            </a:r>
          </a:p>
          <a:p>
            <a:pPr marL="342900" indent="-342900" algn="r" defTabSz="914400" eaLnBrk="0" fontAlgn="base" hangingPunct="0">
              <a:lnSpc>
                <a:spcPct val="125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字体</a:t>
            </a:r>
            <a:r>
              <a:rPr lang="en-US" altLang="zh-CN" sz="1100">
                <a:solidFill>
                  <a:srgbClr val="FFFFFF"/>
                </a:solidFill>
                <a:latin typeface="Calibri" pitchFamily="34" charset="0"/>
                <a:ea typeface="宋体" pitchFamily="2" charset="-122"/>
              </a:rPr>
              <a:t>:</a:t>
            </a:r>
            <a:r>
              <a:rPr lang="zh-CN" altLang="en-US" sz="1100">
                <a:solidFill>
                  <a:srgbClr val="FFFFFF"/>
                </a:solidFill>
                <a:latin typeface="Calibri" pitchFamily="34" charset="0"/>
                <a:ea typeface="宋体" pitchFamily="2" charset="-122"/>
              </a:rPr>
              <a:t>细黑体</a:t>
            </a:r>
            <a:r>
              <a:rPr lang="zh-CN" altLang="en-US" sz="1100" b="1">
                <a:solidFill>
                  <a:srgbClr val="FFFFFF"/>
                </a:solidFill>
                <a:latin typeface="Arial" pitchFamily="34" charset="0"/>
              </a:rPr>
              <a:t> </a:t>
            </a:r>
          </a:p>
        </p:txBody>
      </p:sp>
      <p:grpSp>
        <p:nvGrpSpPr>
          <p:cNvPr id="10250" name="Group 16"/>
          <p:cNvGrpSpPr>
            <a:grpSpLocks/>
          </p:cNvGrpSpPr>
          <p:nvPr/>
        </p:nvGrpSpPr>
        <p:grpSpPr bwMode="auto">
          <a:xfrm>
            <a:off x="12438159" y="3511550"/>
            <a:ext cx="1226030"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fontAlgn="base">
                  <a:spcBef>
                    <a:spcPct val="0"/>
                  </a:spcBef>
                  <a:spcAft>
                    <a:spcPct val="0"/>
                  </a:spcAft>
                </a:pPr>
                <a:endParaRPr lang="zh-CN" altLang="en-US">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40754" y="1341439"/>
            <a:ext cx="1590238"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配色参考方案：</a:t>
            </a:r>
          </a:p>
          <a:p>
            <a:pPr defTabSz="914400" eaLnBrk="0" fontAlgn="base" hangingPunct="0">
              <a:lnSpc>
                <a:spcPct val="120000"/>
              </a:lnSpc>
              <a:spcBef>
                <a:spcPct val="20000"/>
              </a:spcBef>
              <a:spcAft>
                <a:spcPct val="0"/>
              </a:spcAft>
              <a:buFont typeface="Arial" pitchFamily="34" charset="0"/>
              <a:buNone/>
            </a:pPr>
            <a:r>
              <a:rPr lang="zh-CN" altLang="en-US" sz="1100">
                <a:solidFill>
                  <a:srgbClr val="FFFFFF"/>
                </a:solidFill>
                <a:latin typeface="Calibri" pitchFamily="34" charset="0"/>
                <a:ea typeface="宋体" pitchFamily="2" charset="-122"/>
              </a:rPr>
              <a:t>建议同一页面内不超过四种颜色，以下是</a:t>
            </a:r>
            <a:r>
              <a:rPr lang="en-US" altLang="zh-CN" sz="1100">
                <a:solidFill>
                  <a:srgbClr val="FFFFFF"/>
                </a:solidFill>
                <a:latin typeface="Calibri" pitchFamily="34" charset="0"/>
                <a:ea typeface="宋体" pitchFamily="2" charset="-122"/>
              </a:rPr>
              <a:t>13</a:t>
            </a:r>
            <a:r>
              <a:rPr lang="zh-CN" altLang="en-US" sz="110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40754" y="7938"/>
            <a:ext cx="1494951"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defTabSz="914400" fontAlgn="base">
              <a:lnSpc>
                <a:spcPct val="120000"/>
              </a:lnSpc>
              <a:spcBef>
                <a:spcPct val="0"/>
              </a:spcBef>
              <a:spcAft>
                <a:spcPct val="0"/>
              </a:spcAft>
              <a:buClr>
                <a:srgbClr val="777777"/>
              </a:buClr>
              <a:buSzPct val="60000"/>
              <a:buFont typeface="Wingdings" pitchFamily="2" charset="2"/>
              <a:buNone/>
            </a:pPr>
            <a:r>
              <a:rPr lang="zh-CN" altLang="en-US" sz="1100">
                <a:solidFill>
                  <a:srgbClr val="FFFFFF"/>
                </a:solidFill>
                <a:latin typeface="Calibri" pitchFamily="34" charset="0"/>
                <a:ea typeface="宋体" pitchFamily="2" charset="-122"/>
              </a:rPr>
              <a:t>客户或者合作伙伴的标志放在右上角</a:t>
            </a:r>
            <a:r>
              <a:rPr lang="en-US" altLang="zh-CN" sz="1100">
                <a:solidFill>
                  <a:srgbClr val="FFFFFF"/>
                </a:solidFill>
                <a:latin typeface="Calibri" pitchFamily="34" charset="0"/>
                <a:ea typeface="宋体" pitchFamily="2" charset="-122"/>
              </a:rPr>
              <a:t>.</a:t>
            </a:r>
            <a:endParaRPr lang="zh-CN" altLang="en-US" sz="1100">
              <a:solidFill>
                <a:srgbClr val="FFFFFF"/>
              </a:solidFill>
              <a:latin typeface="Calibri" pitchFamily="34" charset="0"/>
              <a:ea typeface="宋体" pitchFamily="2" charset="-122"/>
            </a:endParaRPr>
          </a:p>
        </p:txBody>
      </p:sp>
      <p:sp>
        <p:nvSpPr>
          <p:cNvPr id="79" name="Rectangle 21"/>
          <p:cNvSpPr>
            <a:spLocks noChangeArrowheads="1"/>
          </p:cNvSpPr>
          <p:nvPr/>
        </p:nvSpPr>
        <p:spPr bwMode="auto">
          <a:xfrm>
            <a:off x="5049595" y="6465937"/>
            <a:ext cx="1624301" cy="184666"/>
          </a:xfrm>
          <a:prstGeom prst="rect">
            <a:avLst/>
          </a:prstGeom>
          <a:noFill/>
          <a:ln w="9525" algn="ctr">
            <a:noFill/>
            <a:miter lim="800000"/>
            <a:headEnd/>
            <a:tailEnd/>
          </a:ln>
          <a:effectLst/>
        </p:spPr>
        <p:txBody>
          <a:bodyPr wrap="none" lIns="80082" tIns="0" rIns="80082" bIns="0">
            <a:spAutoFit/>
          </a:bodyPr>
          <a:lstStyle/>
          <a:p>
            <a:pPr defTabSz="801688" eaLnBrk="0" fontAlgn="base" hangingPunct="0">
              <a:spcBef>
                <a:spcPct val="0"/>
              </a:spcBef>
              <a:spcAft>
                <a:spcPct val="0"/>
              </a:spcAft>
              <a:defRPr/>
            </a:pPr>
            <a:r>
              <a:rPr lang="en-US" altLang="zh-CN" sz="1200" dirty="0">
                <a:solidFill>
                  <a:srgbClr val="000000"/>
                </a:solidFill>
              </a:rPr>
              <a:t>Huawei Confidential</a:t>
            </a:r>
          </a:p>
        </p:txBody>
      </p:sp>
      <p:sp>
        <p:nvSpPr>
          <p:cNvPr id="81" name="Rectangle 5"/>
          <p:cNvSpPr>
            <a:spLocks noChangeArrowheads="1"/>
          </p:cNvSpPr>
          <p:nvPr/>
        </p:nvSpPr>
        <p:spPr bwMode="auto">
          <a:xfrm>
            <a:off x="8484799" y="6489701"/>
            <a:ext cx="240547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914400" eaLnBrk="0" fontAlgn="base" hangingPunct="0">
              <a:lnSpc>
                <a:spcPct val="85000"/>
              </a:lnSpc>
              <a:spcBef>
                <a:spcPct val="0"/>
              </a:spcBef>
              <a:spcAft>
                <a:spcPct val="0"/>
              </a:spcAft>
            </a:pPr>
            <a:r>
              <a:rPr lang="de-DE" altLang="zh-CN" sz="1200" dirty="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defTabSz="914400" eaLnBrk="0" fontAlgn="base" hangingPunct="0">
                <a:lnSpc>
                  <a:spcPct val="85000"/>
                </a:lnSpc>
                <a:spcBef>
                  <a:spcPct val="0"/>
                </a:spcBef>
                <a:spcAft>
                  <a:spcPct val="0"/>
                </a:spcAft>
              </a:pPr>
              <a:t>‹#›</a:t>
            </a:fld>
            <a:endParaRPr lang="en-GB" altLang="zh-CN" sz="1200" dirty="0">
              <a:solidFill>
                <a:srgbClr val="000000"/>
              </a:solidFill>
              <a:latin typeface="FrutigerNext LT Bold" pitchFamily="34" charset="0"/>
              <a:ea typeface="MS PGothic" pitchFamily="34" charset="-128"/>
            </a:endParaRPr>
          </a:p>
        </p:txBody>
      </p:sp>
    </p:spTree>
    <p:extLst>
      <p:ext uri="{BB962C8B-B14F-4D97-AF65-F5344CB8AC3E}">
        <p14:creationId xmlns:p14="http://schemas.microsoft.com/office/powerpoint/2010/main" val="3805219233"/>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Lst>
  <p:transition advClick="0" advTm="8000">
    <p:fade thruBlk="1"/>
  </p:transition>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a:t>
              </a:r>
              <a:r>
                <a:rPr kumimoji="1" lang="en-US" altLang="zh-CN" sz="800" dirty="0">
                  <a:solidFill>
                    <a:srgbClr val="1D1D1A"/>
                  </a:solidFill>
                  <a:latin typeface="Microsoft YaHei" panose="020B0503020204020204" pitchFamily="34" charset="-122"/>
                  <a:ea typeface="Microsoft YaHei" panose="020B0503020204020204" pitchFamily="34" charset="-122"/>
                </a:rPr>
                <a:t>XX</a:t>
              </a:r>
              <a:r>
                <a:rPr kumimoji="1" lang="zh-CN" altLang="en-US" sz="800" dirty="0">
                  <a:solidFill>
                    <a:srgbClr val="1D1D1A"/>
                  </a:solidFill>
                  <a:latin typeface="Microsoft YaHei" panose="020B0503020204020204" pitchFamily="34" charset="-122"/>
                  <a:ea typeface="Microsoft YaHei" panose="020B0503020204020204" pitchFamily="34" charset="-122"/>
                </a:rPr>
                <a:t>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1945722514"/>
      </p:ext>
    </p:extLst>
  </p:cSld>
  <p:clrMap bg1="lt1" tx1="dk1" bg2="lt2" tx2="dk2" accent1="accent1" accent2="accent2" accent3="accent3" accent4="accent4" accent5="accent5" accent6="accent6" hlink="hlink" folHlink="folHlink"/>
  <p:sldLayoutIdLst>
    <p:sldLayoutId id="2147484113"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pPr defTabSz="914387"/>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760">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760">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2"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185C</a:t>
              </a:r>
            </a:p>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387"/>
              <a:r>
                <a:rPr kumimoji="1" lang="zh-CN" altLang="en-US" sz="800" dirty="0">
                  <a:solidFill>
                    <a:srgbClr val="1D1D1A"/>
                  </a:solidFill>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PANTONE 186C</a:t>
              </a:r>
            </a:p>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 </a:t>
              </a:r>
            </a:p>
            <a:p>
              <a:pPr algn="ctr" defTabSz="914387">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FFFFFF"/>
                  </a:solidFill>
                  <a:latin typeface="Arial" charset="0"/>
                  <a:ea typeface="Arial" charset="0"/>
                  <a:cs typeface="Arial" charset="0"/>
                </a:rPr>
                <a:t>RGB</a:t>
              </a:r>
            </a:p>
            <a:p>
              <a:pPr algn="ctr" defTabSz="914387">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87">
                <a:lnSpc>
                  <a:spcPts val="620"/>
                </a:lnSpc>
              </a:pPr>
              <a:r>
                <a:rPr kumimoji="1" lang="en-US" altLang="zh-CN" sz="500" b="1" dirty="0">
                  <a:solidFill>
                    <a:srgbClr val="595757"/>
                  </a:solidFill>
                  <a:latin typeface="Arial" charset="0"/>
                  <a:ea typeface="Arial" charset="0"/>
                  <a:cs typeface="Arial" charset="0"/>
                </a:rPr>
                <a:t>RGB</a:t>
              </a:r>
            </a:p>
            <a:p>
              <a:pPr algn="ctr" defTabSz="914387">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43763365"/>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Lst>
  <p:hf hdr="0" ftr="0" dt="0"/>
  <p:txStyles>
    <p:titleStyle>
      <a:lvl1pPr algn="l" defTabSz="1187679" rtl="0" eaLnBrk="1" latinLnBrk="0" hangingPunct="1">
        <a:lnSpc>
          <a:spcPct val="90000"/>
        </a:lnSpc>
        <a:spcBef>
          <a:spcPct val="0"/>
        </a:spcBef>
        <a:buNone/>
        <a:defRPr sz="5715" kern="1200">
          <a:solidFill>
            <a:schemeClr val="tx1"/>
          </a:solidFill>
          <a:latin typeface="+mj-lt"/>
          <a:ea typeface="+mj-ea"/>
          <a:cs typeface="+mj-cs"/>
        </a:defRPr>
      </a:lvl1pPr>
    </p:titleStyle>
    <p:bodyStyle>
      <a:lvl1pPr marL="296920" indent="-296920" algn="l" defTabSz="1187679"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760" indent="-296920" algn="l" defTabSz="1187679"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600" indent="-296920" algn="l" defTabSz="1187679"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44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28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12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5996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3800"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7639" indent="-296920" algn="l" defTabSz="1187679"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679" rtl="0" eaLnBrk="1" latinLnBrk="0" hangingPunct="1">
        <a:defRPr sz="2338" kern="1200">
          <a:solidFill>
            <a:schemeClr val="tx1"/>
          </a:solidFill>
          <a:latin typeface="+mn-lt"/>
          <a:ea typeface="+mn-ea"/>
          <a:cs typeface="+mn-cs"/>
        </a:defRPr>
      </a:lvl1pPr>
      <a:lvl2pPr marL="593841" algn="l" defTabSz="1187679" rtl="0" eaLnBrk="1" latinLnBrk="0" hangingPunct="1">
        <a:defRPr sz="2338" kern="1200">
          <a:solidFill>
            <a:schemeClr val="tx1"/>
          </a:solidFill>
          <a:latin typeface="+mn-lt"/>
          <a:ea typeface="+mn-ea"/>
          <a:cs typeface="+mn-cs"/>
        </a:defRPr>
      </a:lvl2pPr>
      <a:lvl3pPr marL="1187679" algn="l" defTabSz="1187679" rtl="0" eaLnBrk="1" latinLnBrk="0" hangingPunct="1">
        <a:defRPr sz="2338" kern="1200">
          <a:solidFill>
            <a:schemeClr val="tx1"/>
          </a:solidFill>
          <a:latin typeface="+mn-lt"/>
          <a:ea typeface="+mn-ea"/>
          <a:cs typeface="+mn-cs"/>
        </a:defRPr>
      </a:lvl3pPr>
      <a:lvl4pPr marL="1781521" algn="l" defTabSz="1187679" rtl="0" eaLnBrk="1" latinLnBrk="0" hangingPunct="1">
        <a:defRPr sz="2338" kern="1200">
          <a:solidFill>
            <a:schemeClr val="tx1"/>
          </a:solidFill>
          <a:latin typeface="+mn-lt"/>
          <a:ea typeface="+mn-ea"/>
          <a:cs typeface="+mn-cs"/>
        </a:defRPr>
      </a:lvl4pPr>
      <a:lvl5pPr marL="2375360" algn="l" defTabSz="1187679" rtl="0" eaLnBrk="1" latinLnBrk="0" hangingPunct="1">
        <a:defRPr sz="2338" kern="1200">
          <a:solidFill>
            <a:schemeClr val="tx1"/>
          </a:solidFill>
          <a:latin typeface="+mn-lt"/>
          <a:ea typeface="+mn-ea"/>
          <a:cs typeface="+mn-cs"/>
        </a:defRPr>
      </a:lvl5pPr>
      <a:lvl6pPr marL="2969200" algn="l" defTabSz="1187679" rtl="0" eaLnBrk="1" latinLnBrk="0" hangingPunct="1">
        <a:defRPr sz="2338" kern="1200">
          <a:solidFill>
            <a:schemeClr val="tx1"/>
          </a:solidFill>
          <a:latin typeface="+mn-lt"/>
          <a:ea typeface="+mn-ea"/>
          <a:cs typeface="+mn-cs"/>
        </a:defRPr>
      </a:lvl6pPr>
      <a:lvl7pPr marL="3563040" algn="l" defTabSz="1187679" rtl="0" eaLnBrk="1" latinLnBrk="0" hangingPunct="1">
        <a:defRPr sz="2338" kern="1200">
          <a:solidFill>
            <a:schemeClr val="tx1"/>
          </a:solidFill>
          <a:latin typeface="+mn-lt"/>
          <a:ea typeface="+mn-ea"/>
          <a:cs typeface="+mn-cs"/>
        </a:defRPr>
      </a:lvl7pPr>
      <a:lvl8pPr marL="4156881" algn="l" defTabSz="1187679" rtl="0" eaLnBrk="1" latinLnBrk="0" hangingPunct="1">
        <a:defRPr sz="2338" kern="1200">
          <a:solidFill>
            <a:schemeClr val="tx1"/>
          </a:solidFill>
          <a:latin typeface="+mn-lt"/>
          <a:ea typeface="+mn-ea"/>
          <a:cs typeface="+mn-cs"/>
        </a:defRPr>
      </a:lvl8pPr>
      <a:lvl9pPr marL="4750720" algn="l" defTabSz="1187679"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30832"/>
          </a:xfrm>
          <a:prstGeom prst="rect">
            <a:avLst/>
          </a:prstGeom>
          <a:noFill/>
        </p:spPr>
        <p:txBody>
          <a:bodyPr wrap="square" rtlCol="0">
            <a:spAutoFit/>
          </a:bodyPr>
          <a:lstStyle/>
          <a:p>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defTabSz="890849">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849">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185C</a:t>
              </a:r>
            </a:p>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PANTONE 186C</a:t>
              </a:r>
            </a:p>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2576196611"/>
      </p:ext>
    </p:extLst>
  </p:cSld>
  <p:clrMap bg1="lt1" tx1="dk1" bg2="lt2" tx2="dk2" accent1="accent1" accent2="accent2" accent3="accent3" accent4="accent4" accent5="accent5" accent6="accent6" hlink="hlink" folHlink="folHlink"/>
  <p:sldLayoutIdLst>
    <p:sldLayoutId id="2147484261" r:id="rId1"/>
    <p:sldLayoutId id="2147484263" r:id="rId2"/>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8969" y="1467870"/>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5"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6"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8" name="Picture 7">
            <a:extLst>
              <a:ext uri="{FF2B5EF4-FFF2-40B4-BE49-F238E27FC236}">
                <a16:creationId xmlns:a16="http://schemas.microsoft.com/office/drawing/2014/main" id="{BA792140-33FB-E045-9071-EE8DB65F2A1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973676" y="5237566"/>
            <a:ext cx="1875600" cy="405914"/>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9" descr="d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6224589"/>
            <a:ext cx="1220523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870291" y="6438900"/>
            <a:ext cx="2761242" cy="265574"/>
          </a:xfrm>
          <a:prstGeom prst="rect">
            <a:avLst/>
          </a:prstGeom>
          <a:noFill/>
          <a:ln w="9525">
            <a:noFill/>
            <a:miter lim="800000"/>
            <a:headEnd/>
            <a:tailEnd/>
          </a:ln>
        </p:spPr>
        <p:txBody>
          <a:bodyPr wrap="none" lIns="80124" tIns="40063" rIns="80124" bIns="40063">
            <a:spAutoFit/>
          </a:bodyPr>
          <a:lstStyle/>
          <a:p>
            <a:pPr defTabSz="801688" eaLnBrk="0" fontAlgn="base" hangingPunct="0">
              <a:spcBef>
                <a:spcPct val="0"/>
              </a:spcBef>
              <a:spcAft>
                <a:spcPct val="0"/>
              </a:spcAft>
              <a:defRPr/>
            </a:pPr>
            <a:r>
              <a:rPr lang="en-US" altLang="zh-CN" sz="1200">
                <a:solidFill>
                  <a:srgbClr val="000000"/>
                </a:solidFill>
                <a:latin typeface="FrutigerNext LT Bold" charset="0"/>
                <a:ea typeface="ＭＳ Ｐゴシック" panose="020B0600070205080204" pitchFamily="34" charset="-128"/>
              </a:rPr>
              <a:t>HUAWEI TECHNOLOGIES CO., LTD.</a:t>
            </a:r>
            <a:endParaRPr lang="en-US" altLang="zh-CN" sz="2200">
              <a:solidFill>
                <a:srgbClr val="000000"/>
              </a:solidFill>
              <a:latin typeface="Arial" pitchFamily="34" charset="0"/>
              <a:ea typeface="ＭＳ Ｐゴシック" panose="020B0600070205080204" pitchFamily="34" charset="-128"/>
            </a:endParaRPr>
          </a:p>
        </p:txBody>
      </p:sp>
      <p:sp>
        <p:nvSpPr>
          <p:cNvPr id="28682" name="Rectangle 10"/>
          <p:cNvSpPr>
            <a:spLocks noGrp="1" noChangeArrowheads="1"/>
          </p:cNvSpPr>
          <p:nvPr>
            <p:ph type="dt" sz="half" idx="2"/>
          </p:nvPr>
        </p:nvSpPr>
        <p:spPr bwMode="auto">
          <a:xfrm>
            <a:off x="8484798" y="6489701"/>
            <a:ext cx="2797208" cy="45561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200" b="0">
                <a:solidFill>
                  <a:schemeClr val="tx1"/>
                </a:solidFill>
                <a:latin typeface="FrutigerNext LT Bold" pitchFamily="1" charset="0"/>
              </a:defRPr>
            </a:lvl1pPr>
          </a:lstStyle>
          <a:p>
            <a:pPr defTabSz="914400" fontAlgn="base">
              <a:spcBef>
                <a:spcPct val="0"/>
              </a:spcBef>
              <a:spcAft>
                <a:spcPct val="0"/>
              </a:spcAft>
            </a:pPr>
            <a:r>
              <a:rPr lang="de-DE" altLang="zh-CN">
                <a:solidFill>
                  <a:srgbClr val="000000"/>
                </a:solidFill>
                <a:ea typeface="ＭＳ Ｐゴシック" panose="020B0600070205080204" pitchFamily="34" charset="-128"/>
              </a:rPr>
              <a:t>Page </a:t>
            </a:r>
            <a:fld id="{A8A1D718-7BEC-4CB7-8890-DD6742829983}" type="slidenum">
              <a:rPr lang="de-DE" altLang="zh-CN" smtClean="0">
                <a:solidFill>
                  <a:srgbClr val="000000"/>
                </a:solidFill>
                <a:ea typeface="ＭＳ Ｐゴシック" panose="020B0600070205080204" pitchFamily="34" charset="-128"/>
              </a:rPr>
              <a:pPr defTabSz="914400" fontAlgn="base">
                <a:spcBef>
                  <a:spcPct val="0"/>
                </a:spcBef>
                <a:spcAft>
                  <a:spcPct val="0"/>
                </a:spcAft>
              </a:pPr>
              <a:t>‹#›</a:t>
            </a:fld>
            <a:endParaRPr lang="en-GB" altLang="zh-CN">
              <a:solidFill>
                <a:srgbClr val="000000"/>
              </a:solidFill>
              <a:ea typeface="ＭＳ Ｐゴシック" panose="020B0600070205080204" pitchFamily="34" charset="-128"/>
            </a:endParaRPr>
          </a:p>
        </p:txBody>
      </p:sp>
      <p:sp>
        <p:nvSpPr>
          <p:cNvPr id="1030" name="Rectangle 13"/>
          <p:cNvSpPr>
            <a:spLocks noGrp="1" noChangeArrowheads="1"/>
          </p:cNvSpPr>
          <p:nvPr>
            <p:ph type="title"/>
          </p:nvPr>
        </p:nvSpPr>
        <p:spPr bwMode="auto">
          <a:xfrm>
            <a:off x="540000" y="180000"/>
            <a:ext cx="10980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139" tIns="40069" rIns="80139" bIns="40069" numCol="1" anchor="ctr" anchorCtr="0" compatLnSpc="1">
            <a:prstTxWarp prst="textNoShape">
              <a:avLst/>
            </a:prstTxWarp>
          </a:bodyPr>
          <a:lstStyle/>
          <a:p>
            <a:pPr lvl="0"/>
            <a:r>
              <a:rPr lang="zh-CN" altLang="en-US"/>
              <a:t>单击此处编辑母版标题样式</a:t>
            </a:r>
          </a:p>
        </p:txBody>
      </p:sp>
      <p:sp>
        <p:nvSpPr>
          <p:cNvPr id="28693" name="Rectangle 21"/>
          <p:cNvSpPr>
            <a:spLocks noChangeArrowheads="1"/>
          </p:cNvSpPr>
          <p:nvPr/>
        </p:nvSpPr>
        <p:spPr bwMode="auto">
          <a:xfrm>
            <a:off x="5192095" y="6438900"/>
            <a:ext cx="1565979" cy="265536"/>
          </a:xfrm>
          <a:prstGeom prst="rect">
            <a:avLst/>
          </a:prstGeom>
          <a:noFill/>
          <a:ln w="9525" algn="ctr">
            <a:noFill/>
            <a:miter lim="800000"/>
            <a:headEnd/>
            <a:tailEnd/>
          </a:ln>
          <a:effectLst/>
        </p:spPr>
        <p:txBody>
          <a:bodyPr wrap="none" lIns="80092" tIns="40044" rIns="80092" bIns="40044">
            <a:spAutoFit/>
          </a:bodyPr>
          <a:lstStyle/>
          <a:p>
            <a:pPr defTabSz="801688" eaLnBrk="0" fontAlgn="base" hangingPunct="0">
              <a:spcBef>
                <a:spcPct val="0"/>
              </a:spcBef>
              <a:spcAft>
                <a:spcPct val="0"/>
              </a:spcAft>
              <a:defRPr/>
            </a:pPr>
            <a:r>
              <a:rPr lang="en-US" altLang="zh-CN" sz="1200">
                <a:solidFill>
                  <a:srgbClr val="000000"/>
                </a:solidFill>
                <a:latin typeface="FrutigerNext LT Bold" pitchFamily="20" charset="0"/>
                <a:ea typeface="MS PGothic" pitchFamily="34" charset="-128"/>
              </a:rPr>
              <a:t>Huawei Confidential </a:t>
            </a:r>
          </a:p>
        </p:txBody>
      </p:sp>
      <p:sp>
        <p:nvSpPr>
          <p:cNvPr id="28694" name="Rectangle 22"/>
          <p:cNvSpPr>
            <a:spLocks noChangeArrowheads="1"/>
          </p:cNvSpPr>
          <p:nvPr/>
        </p:nvSpPr>
        <p:spPr bwMode="auto">
          <a:xfrm>
            <a:off x="-2545227" y="528638"/>
            <a:ext cx="2460528" cy="5307012"/>
          </a:xfrm>
          <a:prstGeom prst="rect">
            <a:avLst/>
          </a:prstGeom>
          <a:noFill/>
          <a:ln w="9525">
            <a:noFill/>
            <a:miter lim="800000"/>
            <a:headEnd/>
            <a:tailEnd/>
          </a:ln>
          <a:effectLst/>
        </p:spPr>
        <p:txBody>
          <a:bodyPr lIns="80124" tIns="40063" rIns="80124" bIns="40063"/>
          <a:lstStyle/>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英文标题</a:t>
            </a:r>
            <a:r>
              <a:rPr kumimoji="1" lang="en-US" altLang="zh-CN" sz="1100">
                <a:solidFill>
                  <a:srgbClr val="FFFFFF"/>
                </a:solidFill>
                <a:latin typeface="Arial" charset="0"/>
              </a:rPr>
              <a:t>:32-35pt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Medium</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中文标题</a:t>
            </a:r>
            <a:r>
              <a:rPr kumimoji="1" lang="en-US" altLang="zh-CN" sz="1100">
                <a:solidFill>
                  <a:srgbClr val="FFFFFF"/>
                </a:solidFill>
                <a:latin typeface="Arial" charset="0"/>
              </a:rPr>
              <a:t>:30-32pt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 R153 G0 B0</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黑体</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英文正文</a:t>
            </a:r>
            <a:r>
              <a:rPr kumimoji="1" lang="en-US" altLang="zh-CN" sz="1100">
                <a:solidFill>
                  <a:srgbClr val="FFFFFF"/>
                </a:solidFill>
                <a:latin typeface="Arial" charset="0"/>
              </a:rPr>
              <a:t>:20-22pt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 </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 :18pt  </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内部使用字体 </a:t>
            </a:r>
            <a:r>
              <a:rPr kumimoji="1" lang="en-US" altLang="zh-CN" sz="1100">
                <a:solidFill>
                  <a:srgbClr val="FFFFFF"/>
                </a:solidFill>
              </a:rPr>
              <a: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en-US" altLang="zh-CN" sz="1100">
                <a:solidFill>
                  <a:srgbClr val="FFFFFF"/>
                </a:solidFill>
              </a:rPr>
              <a:t>FrutigerNext LT Regular</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外部使用字体 </a:t>
            </a:r>
            <a:r>
              <a:rPr kumimoji="1" lang="en-US" altLang="zh-CN" sz="1100">
                <a:solidFill>
                  <a:srgbClr val="FFFFFF"/>
                </a:solidFill>
              </a:rPr>
              <a:t>: Arial</a:t>
            </a:r>
          </a:p>
          <a:p>
            <a:pPr algn="r" defTabSz="801688" fontAlgn="base">
              <a:lnSpc>
                <a:spcPct val="7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中文正文</a:t>
            </a:r>
            <a:r>
              <a:rPr kumimoji="1" lang="en-US" altLang="zh-CN" sz="1100">
                <a:solidFill>
                  <a:srgbClr val="FFFFFF"/>
                </a:solidFill>
                <a:latin typeface="Arial" charset="0"/>
              </a:rPr>
              <a:t>:18-20pt</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子目录</a:t>
            </a:r>
            <a:r>
              <a:rPr kumimoji="1" lang="en-US" altLang="zh-CN" sz="1100">
                <a:solidFill>
                  <a:srgbClr val="FFFFFF"/>
                </a:solidFill>
                <a:latin typeface="Arial" charset="0"/>
              </a:rPr>
              <a:t>(2-5</a:t>
            </a:r>
            <a:r>
              <a:rPr kumimoji="1" lang="zh-CN" altLang="en-US" sz="1100">
                <a:solidFill>
                  <a:srgbClr val="FFFFFF"/>
                </a:solidFill>
                <a:latin typeface="Arial" charset="0"/>
              </a:rPr>
              <a:t>级</a:t>
            </a:r>
            <a:r>
              <a:rPr kumimoji="1" lang="en-US" altLang="zh-CN" sz="1100">
                <a:solidFill>
                  <a:srgbClr val="FFFFFF"/>
                </a:solidFill>
                <a:latin typeface="Arial" charset="0"/>
              </a:rPr>
              <a:t>):18pt </a:t>
            </a: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颜色</a:t>
            </a:r>
            <a:r>
              <a:rPr kumimoji="1" lang="en-US" altLang="zh-CN" sz="1100">
                <a:solidFill>
                  <a:srgbClr val="FFFFFF"/>
                </a:solidFill>
                <a:latin typeface="Arial" charset="0"/>
              </a:rPr>
              <a:t>:</a:t>
            </a:r>
            <a:r>
              <a:rPr kumimoji="1" lang="zh-CN" altLang="en-US" sz="1100">
                <a:solidFill>
                  <a:srgbClr val="FFFFFF"/>
                </a:solidFill>
                <a:latin typeface="Arial" charset="0"/>
              </a:rPr>
              <a:t>黑色</a:t>
            </a:r>
          </a:p>
          <a:p>
            <a:pPr algn="r" defTabSz="801688" fontAlgn="base">
              <a:lnSpc>
                <a:spcPct val="125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latin typeface="Arial" charset="0"/>
              </a:rPr>
              <a:t>字体</a:t>
            </a:r>
            <a:r>
              <a:rPr kumimoji="1" lang="en-US" altLang="zh-CN" sz="1100">
                <a:solidFill>
                  <a:srgbClr val="FFFFFF"/>
                </a:solidFill>
                <a:latin typeface="Arial" charset="0"/>
              </a:rPr>
              <a:t>:</a:t>
            </a:r>
            <a:r>
              <a:rPr kumimoji="1" lang="zh-CN" altLang="en-US" sz="1100">
                <a:solidFill>
                  <a:srgbClr val="FFFFFF"/>
                </a:solidFill>
                <a:latin typeface="Arial" charset="0"/>
              </a:rPr>
              <a:t>细黑体 </a:t>
            </a: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latin typeface="Arial" charset="0"/>
            </a:endParaRPr>
          </a:p>
          <a:p>
            <a:pPr algn="r" defTabSz="801688" fontAlgn="base">
              <a:lnSpc>
                <a:spcPct val="125000"/>
              </a:lnSpc>
              <a:spcBef>
                <a:spcPct val="20000"/>
              </a:spcBef>
              <a:spcAft>
                <a:spcPct val="0"/>
              </a:spcAft>
              <a:buClr>
                <a:srgbClr val="990000"/>
              </a:buClr>
              <a:buSzPct val="75000"/>
              <a:buFont typeface="Wingdings" pitchFamily="2" charset="2"/>
              <a:buNone/>
              <a:defRPr/>
            </a:pPr>
            <a:endParaRPr kumimoji="1" lang="zh-CN" altLang="en-US" sz="1100">
              <a:solidFill>
                <a:srgbClr val="000000"/>
              </a:solidFill>
              <a:latin typeface="Arial" charset="0"/>
            </a:endParaRPr>
          </a:p>
        </p:txBody>
      </p:sp>
      <p:sp>
        <p:nvSpPr>
          <p:cNvPr id="28734" name="Rectangle 62"/>
          <p:cNvSpPr>
            <a:spLocks noChangeArrowheads="1"/>
          </p:cNvSpPr>
          <p:nvPr/>
        </p:nvSpPr>
        <p:spPr bwMode="auto">
          <a:xfrm>
            <a:off x="12270876" y="1423988"/>
            <a:ext cx="1399663" cy="2005012"/>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配色参考方案：</a:t>
            </a:r>
          </a:p>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建议同一页面内不超过四种颜色，以下是</a:t>
            </a:r>
            <a:r>
              <a:rPr kumimoji="1" lang="en-US" altLang="zh-CN" sz="1100">
                <a:solidFill>
                  <a:srgbClr val="FFFFFF"/>
                </a:solidFill>
              </a:rPr>
              <a:t>13</a:t>
            </a:r>
            <a:r>
              <a:rPr kumimoji="1" lang="zh-CN" altLang="en-US" sz="1100">
                <a:solidFill>
                  <a:srgbClr val="FFFFFF"/>
                </a:solidFill>
              </a:rPr>
              <a:t>组配色方案，同一页面内只选择一组使用。（仅供参考）</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37" name="Rectangle 65"/>
          <p:cNvSpPr>
            <a:spLocks noChangeArrowheads="1"/>
          </p:cNvSpPr>
          <p:nvPr/>
        </p:nvSpPr>
        <p:spPr bwMode="auto">
          <a:xfrm>
            <a:off x="12270876" y="-61913"/>
            <a:ext cx="1399663" cy="838201"/>
          </a:xfrm>
          <a:prstGeom prst="rect">
            <a:avLst/>
          </a:prstGeom>
          <a:noFill/>
          <a:ln w="9525">
            <a:noFill/>
            <a:miter lim="800000"/>
            <a:headEnd/>
            <a:tailEnd/>
          </a:ln>
          <a:effectLst/>
        </p:spPr>
        <p:txBody>
          <a:bodyPr lIns="80124" tIns="40063" rIns="80124" bIns="40063"/>
          <a:lstStyle/>
          <a:p>
            <a:pPr defTabSz="801688" fontAlgn="base">
              <a:lnSpc>
                <a:spcPct val="120000"/>
              </a:lnSpc>
              <a:spcBef>
                <a:spcPct val="20000"/>
              </a:spcBef>
              <a:spcAft>
                <a:spcPct val="0"/>
              </a:spcAft>
              <a:buClr>
                <a:srgbClr val="990000"/>
              </a:buClr>
              <a:buSzPct val="75000"/>
              <a:buFont typeface="Wingdings" pitchFamily="2" charset="2"/>
              <a:buNone/>
              <a:defRPr/>
            </a:pPr>
            <a:r>
              <a:rPr kumimoji="1" lang="zh-CN" altLang="en-US" sz="1100">
                <a:solidFill>
                  <a:srgbClr val="FFFFFF"/>
                </a:solidFill>
              </a:rPr>
              <a:t>客户或者合作伙伴的标志放在右上角</a:t>
            </a:r>
            <a:r>
              <a:rPr kumimoji="1" lang="en-US" altLang="zh-CN" sz="1100">
                <a:solidFill>
                  <a:srgbClr val="FFFFFF"/>
                </a:solidFill>
              </a:rPr>
              <a:t>.</a:t>
            </a:r>
          </a:p>
          <a:p>
            <a:pPr defTabSz="801688" fontAlgn="base">
              <a:lnSpc>
                <a:spcPct val="125000"/>
              </a:lnSpc>
              <a:spcBef>
                <a:spcPct val="20000"/>
              </a:spcBef>
              <a:spcAft>
                <a:spcPct val="0"/>
              </a:spcAft>
              <a:buClr>
                <a:srgbClr val="990000"/>
              </a:buClr>
              <a:buSzPct val="75000"/>
              <a:buFont typeface="Wingdings" pitchFamily="2" charset="2"/>
              <a:buNone/>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en-US" altLang="zh-CN" sz="1100">
              <a:solidFill>
                <a:srgbClr val="FFFFFF"/>
              </a:solidFill>
            </a:endParaRPr>
          </a:p>
          <a:p>
            <a:pPr defTabSz="801688" fontAlgn="base">
              <a:lnSpc>
                <a:spcPct val="125000"/>
              </a:lnSpc>
              <a:spcBef>
                <a:spcPct val="20000"/>
              </a:spcBef>
              <a:spcAft>
                <a:spcPct val="0"/>
              </a:spcAft>
              <a:buClr>
                <a:srgbClr val="990000"/>
              </a:buClr>
              <a:buSzPct val="75000"/>
              <a:buFont typeface="Wingdings" pitchFamily="2" charset="2"/>
              <a:buChar char="n"/>
              <a:defRPr/>
            </a:pPr>
            <a:endParaRPr kumimoji="1" lang="zh-CN" altLang="en-US" sz="1100">
              <a:solidFill>
                <a:srgbClr val="FFFFFF"/>
              </a:solidFill>
            </a:endParaRPr>
          </a:p>
        </p:txBody>
      </p:sp>
      <p:sp>
        <p:nvSpPr>
          <p:cNvPr id="28752" name="Rectangle 80"/>
          <p:cNvSpPr>
            <a:spLocks noChangeArrowheads="1"/>
          </p:cNvSpPr>
          <p:nvPr/>
        </p:nvSpPr>
        <p:spPr bwMode="auto">
          <a:xfrm>
            <a:off x="12364046" y="5020576"/>
            <a:ext cx="1226028" cy="307760"/>
          </a:xfrm>
          <a:prstGeom prst="rect">
            <a:avLst/>
          </a:prstGeom>
          <a:solidFill>
            <a:schemeClr val="bg1"/>
          </a:solidFill>
          <a:ln w="9525" algn="ctr">
            <a:noFill/>
            <a:miter lim="800000"/>
            <a:headEnd/>
            <a:tailEnd/>
          </a:ln>
          <a:effectLst/>
        </p:spPr>
        <p:txBody>
          <a:bodyPr lIns="91425" tIns="45712" rIns="91425" bIns="45712" anchor="ctr">
            <a:spAutoFit/>
          </a:bodyP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nvGrpSpPr>
          <p:cNvPr id="1036" name="Group 81"/>
          <p:cNvGrpSpPr>
            <a:grpSpLocks/>
          </p:cNvGrpSpPr>
          <p:nvPr/>
        </p:nvGrpSpPr>
        <p:grpSpPr bwMode="auto">
          <a:xfrm>
            <a:off x="12478391" y="3789363"/>
            <a:ext cx="986752" cy="182562"/>
            <a:chOff x="5893" y="2387"/>
            <a:chExt cx="466" cy="115"/>
          </a:xfrm>
        </p:grpSpPr>
        <p:sp>
          <p:nvSpPr>
            <p:cNvPr id="28754" name="Rectangle 82"/>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5" name="Rectangle 83"/>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6" name="Rectangle 84"/>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57" name="Rectangle 85"/>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7" name="Group 86"/>
          <p:cNvGrpSpPr>
            <a:grpSpLocks/>
          </p:cNvGrpSpPr>
          <p:nvPr/>
        </p:nvGrpSpPr>
        <p:grpSpPr bwMode="auto">
          <a:xfrm>
            <a:off x="12478391" y="4005263"/>
            <a:ext cx="986752" cy="182562"/>
            <a:chOff x="5893" y="2523"/>
            <a:chExt cx="466" cy="115"/>
          </a:xfrm>
        </p:grpSpPr>
        <p:sp>
          <p:nvSpPr>
            <p:cNvPr id="28759" name="Rectangle 87"/>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0" name="Rectangle 88"/>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1" name="Rectangle 89"/>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2" name="Rectangle 90"/>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8" name="Group 91"/>
          <p:cNvGrpSpPr>
            <a:grpSpLocks/>
          </p:cNvGrpSpPr>
          <p:nvPr/>
        </p:nvGrpSpPr>
        <p:grpSpPr bwMode="auto">
          <a:xfrm>
            <a:off x="12478391" y="4221163"/>
            <a:ext cx="986752" cy="182562"/>
            <a:chOff x="5893" y="2659"/>
            <a:chExt cx="466" cy="115"/>
          </a:xfrm>
        </p:grpSpPr>
        <p:sp>
          <p:nvSpPr>
            <p:cNvPr id="28764" name="Rectangle 92"/>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5" name="Rectangle 93"/>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6" name="Rectangle 94"/>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67" name="Rectangle 95"/>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39" name="Group 96"/>
          <p:cNvGrpSpPr>
            <a:grpSpLocks/>
          </p:cNvGrpSpPr>
          <p:nvPr/>
        </p:nvGrpSpPr>
        <p:grpSpPr bwMode="auto">
          <a:xfrm>
            <a:off x="12478391" y="3573463"/>
            <a:ext cx="986752" cy="188912"/>
            <a:chOff x="5893" y="2251"/>
            <a:chExt cx="466" cy="119"/>
          </a:xfrm>
        </p:grpSpPr>
        <p:sp>
          <p:nvSpPr>
            <p:cNvPr id="28769" name="Rectangle 97"/>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0" name="Rectangle 98"/>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1" name="Rectangle 99"/>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2" name="Rectangle 100"/>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0" name="Group 101"/>
          <p:cNvGrpSpPr>
            <a:grpSpLocks/>
          </p:cNvGrpSpPr>
          <p:nvPr/>
        </p:nvGrpSpPr>
        <p:grpSpPr bwMode="auto">
          <a:xfrm>
            <a:off x="12478391" y="4581526"/>
            <a:ext cx="986752" cy="182563"/>
            <a:chOff x="5893" y="2886"/>
            <a:chExt cx="466" cy="115"/>
          </a:xfrm>
        </p:grpSpPr>
        <p:sp>
          <p:nvSpPr>
            <p:cNvPr id="28774" name="Rectangle 102"/>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5" name="Rectangle 103"/>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6" name="Rectangle 104"/>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77" name="Rectangle 105"/>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1" name="Group 106"/>
          <p:cNvGrpSpPr>
            <a:grpSpLocks/>
          </p:cNvGrpSpPr>
          <p:nvPr/>
        </p:nvGrpSpPr>
        <p:grpSpPr bwMode="auto">
          <a:xfrm>
            <a:off x="12478391" y="4797426"/>
            <a:ext cx="986752" cy="182563"/>
            <a:chOff x="5893" y="3022"/>
            <a:chExt cx="466" cy="115"/>
          </a:xfrm>
        </p:grpSpPr>
        <p:sp>
          <p:nvSpPr>
            <p:cNvPr id="28779" name="Rectangle 107"/>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0" name="Rectangle 108"/>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1" name="Rectangle 109"/>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2" name="Rectangle 110"/>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2" name="Group 111"/>
          <p:cNvGrpSpPr>
            <a:grpSpLocks/>
          </p:cNvGrpSpPr>
          <p:nvPr/>
        </p:nvGrpSpPr>
        <p:grpSpPr bwMode="auto">
          <a:xfrm>
            <a:off x="12478391" y="5013326"/>
            <a:ext cx="986752" cy="182563"/>
            <a:chOff x="5893" y="3158"/>
            <a:chExt cx="466" cy="115"/>
          </a:xfrm>
        </p:grpSpPr>
        <p:sp>
          <p:nvSpPr>
            <p:cNvPr id="28784" name="Rectangle 112"/>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5" name="Rectangle 113"/>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6" name="Rectangle 114"/>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87" name="Rectangle 115"/>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3" name="Group 116"/>
          <p:cNvGrpSpPr>
            <a:grpSpLocks/>
          </p:cNvGrpSpPr>
          <p:nvPr/>
        </p:nvGrpSpPr>
        <p:grpSpPr bwMode="auto">
          <a:xfrm>
            <a:off x="12478391" y="5373688"/>
            <a:ext cx="986752" cy="182562"/>
            <a:chOff x="5893" y="3385"/>
            <a:chExt cx="466" cy="115"/>
          </a:xfrm>
        </p:grpSpPr>
        <p:sp>
          <p:nvSpPr>
            <p:cNvPr id="28789" name="Rectangle 117"/>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0" name="Rectangle 118"/>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1" name="Rectangle 119"/>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2" name="Rectangle 120"/>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4" name="Group 121"/>
          <p:cNvGrpSpPr>
            <a:grpSpLocks/>
          </p:cNvGrpSpPr>
          <p:nvPr/>
        </p:nvGrpSpPr>
        <p:grpSpPr bwMode="auto">
          <a:xfrm>
            <a:off x="12478391" y="5589588"/>
            <a:ext cx="986752" cy="182562"/>
            <a:chOff x="5893" y="3521"/>
            <a:chExt cx="466" cy="115"/>
          </a:xfrm>
        </p:grpSpPr>
        <p:sp>
          <p:nvSpPr>
            <p:cNvPr id="28794" name="Rectangle 122"/>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5" name="Rectangle 123"/>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6" name="Rectangle 124"/>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797" name="Rectangle 125"/>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5" name="Group 126"/>
          <p:cNvGrpSpPr>
            <a:grpSpLocks/>
          </p:cNvGrpSpPr>
          <p:nvPr/>
        </p:nvGrpSpPr>
        <p:grpSpPr bwMode="auto">
          <a:xfrm>
            <a:off x="12478391" y="5805488"/>
            <a:ext cx="986752" cy="182562"/>
            <a:chOff x="5893" y="3657"/>
            <a:chExt cx="466" cy="115"/>
          </a:xfrm>
        </p:grpSpPr>
        <p:sp>
          <p:nvSpPr>
            <p:cNvPr id="28799" name="Rectangle 127"/>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0" name="Rectangle 128"/>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1" name="Rectangle 129"/>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2" name="Rectangle 130"/>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6" name="Group 131"/>
          <p:cNvGrpSpPr>
            <a:grpSpLocks/>
          </p:cNvGrpSpPr>
          <p:nvPr/>
        </p:nvGrpSpPr>
        <p:grpSpPr bwMode="auto">
          <a:xfrm>
            <a:off x="12478391" y="6165851"/>
            <a:ext cx="986752" cy="182563"/>
            <a:chOff x="5893" y="3884"/>
            <a:chExt cx="466" cy="115"/>
          </a:xfrm>
        </p:grpSpPr>
        <p:sp>
          <p:nvSpPr>
            <p:cNvPr id="28804" name="Rectangle 132"/>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5" name="Rectangle 133"/>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6" name="Rectangle 134"/>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07" name="Rectangle 135"/>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7" name="Group 136"/>
          <p:cNvGrpSpPr>
            <a:grpSpLocks/>
          </p:cNvGrpSpPr>
          <p:nvPr/>
        </p:nvGrpSpPr>
        <p:grpSpPr bwMode="auto">
          <a:xfrm>
            <a:off x="12478391" y="6391276"/>
            <a:ext cx="986752" cy="182563"/>
            <a:chOff x="5893" y="4026"/>
            <a:chExt cx="466" cy="115"/>
          </a:xfrm>
        </p:grpSpPr>
        <p:sp>
          <p:nvSpPr>
            <p:cNvPr id="28809" name="Rectangle 137"/>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0" name="Rectangle 138"/>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1" name="Rectangle 139"/>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2" name="Rectangle 140"/>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grpSp>
        <p:nvGrpSpPr>
          <p:cNvPr id="1048" name="Group 141"/>
          <p:cNvGrpSpPr>
            <a:grpSpLocks/>
          </p:cNvGrpSpPr>
          <p:nvPr/>
        </p:nvGrpSpPr>
        <p:grpSpPr bwMode="auto">
          <a:xfrm>
            <a:off x="12478391" y="6615113"/>
            <a:ext cx="986752" cy="182562"/>
            <a:chOff x="5893" y="4167"/>
            <a:chExt cx="466" cy="115"/>
          </a:xfrm>
        </p:grpSpPr>
        <p:sp>
          <p:nvSpPr>
            <p:cNvPr id="28814" name="Rectangle 142"/>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5" name="Rectangle 143"/>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6" name="Rectangle 144"/>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sp>
          <p:nvSpPr>
            <p:cNvPr id="28817" name="Rectangle 145"/>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defTabSz="914400" fontAlgn="base">
                <a:spcBef>
                  <a:spcPct val="0"/>
                </a:spcBef>
                <a:spcAft>
                  <a:spcPct val="0"/>
                </a:spcAft>
                <a:defRPr/>
              </a:pPr>
              <a:endParaRPr lang="zh-CN" altLang="en-US" sz="1400" b="1">
                <a:solidFill>
                  <a:srgbClr val="FFFFFF"/>
                </a:solidFill>
                <a:latin typeface="FrutigerNext LT Regular" pitchFamily="34" charset="0"/>
                <a:ea typeface="ＭＳ Ｐゴシック" panose="020B0600070205080204" pitchFamily="34" charset="-128"/>
              </a:endParaRPr>
            </a:p>
          </p:txBody>
        </p:sp>
      </p:grpSp>
      <p:sp>
        <p:nvSpPr>
          <p:cNvPr id="1049" name="Rectangle 147"/>
          <p:cNvSpPr>
            <a:spLocks noGrp="1" noChangeArrowheads="1"/>
          </p:cNvSpPr>
          <p:nvPr>
            <p:ph type="body" idx="1"/>
          </p:nvPr>
        </p:nvSpPr>
        <p:spPr bwMode="auto">
          <a:xfrm>
            <a:off x="540000" y="720000"/>
            <a:ext cx="1098000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p>
            <a:pPr lvl="0"/>
            <a:r>
              <a:rPr lang="zh-CN" altLang="en-US"/>
              <a:t>一级：</a:t>
            </a:r>
          </a:p>
          <a:p>
            <a:pPr lvl="1"/>
            <a:r>
              <a:rPr lang="zh-CN" altLang="en-US"/>
              <a:t>二级；</a:t>
            </a:r>
          </a:p>
          <a:p>
            <a:pPr lvl="2"/>
            <a:r>
              <a:rPr lang="zh-CN" altLang="en-US"/>
              <a:t>三级；</a:t>
            </a:r>
          </a:p>
        </p:txBody>
      </p:sp>
      <p:pic>
        <p:nvPicPr>
          <p:cNvPr id="81" name="图片 80"/>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438200" y="6391276"/>
            <a:ext cx="1269075" cy="271153"/>
          </a:xfrm>
          <a:prstGeom prst="rect">
            <a:avLst/>
          </a:prstGeom>
        </p:spPr>
      </p:pic>
    </p:spTree>
    <p:extLst>
      <p:ext uri="{BB962C8B-B14F-4D97-AF65-F5344CB8AC3E}">
        <p14:creationId xmlns:p14="http://schemas.microsoft.com/office/powerpoint/2010/main" val="2602566346"/>
      </p:ext>
    </p:extLst>
  </p:cSld>
  <p:clrMap bg1="lt1" tx1="dk1" bg2="lt2" tx2="dk2" accent1="accent1" accent2="accent2" accent3="accent3" accent4="accent4" accent5="accent5" accent6="accent6" hlink="hlink" folHlink="folHlink"/>
  <p:sldLayoutIdLst>
    <p:sldLayoutId id="2147483899" r:id="rId1"/>
  </p:sldLayoutIdLst>
  <p:hf sldNum="0" hdr="0" ftr="0"/>
  <p:txStyles>
    <p:titleStyle>
      <a:lvl1pPr algn="l" defTabSz="801688" rtl="0" eaLnBrk="0" fontAlgn="base" hangingPunct="0">
        <a:spcBef>
          <a:spcPct val="0"/>
        </a:spcBef>
        <a:spcAft>
          <a:spcPct val="0"/>
        </a:spcAft>
        <a:defRPr sz="2600">
          <a:solidFill>
            <a:srgbClr val="990000"/>
          </a:solidFill>
          <a:latin typeface="+mj-lt"/>
          <a:ea typeface="+mj-ea"/>
          <a:cs typeface="+mj-cs"/>
        </a:defRPr>
      </a:lvl1pPr>
      <a:lvl2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26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26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26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26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2600">
          <a:solidFill>
            <a:srgbClr val="990000"/>
          </a:solidFill>
          <a:latin typeface="FrutigerNext LT Medium" pitchFamily="34" charset="0"/>
          <a:ea typeface="黑体" pitchFamily="2" charset="-122"/>
        </a:defRPr>
      </a:lvl9pPr>
    </p:titleStyle>
    <p:body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48576" name="TextBox 2"/>
          <p:cNvSpPr txBox="1"/>
          <p:nvPr userDrawn="1"/>
        </p:nvSpPr>
        <p:spPr>
          <a:xfrm>
            <a:off x="1095468" y="6356939"/>
            <a:ext cx="1463468" cy="230832"/>
          </a:xfrm>
          <a:prstGeom prst="rect">
            <a:avLst/>
          </a:prstGeom>
          <a:noFill/>
        </p:spPr>
        <p:txBody>
          <a:bodyPr wrap="square" rtlCol="0">
            <a:spAutoFit/>
          </a:bodyPr>
          <a:lstStyle/>
          <a:p>
            <a:pPr defTabSz="914089"/>
            <a:r>
              <a:rPr lang="en-US" sz="900" dirty="0">
                <a:solidFill>
                  <a:srgbClr val="1D1D1B"/>
                </a:solidFill>
                <a:latin typeface="Arial" panose="020B0604020202020204" pitchFamily="34" charset="0"/>
                <a:ea typeface="MS PGothic" pitchFamily="34" charset="-128"/>
                <a:cs typeface="Arial" panose="020B0604020202020204" pitchFamily="34" charset="0"/>
              </a:rPr>
              <a:t>Huawei Confidential</a:t>
            </a:r>
          </a:p>
        </p:txBody>
      </p:sp>
      <p:sp>
        <p:nvSpPr>
          <p:cNvPr id="1048577" name="TextBox 3"/>
          <p:cNvSpPr txBox="1"/>
          <p:nvPr userDrawn="1"/>
        </p:nvSpPr>
        <p:spPr>
          <a:xfrm>
            <a:off x="734133" y="6402809"/>
            <a:ext cx="499728" cy="138499"/>
          </a:xfrm>
          <a:prstGeom prst="rect">
            <a:avLst/>
          </a:prstGeom>
          <a:noFill/>
        </p:spPr>
        <p:txBody>
          <a:bodyPr wrap="square" lIns="0" tIns="0" rIns="0" bIns="0" rtlCol="0">
            <a:spAutoFit/>
          </a:bodyPr>
          <a:lstStyle/>
          <a:p>
            <a:pPr defTabSz="890470"/>
            <a:fld id="{C3837181-38C6-AD4F-B8BA-B444770388BB}" type="slidenum">
              <a:rPr lang="en-US" sz="900">
                <a:solidFill>
                  <a:srgbClr val="1D1D1B"/>
                </a:solidFill>
                <a:latin typeface="Arial" panose="020B0604020202020204" pitchFamily="34" charset="0"/>
                <a:ea typeface="MS PGothic" pitchFamily="34" charset="-128"/>
                <a:cs typeface="Arial" panose="020B0604020202020204" pitchFamily="34" charset="0"/>
              </a:rPr>
              <a:pPr defTabSz="890470"/>
              <a:t>‹#›</a:t>
            </a:fld>
            <a:endParaRPr lang="en-US" sz="900" dirty="0">
              <a:solidFill>
                <a:srgbClr val="1D1D1B"/>
              </a:solidFill>
              <a:latin typeface="Arial" panose="020B0604020202020204" pitchFamily="34" charset="0"/>
              <a:ea typeface="MS PGothic" pitchFamily="34" charset="-128"/>
              <a:cs typeface="Arial" panose="020B0604020202020204" pitchFamily="34" charset="0"/>
            </a:endParaRPr>
          </a:p>
        </p:txBody>
      </p:sp>
      <p:grpSp>
        <p:nvGrpSpPr>
          <p:cNvPr id="15" name="Group 87"/>
          <p:cNvGrpSpPr>
            <a:grpSpLocks noChangeAspect="1"/>
          </p:cNvGrpSpPr>
          <p:nvPr userDrawn="1"/>
        </p:nvGrpSpPr>
        <p:grpSpPr>
          <a:xfrm>
            <a:off x="12290472" y="2625391"/>
            <a:ext cx="1963323" cy="4233515"/>
            <a:chOff x="5343885" y="-48855"/>
            <a:chExt cx="3263586" cy="7037277"/>
          </a:xfrm>
        </p:grpSpPr>
        <p:sp>
          <p:nvSpPr>
            <p:cNvPr id="104857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1048579" name="文本框 15"/>
            <p:cNvSpPr txBox="1"/>
            <p:nvPr userDrawn="1"/>
          </p:nvSpPr>
          <p:spPr>
            <a:xfrm>
              <a:off x="5352723" y="1694500"/>
              <a:ext cx="1052647"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104858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104858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104858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104858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104858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104858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185C</a:t>
              </a:r>
            </a:p>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1048586" name="文本框 15"/>
            <p:cNvSpPr txBox="1"/>
            <p:nvPr userDrawn="1"/>
          </p:nvSpPr>
          <p:spPr>
            <a:xfrm>
              <a:off x="5343885" y="-48855"/>
              <a:ext cx="726488" cy="204645"/>
            </a:xfrm>
            <a:prstGeom prst="rect">
              <a:avLst/>
            </a:prstGeom>
            <a:noFill/>
          </p:spPr>
          <p:txBody>
            <a:bodyPr wrap="square" lIns="0" tIns="0" rIns="0" bIns="0" rtlCol="0" anchor="b" anchorCtr="0">
              <a:spAutoFit/>
            </a:bodyPr>
            <a:lstStyle/>
            <a:p>
              <a:pPr defTabSz="914089"/>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104858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PANTONE 186C</a:t>
              </a:r>
            </a:p>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104858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4858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4859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4859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4859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859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4859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4859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211/56/89</a:t>
              </a:r>
            </a:p>
          </p:txBody>
        </p:sp>
        <p:sp>
          <p:nvSpPr>
            <p:cNvPr id="104859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221/128/170</a:t>
              </a:r>
            </a:p>
          </p:txBody>
        </p:sp>
        <p:sp>
          <p:nvSpPr>
            <p:cNvPr id="104859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191/128/130</a:t>
              </a:r>
            </a:p>
          </p:txBody>
        </p:sp>
        <p:sp>
          <p:nvSpPr>
            <p:cNvPr id="104859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04859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176/216/156</a:t>
              </a:r>
            </a:p>
          </p:txBody>
        </p:sp>
        <p:sp>
          <p:nvSpPr>
            <p:cNvPr id="104860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253/227/181</a:t>
              </a:r>
            </a:p>
          </p:txBody>
        </p:sp>
        <p:sp>
          <p:nvSpPr>
            <p:cNvPr id="104860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148/218/226</a:t>
              </a:r>
            </a:p>
          </p:txBody>
        </p:sp>
        <p:sp>
          <p:nvSpPr>
            <p:cNvPr id="104860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226/129/137</a:t>
              </a:r>
            </a:p>
          </p:txBody>
        </p:sp>
        <p:sp>
          <p:nvSpPr>
            <p:cNvPr id="104860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226/129/152</a:t>
              </a:r>
            </a:p>
          </p:txBody>
        </p:sp>
        <p:sp>
          <p:nvSpPr>
            <p:cNvPr id="104860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235/179/204</a:t>
              </a:r>
            </a:p>
          </p:txBody>
        </p:sp>
        <p:sp>
          <p:nvSpPr>
            <p:cNvPr id="104860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216/179/179</a:t>
              </a:r>
            </a:p>
          </p:txBody>
        </p:sp>
        <p:sp>
          <p:nvSpPr>
            <p:cNvPr id="104860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04860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208/232/196</a:t>
              </a:r>
            </a:p>
          </p:txBody>
        </p:sp>
        <p:sp>
          <p:nvSpPr>
            <p:cNvPr id="104860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254/238/193</a:t>
              </a:r>
            </a:p>
          </p:txBody>
        </p:sp>
        <p:sp>
          <p:nvSpPr>
            <p:cNvPr id="104860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04861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239/178/184</a:t>
              </a:r>
            </a:p>
          </p:txBody>
        </p:sp>
        <p:sp>
          <p:nvSpPr>
            <p:cNvPr id="104861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238/179/193</a:t>
              </a:r>
            </a:p>
          </p:txBody>
        </p:sp>
        <p:sp>
          <p:nvSpPr>
            <p:cNvPr id="104861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04861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 </a:t>
              </a:r>
            </a:p>
            <a:p>
              <a:pPr algn="ctr" defTabSz="914089">
                <a:lnSpc>
                  <a:spcPts val="620"/>
                </a:lnSpc>
              </a:pPr>
              <a:r>
                <a:rPr kumimoji="1" lang="en-US" altLang="zh-CN" sz="500" b="1" dirty="0">
                  <a:solidFill>
                    <a:srgbClr val="FFFFFF"/>
                  </a:solidFill>
                  <a:latin typeface="Arial" charset="0"/>
                  <a:ea typeface="Arial" charset="0"/>
                  <a:cs typeface="Arial" charset="0"/>
                </a:rPr>
                <a:t>89/87/87</a:t>
              </a:r>
            </a:p>
          </p:txBody>
        </p:sp>
        <p:sp>
          <p:nvSpPr>
            <p:cNvPr id="104861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04861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FFFFFF"/>
                  </a:solidFill>
                  <a:latin typeface="Arial" charset="0"/>
                  <a:ea typeface="Arial" charset="0"/>
                  <a:cs typeface="Arial" charset="0"/>
                </a:rPr>
                <a:t>RGB</a:t>
              </a:r>
            </a:p>
            <a:p>
              <a:pPr algn="ctr" defTabSz="914089">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04861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04861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9">
                <a:lnSpc>
                  <a:spcPts val="620"/>
                </a:lnSpc>
              </a:pPr>
              <a:r>
                <a:rPr kumimoji="1" lang="en-US" altLang="zh-CN" sz="500" b="1" dirty="0">
                  <a:solidFill>
                    <a:srgbClr val="595757"/>
                  </a:solidFill>
                  <a:latin typeface="Arial" charset="0"/>
                  <a:ea typeface="Arial" charset="0"/>
                  <a:cs typeface="Arial" charset="0"/>
                </a:rPr>
                <a:t>RGB</a:t>
              </a:r>
            </a:p>
            <a:p>
              <a:pPr algn="ctr" defTabSz="914089">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2097152" name="Picture 4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196177" y="6323416"/>
            <a:ext cx="1270800" cy="275024"/>
          </a:xfrm>
          <a:prstGeom prst="rect">
            <a:avLst/>
          </a:prstGeom>
        </p:spPr>
      </p:pic>
    </p:spTree>
    <p:extLst>
      <p:ext uri="{BB962C8B-B14F-4D97-AF65-F5344CB8AC3E}">
        <p14:creationId xmlns:p14="http://schemas.microsoft.com/office/powerpoint/2010/main" val="14550910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9" r:id="rId3"/>
  </p:sldLayoutIdLst>
  <p:hf hdr="0" ftr="0" dt="0"/>
  <p:txStyles>
    <p:titleStyle>
      <a:lvl1pPr algn="l" defTabSz="1187293"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823" indent="-296823" algn="l" defTabSz="1187293" rtl="0" eaLnBrk="1" latinLnBrk="0" hangingPunct="1">
        <a:lnSpc>
          <a:spcPct val="90000"/>
        </a:lnSpc>
        <a:spcBef>
          <a:spcPts val="1299"/>
        </a:spcBef>
        <a:buFont typeface="Arial" panose="020B0604020202020204" pitchFamily="34" charset="0"/>
        <a:buChar char="•"/>
        <a:defRPr sz="3635" kern="1200">
          <a:solidFill>
            <a:schemeClr val="tx1"/>
          </a:solidFill>
          <a:latin typeface="+mn-lt"/>
          <a:ea typeface="+mn-ea"/>
          <a:cs typeface="+mn-cs"/>
        </a:defRPr>
      </a:lvl1pPr>
      <a:lvl2pPr marL="890470" indent="-296823" algn="l" defTabSz="1187293" rtl="0" eaLnBrk="1" latinLnBrk="0" hangingPunct="1">
        <a:lnSpc>
          <a:spcPct val="90000"/>
        </a:lnSpc>
        <a:spcBef>
          <a:spcPts val="649"/>
        </a:spcBef>
        <a:buFont typeface="Arial" panose="020B0604020202020204" pitchFamily="34" charset="0"/>
        <a:buChar char="•"/>
        <a:defRPr sz="3117" kern="1200">
          <a:solidFill>
            <a:schemeClr val="tx1"/>
          </a:solidFill>
          <a:latin typeface="+mn-lt"/>
          <a:ea typeface="+mn-ea"/>
          <a:cs typeface="+mn-cs"/>
        </a:defRPr>
      </a:lvl2pPr>
      <a:lvl3pPr marL="1484118" indent="-296823" algn="l" defTabSz="1187293" rtl="0" eaLnBrk="1" latinLnBrk="0" hangingPunct="1">
        <a:lnSpc>
          <a:spcPct val="90000"/>
        </a:lnSpc>
        <a:spcBef>
          <a:spcPts val="649"/>
        </a:spcBef>
        <a:buFont typeface="Arial" panose="020B0604020202020204" pitchFamily="34" charset="0"/>
        <a:buChar char="•"/>
        <a:defRPr sz="2597" kern="1200">
          <a:solidFill>
            <a:schemeClr val="tx1"/>
          </a:solidFill>
          <a:latin typeface="+mn-lt"/>
          <a:ea typeface="+mn-ea"/>
          <a:cs typeface="+mn-cs"/>
        </a:defRPr>
      </a:lvl3pPr>
      <a:lvl4pPr marL="2077764"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4pPr>
      <a:lvl5pPr marL="267141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5pPr>
      <a:lvl6pPr marL="3265058"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6pPr>
      <a:lvl7pPr marL="3858705"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7pPr>
      <a:lvl8pPr marL="4452351"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8pPr>
      <a:lvl9pPr marL="5045999" indent="-296823" algn="l" defTabSz="1187293" rtl="0" eaLnBrk="1" latinLnBrk="0" hangingPunct="1">
        <a:lnSpc>
          <a:spcPct val="90000"/>
        </a:lnSpc>
        <a:spcBef>
          <a:spcPts val="649"/>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293" rtl="0" eaLnBrk="1" latinLnBrk="0" hangingPunct="1">
        <a:defRPr sz="2337" kern="1200">
          <a:solidFill>
            <a:schemeClr val="tx1"/>
          </a:solidFill>
          <a:latin typeface="+mn-lt"/>
          <a:ea typeface="+mn-ea"/>
          <a:cs typeface="+mn-cs"/>
        </a:defRPr>
      </a:lvl1pPr>
      <a:lvl2pPr marL="593648" algn="l" defTabSz="1187293" rtl="0" eaLnBrk="1" latinLnBrk="0" hangingPunct="1">
        <a:defRPr sz="2337" kern="1200">
          <a:solidFill>
            <a:schemeClr val="tx1"/>
          </a:solidFill>
          <a:latin typeface="+mn-lt"/>
          <a:ea typeface="+mn-ea"/>
          <a:cs typeface="+mn-cs"/>
        </a:defRPr>
      </a:lvl2pPr>
      <a:lvl3pPr marL="1187293" algn="l" defTabSz="1187293" rtl="0" eaLnBrk="1" latinLnBrk="0" hangingPunct="1">
        <a:defRPr sz="2337" kern="1200">
          <a:solidFill>
            <a:schemeClr val="tx1"/>
          </a:solidFill>
          <a:latin typeface="+mn-lt"/>
          <a:ea typeface="+mn-ea"/>
          <a:cs typeface="+mn-cs"/>
        </a:defRPr>
      </a:lvl3pPr>
      <a:lvl4pPr marL="1780942" algn="l" defTabSz="1187293" rtl="0" eaLnBrk="1" latinLnBrk="0" hangingPunct="1">
        <a:defRPr sz="2337" kern="1200">
          <a:solidFill>
            <a:schemeClr val="tx1"/>
          </a:solidFill>
          <a:latin typeface="+mn-lt"/>
          <a:ea typeface="+mn-ea"/>
          <a:cs typeface="+mn-cs"/>
        </a:defRPr>
      </a:lvl4pPr>
      <a:lvl5pPr marL="2374589" algn="l" defTabSz="1187293" rtl="0" eaLnBrk="1" latinLnBrk="0" hangingPunct="1">
        <a:defRPr sz="2337" kern="1200">
          <a:solidFill>
            <a:schemeClr val="tx1"/>
          </a:solidFill>
          <a:latin typeface="+mn-lt"/>
          <a:ea typeface="+mn-ea"/>
          <a:cs typeface="+mn-cs"/>
        </a:defRPr>
      </a:lvl5pPr>
      <a:lvl6pPr marL="2968235" algn="l" defTabSz="1187293" rtl="0" eaLnBrk="1" latinLnBrk="0" hangingPunct="1">
        <a:defRPr sz="2337" kern="1200">
          <a:solidFill>
            <a:schemeClr val="tx1"/>
          </a:solidFill>
          <a:latin typeface="+mn-lt"/>
          <a:ea typeface="+mn-ea"/>
          <a:cs typeface="+mn-cs"/>
        </a:defRPr>
      </a:lvl6pPr>
      <a:lvl7pPr marL="3561882" algn="l" defTabSz="1187293" rtl="0" eaLnBrk="1" latinLnBrk="0" hangingPunct="1">
        <a:defRPr sz="2337" kern="1200">
          <a:solidFill>
            <a:schemeClr val="tx1"/>
          </a:solidFill>
          <a:latin typeface="+mn-lt"/>
          <a:ea typeface="+mn-ea"/>
          <a:cs typeface="+mn-cs"/>
        </a:defRPr>
      </a:lvl7pPr>
      <a:lvl8pPr marL="4155531" algn="l" defTabSz="1187293" rtl="0" eaLnBrk="1" latinLnBrk="0" hangingPunct="1">
        <a:defRPr sz="2337" kern="1200">
          <a:solidFill>
            <a:schemeClr val="tx1"/>
          </a:solidFill>
          <a:latin typeface="+mn-lt"/>
          <a:ea typeface="+mn-ea"/>
          <a:cs typeface="+mn-cs"/>
        </a:defRPr>
      </a:lvl8pPr>
      <a:lvl9pPr marL="4749176" algn="l" defTabSz="1187293" rtl="0" eaLnBrk="1" latinLnBrk="0" hangingPunct="1">
        <a:defRPr sz="233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528" y="365126"/>
            <a:ext cx="1051970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528" y="1825625"/>
            <a:ext cx="10519708"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527" y="6356351"/>
            <a:ext cx="2744272"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72CE3D8-9C56-469E-B6AF-E320D35E2B59}" type="datetimeFigureOut">
              <a:rPr lang="zh-CN" altLang="en-US" smtClean="0">
                <a:solidFill>
                  <a:prstClr val="black">
                    <a:tint val="75000"/>
                  </a:prstClr>
                </a:solidFill>
              </a:rPr>
              <a:pPr defTabSz="914400"/>
              <a:t>2021/10/31</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178" y="6356351"/>
            <a:ext cx="411640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3964" y="6356351"/>
            <a:ext cx="2744272"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5DBB995-8309-443B-A4DC-8D0D5E6CBBCF}"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429663118"/>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4115" r:id="rId12"/>
    <p:sldLayoutId id="214748426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70"/>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5"/>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1" y="6356353"/>
            <a:ext cx="2845912" cy="366182"/>
          </a:xfrm>
          <a:prstGeom prst="rect">
            <a:avLst/>
          </a:prstGeom>
        </p:spPr>
        <p:txBody>
          <a:bodyPr vert="horz" lIns="121944" tIns="60972" rIns="121944" bIns="60972" rtlCol="0" anchor="ctr"/>
          <a:lstStyle>
            <a:lvl1pPr algn="l">
              <a:defRPr sz="1599">
                <a:solidFill>
                  <a:schemeClr val="tx1"/>
                </a:solidFill>
              </a:defRPr>
            </a:lvl1pPr>
          </a:lstStyle>
          <a:p>
            <a:pPr defTabSz="1218712"/>
            <a:fld id="{1A5B2B23-E5F0-44D7-A9FF-4B8E82156B39}" type="datetimeFigureOut">
              <a:rPr lang="zh-CN" altLang="en-US" smtClean="0">
                <a:solidFill>
                  <a:prstClr val="black"/>
                </a:solidFill>
              </a:rPr>
              <a:pPr defTabSz="1218712"/>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599">
                <a:solidFill>
                  <a:schemeClr val="tx1"/>
                </a:solidFill>
              </a:defRPr>
            </a:lvl1pPr>
          </a:lstStyle>
          <a:p>
            <a:pPr defTabSz="1218712"/>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599">
                <a:solidFill>
                  <a:schemeClr val="tx1"/>
                </a:solidFill>
              </a:defRPr>
            </a:lvl1pPr>
          </a:lstStyle>
          <a:p>
            <a:pPr defTabSz="1218712"/>
            <a:fld id="{B2563A90-55EF-4D2C-B954-EDF55F24A661}" type="slidenum">
              <a:rPr lang="zh-CN" altLang="en-US" smtClean="0">
                <a:solidFill>
                  <a:prstClr val="black"/>
                </a:solidFill>
              </a:rPr>
              <a:pPr defTabSz="1218712"/>
              <a:t>‹#›</a:t>
            </a:fld>
            <a:endParaRPr lang="zh-CN" altLang="en-US">
              <a:solidFill>
                <a:prstClr val="black"/>
              </a:solidFill>
            </a:endParaRPr>
          </a:p>
        </p:txBody>
      </p:sp>
      <p:sp>
        <p:nvSpPr>
          <p:cNvPr id="10" name="Rectangle 86"/>
          <p:cNvSpPr>
            <a:spLocks noChangeArrowheads="1"/>
          </p:cNvSpPr>
          <p:nvPr userDrawn="1"/>
        </p:nvSpPr>
        <p:spPr bwMode="auto">
          <a:xfrm>
            <a:off x="11843799" y="6348971"/>
            <a:ext cx="328322" cy="426063"/>
          </a:xfrm>
          <a:prstGeom prst="rect">
            <a:avLst/>
          </a:prstGeom>
          <a:noFill/>
          <a:ln w="9525">
            <a:noFill/>
            <a:miter lim="800000"/>
            <a:headEnd/>
            <a:tailEnd/>
          </a:ln>
          <a:effectLst/>
        </p:spPr>
        <p:txBody>
          <a:bodyPr lIns="0" tIns="0" rIns="0" bIns="0"/>
          <a:lstStyle/>
          <a:p>
            <a:pPr defTabSz="987519" eaLnBrk="0" hangingPunct="0">
              <a:lnSpc>
                <a:spcPct val="85000"/>
              </a:lnSpc>
            </a:pPr>
            <a:endParaRPr lang="de-DE" sz="1299" dirty="0">
              <a:solidFill>
                <a:prstClr val="black"/>
              </a:solidFill>
              <a:latin typeface="FrutigerNext LT Light" pitchFamily="34" charset="0"/>
              <a:ea typeface="MS PGothic" pitchFamily="34" charset="-128"/>
            </a:endParaRPr>
          </a:p>
          <a:p>
            <a:pPr defTabSz="987519"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519"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260621834"/>
      </p:ext>
    </p:extLst>
  </p:cSld>
  <p:clrMap bg1="lt1" tx1="dk1" bg2="lt2" tx2="dk2" accent1="accent1" accent2="accent2" accent3="accent3" accent4="accent4" accent5="accent5" accent6="accent6" hlink="hlink" folHlink="folHlink"/>
  <p:sldLayoutIdLst>
    <p:sldLayoutId id="2147483995" r:id="rId1"/>
    <p:sldLayoutId id="2147483997" r:id="rId2"/>
    <p:sldLayoutId id="2147483998" r:id="rId3"/>
    <p:sldLayoutId id="2147483999" r:id="rId4"/>
  </p:sldLayoutIdLst>
  <p:txStyles>
    <p:titleStyle>
      <a:lvl1pPr algn="ctr" defTabSz="1218712" rtl="0" eaLnBrk="1" latinLnBrk="0" hangingPunct="1">
        <a:spcBef>
          <a:spcPct val="0"/>
        </a:spcBef>
        <a:buNone/>
        <a:defRPr sz="5897" kern="1200">
          <a:solidFill>
            <a:schemeClr val="tx1"/>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4297"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3698"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1588" y="794"/>
            <a:ext cx="12193588" cy="6856412"/>
          </a:xfrm>
          <a:prstGeom prst="rect">
            <a:avLst/>
          </a:prstGeom>
        </p:spPr>
      </p:pic>
      <p:sp>
        <p:nvSpPr>
          <p:cNvPr id="2" name="标题占位符 1"/>
          <p:cNvSpPr>
            <a:spLocks noGrp="1"/>
          </p:cNvSpPr>
          <p:nvPr>
            <p:ph type="title"/>
          </p:nvPr>
        </p:nvSpPr>
        <p:spPr>
          <a:xfrm>
            <a:off x="609839" y="275169"/>
            <a:ext cx="10977087" cy="593463"/>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044553"/>
            <a:ext cx="10977087" cy="5081082"/>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框 6"/>
          <p:cNvSpPr txBox="1"/>
          <p:nvPr userDrawn="1"/>
        </p:nvSpPr>
        <p:spPr>
          <a:xfrm>
            <a:off x="11724114" y="6413475"/>
            <a:ext cx="405053" cy="276935"/>
          </a:xfrm>
          <a:prstGeom prst="rect">
            <a:avLst/>
          </a:prstGeom>
          <a:noFill/>
        </p:spPr>
        <p:txBody>
          <a:bodyPr wrap="square" rtlCol="0">
            <a:spAutoFit/>
          </a:bodyPr>
          <a:lstStyle/>
          <a:p>
            <a:pPr defTabSz="914112"/>
            <a:fld id="{BA67F05E-8C30-4E68-9AAE-6F21EDC8DD00}" type="slidenum">
              <a:rPr lang="zh-CN" altLang="en-US" sz="1200" smtClean="0">
                <a:solidFill>
                  <a:prstClr val="white">
                    <a:lumMod val="50000"/>
                  </a:prstClr>
                </a:solidFill>
              </a:rPr>
              <a:pPr defTabSz="914112"/>
              <a:t>‹#›</a:t>
            </a:fld>
            <a:endParaRPr lang="zh-CN" altLang="en-US" sz="1200" dirty="0">
              <a:solidFill>
                <a:prstClr val="white">
                  <a:lumMod val="50000"/>
                </a:prstClr>
              </a:solidFill>
            </a:endParaRPr>
          </a:p>
        </p:txBody>
      </p:sp>
    </p:spTree>
    <p:extLst>
      <p:ext uri="{BB962C8B-B14F-4D97-AF65-F5344CB8AC3E}">
        <p14:creationId xmlns:p14="http://schemas.microsoft.com/office/powerpoint/2010/main" val="1240672215"/>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Lst>
  <p:txStyles>
    <p:titleStyle>
      <a:lvl1pPr algn="l" defTabSz="1218712" rtl="0" eaLnBrk="1" latinLnBrk="0" hangingPunct="1">
        <a:spcBef>
          <a:spcPct val="0"/>
        </a:spcBef>
        <a:buNone/>
        <a:defRPr sz="3198" b="1" kern="1200">
          <a:solidFill>
            <a:srgbClr val="C00000"/>
          </a:solidFill>
          <a:latin typeface="+mj-lt"/>
          <a:ea typeface="+mj-ea"/>
          <a:cs typeface="+mj-cs"/>
        </a:defRPr>
      </a:lvl1pPr>
    </p:titleStyle>
    <p:bodyStyle>
      <a:lvl1pPr marL="457017" indent="-457017" algn="l" defTabSz="1218712" rtl="0" eaLnBrk="1" latinLnBrk="0" hangingPunct="1">
        <a:spcBef>
          <a:spcPct val="20000"/>
        </a:spcBef>
        <a:buFont typeface="Arial" pitchFamily="34" charset="0"/>
        <a:buChar char="•"/>
        <a:defRPr sz="2399" b="1" kern="1200">
          <a:solidFill>
            <a:schemeClr val="tx1"/>
          </a:solidFill>
          <a:latin typeface="+mn-lt"/>
          <a:ea typeface="+mn-ea"/>
          <a:cs typeface="+mn-cs"/>
        </a:defRPr>
      </a:lvl1pPr>
      <a:lvl2pPr marL="990204" indent="-380848" algn="l" defTabSz="1218712" rtl="0" eaLnBrk="1" latinLnBrk="0" hangingPunct="1">
        <a:spcBef>
          <a:spcPct val="20000"/>
        </a:spcBef>
        <a:buFont typeface="Arial" pitchFamily="34" charset="0"/>
        <a:buChar char="–"/>
        <a:defRPr sz="1999" kern="1200">
          <a:solidFill>
            <a:schemeClr val="tx1"/>
          </a:solidFill>
          <a:latin typeface="+mn-lt"/>
          <a:ea typeface="+mn-ea"/>
          <a:cs typeface="+mn-cs"/>
        </a:defRPr>
      </a:lvl2pPr>
      <a:lvl3pPr marL="1523390" indent="-304678" algn="l" defTabSz="1218712" rtl="0" eaLnBrk="1" latinLnBrk="0" hangingPunct="1">
        <a:spcBef>
          <a:spcPct val="20000"/>
        </a:spcBef>
        <a:buFont typeface="Arial" pitchFamily="34" charset="0"/>
        <a:buChar char="•"/>
        <a:defRPr sz="1599" kern="1200">
          <a:solidFill>
            <a:schemeClr val="tx1"/>
          </a:solidFill>
          <a:latin typeface="+mn-lt"/>
          <a:ea typeface="+mn-ea"/>
          <a:cs typeface="+mn-cs"/>
        </a:defRPr>
      </a:lvl3pPr>
      <a:lvl4pPr marL="2132747"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4pPr>
      <a:lvl5pPr marL="2742103" indent="-304678" algn="l" defTabSz="1218712" rtl="0" eaLnBrk="1" latinLnBrk="0" hangingPunct="1">
        <a:spcBef>
          <a:spcPct val="20000"/>
        </a:spcBef>
        <a:buFont typeface="Arial" pitchFamily="34" charset="0"/>
        <a:buChar char="»"/>
        <a:defRPr sz="1399" kern="1200">
          <a:solidFill>
            <a:schemeClr val="tx1"/>
          </a:solidFill>
          <a:latin typeface="+mn-lt"/>
          <a:ea typeface="+mn-ea"/>
          <a:cs typeface="+mn-cs"/>
        </a:defRPr>
      </a:lvl5pPr>
      <a:lvl6pPr marL="3351459"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60814"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70170"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9526" indent="-304678" algn="l" defTabSz="1218712"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zh-CN"/>
      </a:defPPr>
      <a:lvl1pPr marL="0" algn="l" defTabSz="1218712" rtl="0" eaLnBrk="1" latinLnBrk="0" hangingPunct="1">
        <a:defRPr sz="2399" kern="1200">
          <a:solidFill>
            <a:schemeClr val="tx1"/>
          </a:solidFill>
          <a:latin typeface="+mn-lt"/>
          <a:ea typeface="+mn-ea"/>
          <a:cs typeface="+mn-cs"/>
        </a:defRPr>
      </a:lvl1pPr>
      <a:lvl2pPr marL="609356" algn="l" defTabSz="1218712" rtl="0" eaLnBrk="1" latinLnBrk="0" hangingPunct="1">
        <a:defRPr sz="2399" kern="1200">
          <a:solidFill>
            <a:schemeClr val="tx1"/>
          </a:solidFill>
          <a:latin typeface="+mn-lt"/>
          <a:ea typeface="+mn-ea"/>
          <a:cs typeface="+mn-cs"/>
        </a:defRPr>
      </a:lvl2pPr>
      <a:lvl3pPr marL="1218712" algn="l" defTabSz="1218712" rtl="0" eaLnBrk="1" latinLnBrk="0" hangingPunct="1">
        <a:defRPr sz="2399" kern="1200">
          <a:solidFill>
            <a:schemeClr val="tx1"/>
          </a:solidFill>
          <a:latin typeface="+mn-lt"/>
          <a:ea typeface="+mn-ea"/>
          <a:cs typeface="+mn-cs"/>
        </a:defRPr>
      </a:lvl3pPr>
      <a:lvl4pPr marL="1828068" algn="l" defTabSz="1218712" rtl="0" eaLnBrk="1" latinLnBrk="0" hangingPunct="1">
        <a:defRPr sz="2399" kern="1200">
          <a:solidFill>
            <a:schemeClr val="tx1"/>
          </a:solidFill>
          <a:latin typeface="+mn-lt"/>
          <a:ea typeface="+mn-ea"/>
          <a:cs typeface="+mn-cs"/>
        </a:defRPr>
      </a:lvl4pPr>
      <a:lvl5pPr marL="2437425" algn="l" defTabSz="1218712" rtl="0" eaLnBrk="1" latinLnBrk="0" hangingPunct="1">
        <a:defRPr sz="2399" kern="1200">
          <a:solidFill>
            <a:schemeClr val="tx1"/>
          </a:solidFill>
          <a:latin typeface="+mn-lt"/>
          <a:ea typeface="+mn-ea"/>
          <a:cs typeface="+mn-cs"/>
        </a:defRPr>
      </a:lvl5pPr>
      <a:lvl6pPr marL="3046781" algn="l" defTabSz="1218712" rtl="0" eaLnBrk="1" latinLnBrk="0" hangingPunct="1">
        <a:defRPr sz="2399" kern="1200">
          <a:solidFill>
            <a:schemeClr val="tx1"/>
          </a:solidFill>
          <a:latin typeface="+mn-lt"/>
          <a:ea typeface="+mn-ea"/>
          <a:cs typeface="+mn-cs"/>
        </a:defRPr>
      </a:lvl6pPr>
      <a:lvl7pPr marL="3656137" algn="l" defTabSz="1218712" rtl="0" eaLnBrk="1" latinLnBrk="0" hangingPunct="1">
        <a:defRPr sz="2399" kern="1200">
          <a:solidFill>
            <a:schemeClr val="tx1"/>
          </a:solidFill>
          <a:latin typeface="+mn-lt"/>
          <a:ea typeface="+mn-ea"/>
          <a:cs typeface="+mn-cs"/>
        </a:defRPr>
      </a:lvl7pPr>
      <a:lvl8pPr marL="4265492" algn="l" defTabSz="1218712" rtl="0" eaLnBrk="1" latinLnBrk="0" hangingPunct="1">
        <a:defRPr sz="2399" kern="1200">
          <a:solidFill>
            <a:schemeClr val="tx1"/>
          </a:solidFill>
          <a:latin typeface="+mn-lt"/>
          <a:ea typeface="+mn-ea"/>
          <a:cs typeface="+mn-cs"/>
        </a:defRPr>
      </a:lvl8pPr>
      <a:lvl9pPr marL="4874848" algn="l" defTabSz="1218712"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468" y="6356939"/>
            <a:ext cx="1463467" cy="230832"/>
          </a:xfrm>
          <a:prstGeom prst="rect">
            <a:avLst/>
          </a:prstGeom>
          <a:noFill/>
        </p:spPr>
        <p:txBody>
          <a:bodyPr wrap="square" rtlCol="0">
            <a:spAutoFit/>
          </a:bodyPr>
          <a:lstStyle/>
          <a:p>
            <a:pPr defTabSz="914112"/>
            <a:r>
              <a:rPr lang="en-US" sz="9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4132" y="6402808"/>
            <a:ext cx="499729"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91"/>
            <a:ext cx="1963323" cy="4233515"/>
            <a:chOff x="5343885" y="-48857"/>
            <a:chExt cx="326358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96176" y="6323416"/>
            <a:ext cx="1270800" cy="275024"/>
          </a:xfrm>
          <a:prstGeom prst="rect">
            <a:avLst/>
          </a:prstGeom>
        </p:spPr>
      </p:pic>
    </p:spTree>
    <p:extLst>
      <p:ext uri="{BB962C8B-B14F-4D97-AF65-F5344CB8AC3E}">
        <p14:creationId xmlns:p14="http://schemas.microsoft.com/office/powerpoint/2010/main" val="885103391"/>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587" y="794"/>
            <a:ext cx="12193588" cy="6856412"/>
          </a:xfrm>
          <a:prstGeom prst="rect">
            <a:avLst/>
          </a:prstGeom>
        </p:spPr>
      </p:pic>
      <p:sp>
        <p:nvSpPr>
          <p:cNvPr id="2" name="标题占位符 1"/>
          <p:cNvSpPr>
            <a:spLocks noGrp="1"/>
          </p:cNvSpPr>
          <p:nvPr>
            <p:ph type="title"/>
          </p:nvPr>
        </p:nvSpPr>
        <p:spPr>
          <a:xfrm>
            <a:off x="609839" y="275168"/>
            <a:ext cx="10977087" cy="1142999"/>
          </a:xfrm>
          <a:prstGeom prst="rect">
            <a:avLst/>
          </a:prstGeom>
        </p:spPr>
        <p:txBody>
          <a:bodyPr vert="horz" lIns="121944" tIns="60972" rIns="121944" bIns="60972" rtlCol="0" anchor="ctr">
            <a:normAutofit/>
          </a:bodyPr>
          <a:lstStyle/>
          <a:p>
            <a:r>
              <a:rPr lang="zh-CN" altLang="en-US"/>
              <a:t>单击此处编辑母版标题样式</a:t>
            </a:r>
          </a:p>
        </p:txBody>
      </p:sp>
      <p:sp>
        <p:nvSpPr>
          <p:cNvPr id="3" name="文本占位符 2"/>
          <p:cNvSpPr>
            <a:spLocks noGrp="1"/>
          </p:cNvSpPr>
          <p:nvPr>
            <p:ph type="body" idx="1"/>
          </p:nvPr>
        </p:nvSpPr>
        <p:spPr>
          <a:xfrm>
            <a:off x="609839" y="1600203"/>
            <a:ext cx="10977087" cy="4525433"/>
          </a:xfrm>
          <a:prstGeom prst="rect">
            <a:avLst/>
          </a:prstGeom>
        </p:spPr>
        <p:txBody>
          <a:bodyPr vert="horz" lIns="121944" tIns="60972" rIns="121944" bIns="60972"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09840" y="6356353"/>
            <a:ext cx="2845912" cy="366182"/>
          </a:xfrm>
          <a:prstGeom prst="rect">
            <a:avLst/>
          </a:prstGeom>
        </p:spPr>
        <p:txBody>
          <a:bodyPr vert="horz" lIns="121944" tIns="60972" rIns="121944" bIns="60972" rtlCol="0" anchor="ctr"/>
          <a:lstStyle>
            <a:lvl1pPr algn="l">
              <a:defRPr sz="1600">
                <a:solidFill>
                  <a:schemeClr val="tx1"/>
                </a:solidFill>
              </a:defRPr>
            </a:lvl1pPr>
          </a:lstStyle>
          <a:p>
            <a:pPr defTabSz="1219200"/>
            <a:fld id="{1A5B2B23-E5F0-44D7-A9FF-4B8E82156B39}" type="datetimeFigureOut">
              <a:rPr lang="zh-CN" altLang="en-US" smtClean="0">
                <a:solidFill>
                  <a:prstClr val="black"/>
                </a:solidFill>
              </a:rPr>
              <a:pPr defTabSz="1219200"/>
              <a:t>2021/10/31</a:t>
            </a:fld>
            <a:endParaRPr lang="zh-CN" altLang="en-US">
              <a:solidFill>
                <a:prstClr val="black"/>
              </a:solidFill>
            </a:endParaRPr>
          </a:p>
        </p:txBody>
      </p:sp>
      <p:sp>
        <p:nvSpPr>
          <p:cNvPr id="5" name="页脚占位符 4"/>
          <p:cNvSpPr>
            <a:spLocks noGrp="1"/>
          </p:cNvSpPr>
          <p:nvPr>
            <p:ph type="ftr" sz="quarter" idx="3"/>
          </p:nvPr>
        </p:nvSpPr>
        <p:spPr>
          <a:xfrm>
            <a:off x="4167229" y="6356353"/>
            <a:ext cx="3862308" cy="366182"/>
          </a:xfrm>
          <a:prstGeom prst="rect">
            <a:avLst/>
          </a:prstGeom>
        </p:spPr>
        <p:txBody>
          <a:bodyPr vert="horz" lIns="121944" tIns="60972" rIns="121944" bIns="60972" rtlCol="0" anchor="ctr"/>
          <a:lstStyle>
            <a:lvl1pPr algn="ctr">
              <a:defRPr sz="1600">
                <a:solidFill>
                  <a:schemeClr val="tx1"/>
                </a:solidFill>
              </a:defRPr>
            </a:lvl1pPr>
          </a:lstStyle>
          <a:p>
            <a:pPr defTabSz="1219200"/>
            <a:endParaRPr lang="zh-CN" altLang="en-US">
              <a:solidFill>
                <a:prstClr val="black"/>
              </a:solidFill>
            </a:endParaRPr>
          </a:p>
        </p:txBody>
      </p:sp>
      <p:sp>
        <p:nvSpPr>
          <p:cNvPr id="6" name="灯片编号占位符 5"/>
          <p:cNvSpPr>
            <a:spLocks noGrp="1"/>
          </p:cNvSpPr>
          <p:nvPr>
            <p:ph type="sldNum" sz="quarter" idx="4"/>
          </p:nvPr>
        </p:nvSpPr>
        <p:spPr>
          <a:xfrm>
            <a:off x="8741015" y="6356353"/>
            <a:ext cx="2845912" cy="366182"/>
          </a:xfrm>
          <a:prstGeom prst="rect">
            <a:avLst/>
          </a:prstGeom>
        </p:spPr>
        <p:txBody>
          <a:bodyPr vert="horz" lIns="121944" tIns="60972" rIns="121944" bIns="60972" rtlCol="0" anchor="ctr"/>
          <a:lstStyle>
            <a:lvl1pPr algn="r">
              <a:defRPr sz="1600">
                <a:solidFill>
                  <a:schemeClr val="tx1"/>
                </a:solidFill>
              </a:defRPr>
            </a:lvl1pPr>
          </a:lstStyle>
          <a:p>
            <a:pPr defTabSz="1219200"/>
            <a:fld id="{B2563A90-55EF-4D2C-B954-EDF55F24A661}" type="slidenum">
              <a:rPr lang="zh-CN" altLang="en-US" smtClean="0">
                <a:solidFill>
                  <a:prstClr val="black"/>
                </a:solidFill>
              </a:rPr>
              <a:pPr defTabSz="1219200"/>
              <a:t>‹#›</a:t>
            </a:fld>
            <a:endParaRPr lang="zh-CN" altLang="en-US">
              <a:solidFill>
                <a:prstClr val="black"/>
              </a:solidFill>
            </a:endParaRPr>
          </a:p>
        </p:txBody>
      </p:sp>
      <p:sp>
        <p:nvSpPr>
          <p:cNvPr id="10" name="Rectangle 86"/>
          <p:cNvSpPr>
            <a:spLocks noChangeArrowheads="1"/>
          </p:cNvSpPr>
          <p:nvPr userDrawn="1"/>
        </p:nvSpPr>
        <p:spPr bwMode="auto">
          <a:xfrm>
            <a:off x="11843799" y="6348969"/>
            <a:ext cx="328322" cy="426063"/>
          </a:xfrm>
          <a:prstGeom prst="rect">
            <a:avLst/>
          </a:prstGeom>
          <a:noFill/>
          <a:ln w="9525">
            <a:noFill/>
            <a:miter lim="800000"/>
            <a:headEnd/>
            <a:tailEnd/>
          </a:ln>
          <a:effectLst/>
        </p:spPr>
        <p:txBody>
          <a:bodyPr lIns="0" tIns="0" rIns="0" bIns="0"/>
          <a:lstStyle/>
          <a:p>
            <a:pPr defTabSz="987914" eaLnBrk="0" hangingPunct="0">
              <a:lnSpc>
                <a:spcPct val="85000"/>
              </a:lnSpc>
            </a:pPr>
            <a:endParaRPr lang="de-DE" sz="1300" dirty="0">
              <a:solidFill>
                <a:prstClr val="black"/>
              </a:solidFill>
              <a:latin typeface="FrutigerNext LT Light" pitchFamily="34" charset="0"/>
              <a:ea typeface="MS PGothic" pitchFamily="34" charset="-128"/>
            </a:endParaRPr>
          </a:p>
          <a:p>
            <a:pPr defTabSz="987914" eaLnBrk="0" hangingPunct="0">
              <a:lnSpc>
                <a:spcPct val="85000"/>
              </a:lnSpc>
            </a:pPr>
            <a:fld id="{E68EC476-442B-4BB7-9603-F1440C241F3D}" type="slidenum">
              <a:rPr lang="de-DE" sz="900" smtClean="0">
                <a:solidFill>
                  <a:prstClr val="white">
                    <a:lumMod val="50000"/>
                  </a:prstClr>
                </a:solidFill>
                <a:ea typeface="MS PGothic" pitchFamily="34" charset="-128"/>
                <a:cs typeface="Arial" panose="020B0604020202020204" pitchFamily="34" charset="0"/>
              </a:rPr>
              <a:pPr defTabSz="987914" eaLnBrk="0" hangingPunct="0">
                <a:lnSpc>
                  <a:spcPct val="85000"/>
                </a:lnSpc>
              </a:pPr>
              <a:t>‹#›</a:t>
            </a:fld>
            <a:endParaRPr lang="en-GB" sz="900" dirty="0">
              <a:solidFill>
                <a:prstClr val="white">
                  <a:lumMod val="50000"/>
                </a:prstClr>
              </a:solidFill>
              <a:ea typeface="MS PGothic" pitchFamily="34" charset="-128"/>
              <a:cs typeface="Arial" panose="020B0604020202020204" pitchFamily="34" charset="0"/>
            </a:endParaRPr>
          </a:p>
        </p:txBody>
      </p:sp>
    </p:spTree>
    <p:extLst>
      <p:ext uri="{BB962C8B-B14F-4D97-AF65-F5344CB8AC3E}">
        <p14:creationId xmlns:p14="http://schemas.microsoft.com/office/powerpoint/2010/main" val="3674799965"/>
      </p:ext>
    </p:extLst>
  </p:cSld>
  <p:clrMap bg1="lt1" tx1="dk1" bg2="lt2" tx2="dk2" accent1="accent1" accent2="accent2" accent3="accent3" accent4="accent4" accent5="accent5" accent6="accent6" hlink="hlink" folHlink="folHlink"/>
  <p:sldLayoutIdLst>
    <p:sldLayoutId id="2147484069" r:id="rId1"/>
  </p:sldLayoutIdLst>
  <p:txStyles>
    <p:titleStyle>
      <a:lvl1pPr algn="ctr" defTabSz="1219200" rtl="0" eaLnBrk="1" latinLnBrk="0" hangingPunct="1">
        <a:spcBef>
          <a:spcPct val="0"/>
        </a:spcBef>
        <a:buNone/>
        <a:defRPr sz="5899"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99"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699"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199"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23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719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81599" indent="-304800" algn="l" defTabSz="1219200"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199" algn="l" defTabSz="1219200" rtl="0" eaLnBrk="1" latinLnBrk="0" hangingPunct="1">
        <a:defRPr sz="2400" kern="1200">
          <a:solidFill>
            <a:schemeClr val="tx1"/>
          </a:solidFill>
          <a:latin typeface="+mn-lt"/>
          <a:ea typeface="+mn-ea"/>
          <a:cs typeface="+mn-cs"/>
        </a:defRPr>
      </a:lvl8pPr>
      <a:lvl9pPr marL="4876799"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ecrypt.co/82992/nfts-key-accessing-metaverse-beyond"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8.xml"/><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image" Target="../media/image68.gif"/><Relationship Id="rId3" Type="http://schemas.openxmlformats.org/officeDocument/2006/relationships/image" Target="../media/image64.png"/><Relationship Id="rId7" Type="http://schemas.openxmlformats.org/officeDocument/2006/relationships/hyperlink" Target="https://en.wikipedia.org/wiki/File:HomotopySmall.gif" TargetMode="External"/><Relationship Id="rId2" Type="http://schemas.openxmlformats.org/officeDocument/2006/relationships/image" Target="../media/image63.png"/><Relationship Id="rId1" Type="http://schemas.openxmlformats.org/officeDocument/2006/relationships/slideLayout" Target="../slideLayouts/slideLayout18.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65.png"/><Relationship Id="rId9" Type="http://schemas.openxmlformats.org/officeDocument/2006/relationships/image" Target="../media/image6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hyperlink" Target="https://planetmath.org/manysortedstructure" TargetMode="External"/><Relationship Id="rId2" Type="http://schemas.openxmlformats.org/officeDocument/2006/relationships/image" Target="../media/image70.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73.png"/><Relationship Id="rId5" Type="http://schemas.openxmlformats.org/officeDocument/2006/relationships/hyperlink" Target="https://bartoszmilewski.com/2019/07/03/programming-with-universal-constructions/" TargetMode="External"/><Relationship Id="rId4" Type="http://schemas.openxmlformats.org/officeDocument/2006/relationships/hyperlink" Target="https://www.quora.com/What-is-the-meaning-of-the-diagram-for-the-product-in-category-theory-Why-do-the-arrows-point-in-the-ways-they-point"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3.xml"/><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79.png"/><Relationship Id="rId7" Type="http://schemas.openxmlformats.org/officeDocument/2006/relationships/hyperlink" Target="http://homepage.divms.uiowa.edu/~slonnegr/plf/Book/Chapter10.pdf" TargetMode="External"/><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hyperlink" Target="http://homepage.divms.uiowa.edu/~slonnegr/plf/Book/" TargetMode="External"/><Relationship Id="rId5" Type="http://schemas.openxmlformats.org/officeDocument/2006/relationships/image" Target="../media/image81.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hyperlink" Target="http://xlp.pub/" TargetMode="External"/><Relationship Id="rId2" Type="http://schemas.openxmlformats.org/officeDocument/2006/relationships/hyperlink" Target="mailto:koo0905@gmail.com" TargetMode="Externa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WhYFIA7Ygjw&amp;list=PLlWULwPzrppVYesREEHJDeYftNLqajvzs" TargetMode="External"/><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image" Target="../media/image86.png"/><Relationship Id="rId4" Type="http://schemas.openxmlformats.org/officeDocument/2006/relationships/image" Target="../media/image85.png"/></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3.xml"/><Relationship Id="rId4" Type="http://schemas.openxmlformats.org/officeDocument/2006/relationships/image" Target="../media/image89.png"/></Relationships>
</file>

<file path=ppt/slides/_rels/slide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8" Type="http://schemas.openxmlformats.org/officeDocument/2006/relationships/image" Target="../media/image94.jpg"/><Relationship Id="rId3" Type="http://schemas.openxmlformats.org/officeDocument/2006/relationships/image" Target="../media/image92.png"/><Relationship Id="rId7" Type="http://schemas.openxmlformats.org/officeDocument/2006/relationships/image" Target="../media/image93.png"/><Relationship Id="rId12" Type="http://schemas.openxmlformats.org/officeDocument/2006/relationships/image" Target="../media/image96.jpe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11" Type="http://schemas.openxmlformats.org/officeDocument/2006/relationships/hyperlink" Target="https://en.wikipedia.org/wiki/Radhia_Cousot" TargetMode="External"/><Relationship Id="rId5" Type="http://schemas.openxmlformats.org/officeDocument/2006/relationships/hyperlink" Target="http://web.mit.edu/16.399/www/lecture_15-approximation/Cousot_MIT_2005_Course_15_4-1.pdf" TargetMode="External"/><Relationship Id="rId10" Type="http://schemas.openxmlformats.org/officeDocument/2006/relationships/image" Target="../media/image95.jpeg"/><Relationship Id="rId4" Type="http://schemas.openxmlformats.org/officeDocument/2006/relationships/hyperlink" Target="https://xlp.pub/index.php/Soundness" TargetMode="External"/><Relationship Id="rId9" Type="http://schemas.openxmlformats.org/officeDocument/2006/relationships/hyperlink" Target="https://en.wikipedia.org/wiki/Patrick_Cousot"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hyperlink" Target="https://en.wikipedia.org/wiki/Dana_Scott" TargetMode="External"/><Relationship Id="rId7" Type="http://schemas.openxmlformats.org/officeDocument/2006/relationships/hyperlink" Target="https://www.youtube.com/watch?v=7cPtCpyBPNI" TargetMode="External"/><Relationship Id="rId2" Type="http://schemas.openxmlformats.org/officeDocument/2006/relationships/image" Target="../media/image97.png"/><Relationship Id="rId1" Type="http://schemas.openxmlformats.org/officeDocument/2006/relationships/slideLayout" Target="../slideLayouts/slideLayout2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jpeg"/></Relationships>
</file>

<file path=ppt/slides/_rels/slide25.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hyperlink" Target="https://www.wikiwand.com/en/Light_cone" TargetMode="External"/><Relationship Id="rId7" Type="http://schemas.openxmlformats.org/officeDocument/2006/relationships/image" Target="../media/image104.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100.png"/><Relationship Id="rId5" Type="http://schemas.openxmlformats.org/officeDocument/2006/relationships/image" Target="../media/image103.png"/><Relationship Id="rId4" Type="http://schemas.openxmlformats.org/officeDocument/2006/relationships/image" Target="../media/image102.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7cPtCpyBPNI?t=666" TargetMode="External"/><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106.png"/><Relationship Id="rId4" Type="http://schemas.openxmlformats.org/officeDocument/2006/relationships/image" Target="../media/image100.png"/></Relationships>
</file>

<file path=ppt/slides/_rels/slide27.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7.jpeg"/><Relationship Id="rId7"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09.png"/><Relationship Id="rId5" Type="http://schemas.openxmlformats.org/officeDocument/2006/relationships/hyperlink" Target="https://lamport.azurewebsites.net/tla/amazon-excerpt.html" TargetMode="External"/><Relationship Id="rId10" Type="http://schemas.openxmlformats.org/officeDocument/2006/relationships/image" Target="../media/image42.png"/><Relationship Id="rId4" Type="http://schemas.openxmlformats.org/officeDocument/2006/relationships/image" Target="../media/image108.jpeg"/><Relationship Id="rId9" Type="http://schemas.openxmlformats.org/officeDocument/2006/relationships/hyperlink" Target="https://lamport.azurewebsites.net/tla/tla.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s://www.di.ens.fr/~cousot/publications.www/slides-public/SlidesPOPL2014CousotCousot-4-1.pdf" TargetMode="External"/><Relationship Id="rId7" Type="http://schemas.openxmlformats.org/officeDocument/2006/relationships/hyperlink" Target="https://www.youtube.com/watch?v=IBlfJerAcRw" TargetMode="External"/><Relationship Id="rId2" Type="http://schemas.openxmlformats.org/officeDocument/2006/relationships/image" Target="../media/image113.png"/><Relationship Id="rId1" Type="http://schemas.openxmlformats.org/officeDocument/2006/relationships/slideLayout" Target="../slideLayouts/slideLayout12.xml"/><Relationship Id="rId6" Type="http://schemas.openxmlformats.org/officeDocument/2006/relationships/image" Target="../media/image114.png"/><Relationship Id="rId5" Type="http://schemas.openxmlformats.org/officeDocument/2006/relationships/image" Target="../media/image112.png"/><Relationship Id="rId4" Type="http://schemas.openxmlformats.org/officeDocument/2006/relationships/hyperlink" Target="https://en.wikipedia.org/wiki/Patrick_Cousot" TargetMode="External"/><Relationship Id="rId9" Type="http://schemas.openxmlformats.org/officeDocument/2006/relationships/image" Target="../media/image95.jpeg"/></Relationships>
</file>

<file path=ppt/slides/_rels/slide3.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hyperlink" Target="https://en.wikipedia.org/wiki/Electronic_design_automation" TargetMode="External"/><Relationship Id="rId7" Type="http://schemas.openxmlformats.org/officeDocument/2006/relationships/image" Target="../media/image30.jpeg"/><Relationship Id="rId12"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29.gif"/><Relationship Id="rId11" Type="http://schemas.openxmlformats.org/officeDocument/2006/relationships/image" Target="../media/image33.png"/><Relationship Id="rId5" Type="http://schemas.openxmlformats.org/officeDocument/2006/relationships/hyperlink" Target="https://www.absint.com/astree/index.htm" TargetMode="External"/><Relationship Id="rId10" Type="http://schemas.openxmlformats.org/officeDocument/2006/relationships/hyperlink" Target="https://www.paladion.net/devsecops" TargetMode="External"/><Relationship Id="rId4" Type="http://schemas.openxmlformats.org/officeDocument/2006/relationships/image" Target="../media/image28.jpeg"/><Relationship Id="rId9" Type="http://schemas.openxmlformats.org/officeDocument/2006/relationships/image" Target="../media/image32.png"/></Relationships>
</file>

<file path=ppt/slides/_rels/slide3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hyperlink" Target="https://en.wikipedia.org/wiki/Representable_functor" TargetMode="External"/><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slide" Target="slide42.xml"/><Relationship Id="rId10" Type="http://schemas.openxmlformats.org/officeDocument/2006/relationships/image" Target="../media/image120.png"/><Relationship Id="rId4" Type="http://schemas.openxmlformats.org/officeDocument/2006/relationships/hyperlink" Target="https://bartoszmilewski.com/2015/01/20/functors/" TargetMode="External"/><Relationship Id="rId9" Type="http://schemas.openxmlformats.org/officeDocument/2006/relationships/image" Target="../media/image119.png"/></Relationships>
</file>

<file path=ppt/slides/_rels/slide31.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29.png"/><Relationship Id="rId3" Type="http://schemas.openxmlformats.org/officeDocument/2006/relationships/image" Target="../media/image51.png"/><Relationship Id="rId7" Type="http://schemas.openxmlformats.org/officeDocument/2006/relationships/image" Target="../media/image126.png"/><Relationship Id="rId12" Type="http://schemas.openxmlformats.org/officeDocument/2006/relationships/image" Target="../media/image128.png"/><Relationship Id="rId2" Type="http://schemas.openxmlformats.org/officeDocument/2006/relationships/image" Target="../media/image84.png"/><Relationship Id="rId1" Type="http://schemas.openxmlformats.org/officeDocument/2006/relationships/slideLayout" Target="../slideLayouts/slideLayout23.xml"/><Relationship Id="rId6" Type="http://schemas.openxmlformats.org/officeDocument/2006/relationships/image" Target="../media/image125.png"/><Relationship Id="rId11" Type="http://schemas.openxmlformats.org/officeDocument/2006/relationships/image" Target="../media/image127.png"/><Relationship Id="rId5" Type="http://schemas.openxmlformats.org/officeDocument/2006/relationships/image" Target="../media/image124.png"/><Relationship Id="rId10" Type="http://schemas.openxmlformats.org/officeDocument/2006/relationships/image" Target="../media/image1170.png"/><Relationship Id="rId4" Type="http://schemas.openxmlformats.org/officeDocument/2006/relationships/image" Target="../media/image123.png"/><Relationship Id="rId9" Type="http://schemas.openxmlformats.org/officeDocument/2006/relationships/image" Target="../media/image1160.png"/></Relationships>
</file>

<file path=ppt/slides/_rels/slide32.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37.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6.jpeg"/><Relationship Id="rId17" Type="http://schemas.openxmlformats.org/officeDocument/2006/relationships/image" Target="../media/image139.png"/><Relationship Id="rId2" Type="http://schemas.openxmlformats.org/officeDocument/2006/relationships/notesSlide" Target="../notesSlides/notesSlide13.xml"/><Relationship Id="rId16" Type="http://schemas.openxmlformats.org/officeDocument/2006/relationships/image" Target="../media/image103.png"/><Relationship Id="rId1" Type="http://schemas.openxmlformats.org/officeDocument/2006/relationships/slideLayout" Target="../slideLayouts/slideLayout24.xml"/><Relationship Id="rId6" Type="http://schemas.openxmlformats.org/officeDocument/2006/relationships/image" Target="../media/image133.png"/><Relationship Id="rId11" Type="http://schemas.openxmlformats.org/officeDocument/2006/relationships/image" Target="../media/image121.png"/><Relationship Id="rId5" Type="http://schemas.openxmlformats.org/officeDocument/2006/relationships/image" Target="../media/image132.png"/><Relationship Id="rId15" Type="http://schemas.openxmlformats.org/officeDocument/2006/relationships/image" Target="../media/image138.png"/><Relationship Id="rId10" Type="http://schemas.openxmlformats.org/officeDocument/2006/relationships/image" Target="../media/image120.png"/><Relationship Id="rId4" Type="http://schemas.openxmlformats.org/officeDocument/2006/relationships/image" Target="../media/image131.png"/><Relationship Id="rId9" Type="http://schemas.openxmlformats.org/officeDocument/2006/relationships/image" Target="../media/image119.png"/><Relationship Id="rId14" Type="http://schemas.openxmlformats.org/officeDocument/2006/relationships/image" Target="../media/image122.png"/></Relationships>
</file>

<file path=ppt/slides/_rels/slide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hyperlink" Target="https://www.pkc.pub/index.php/Personal_Knowledge_Container" TargetMode="Externa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hyperlink" Target="https://www.pkc.pub/index.php/Personal_Knowledge_Container" TargetMode="Externa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144.png"/><Relationship Id="rId5" Type="http://schemas.openxmlformats.org/officeDocument/2006/relationships/image" Target="../media/image143.png"/><Relationship Id="rId10" Type="http://schemas.openxmlformats.org/officeDocument/2006/relationships/image" Target="../media/image137.png"/><Relationship Id="rId4" Type="http://schemas.openxmlformats.org/officeDocument/2006/relationships/image" Target="../media/image142.png"/><Relationship Id="rId9" Type="http://schemas.openxmlformats.org/officeDocument/2006/relationships/image" Target="../media/image147.png"/></Relationships>
</file>

<file path=ppt/slides/_rels/slide36.xml.rels><?xml version="1.0" encoding="UTF-8" standalone="yes"?>
<Relationships xmlns="http://schemas.openxmlformats.org/package/2006/relationships"><Relationship Id="rId13" Type="http://schemas.openxmlformats.org/officeDocument/2006/relationships/image" Target="../media/image136.jpe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svg"/><Relationship Id="rId34" Type="http://schemas.openxmlformats.org/officeDocument/2006/relationships/image" Target="../media/image168.png"/><Relationship Id="rId7" Type="http://schemas.openxmlformats.org/officeDocument/2006/relationships/image" Target="../media/image150.png"/><Relationship Id="rId2" Type="http://schemas.openxmlformats.org/officeDocument/2006/relationships/notesSlide" Target="../notesSlides/notesSlide15.xml"/><Relationship Id="rId16" Type="http://schemas.openxmlformats.org/officeDocument/2006/relationships/image" Target="../media/image133.png"/><Relationship Id="rId20" Type="http://schemas.openxmlformats.org/officeDocument/2006/relationships/image" Target="../media/image154.png"/><Relationship Id="rId29" Type="http://schemas.openxmlformats.org/officeDocument/2006/relationships/image" Target="../media/image163.svg"/><Relationship Id="rId41" Type="http://schemas.openxmlformats.org/officeDocument/2006/relationships/image" Target="../media/image33.png"/><Relationship Id="rId1" Type="http://schemas.openxmlformats.org/officeDocument/2006/relationships/slideLayout" Target="../slideLayouts/slideLayout24.xml"/><Relationship Id="rId6" Type="http://schemas.openxmlformats.org/officeDocument/2006/relationships/image" Target="../media/image149.png"/><Relationship Id="rId11" Type="http://schemas.openxmlformats.org/officeDocument/2006/relationships/image" Target="../media/image118.png"/><Relationship Id="rId24" Type="http://schemas.openxmlformats.org/officeDocument/2006/relationships/image" Target="../media/image158.png"/><Relationship Id="rId32" Type="http://schemas.openxmlformats.org/officeDocument/2006/relationships/image" Target="../media/image166.png"/><Relationship Id="rId37" Type="http://schemas.openxmlformats.org/officeDocument/2006/relationships/image" Target="../media/image171.svg"/><Relationship Id="rId40" Type="http://schemas.openxmlformats.org/officeDocument/2006/relationships/hyperlink" Target="https://www.paladion.net/devsecops" TargetMode="External"/><Relationship Id="rId5" Type="http://schemas.openxmlformats.org/officeDocument/2006/relationships/image" Target="../media/image148.png"/><Relationship Id="rId15" Type="http://schemas.openxmlformats.org/officeDocument/2006/relationships/image" Target="../media/image139.png"/><Relationship Id="rId23" Type="http://schemas.openxmlformats.org/officeDocument/2006/relationships/image" Target="../media/image157.svg"/><Relationship Id="rId28" Type="http://schemas.openxmlformats.org/officeDocument/2006/relationships/image" Target="../media/image162.png"/><Relationship Id="rId36" Type="http://schemas.openxmlformats.org/officeDocument/2006/relationships/image" Target="../media/image170.png"/><Relationship Id="rId10" Type="http://schemas.openxmlformats.org/officeDocument/2006/relationships/image" Target="../media/image117.png"/><Relationship Id="rId19" Type="http://schemas.openxmlformats.org/officeDocument/2006/relationships/image" Target="../media/image153.svg"/><Relationship Id="rId31" Type="http://schemas.openxmlformats.org/officeDocument/2006/relationships/image" Target="../media/image165.svg"/><Relationship Id="rId4" Type="http://schemas.openxmlformats.org/officeDocument/2006/relationships/image" Target="../media/image142.png"/><Relationship Id="rId9" Type="http://schemas.openxmlformats.org/officeDocument/2006/relationships/image" Target="../media/image116.png"/><Relationship Id="rId14" Type="http://schemas.openxmlformats.org/officeDocument/2006/relationships/image" Target="../media/image138.png"/><Relationship Id="rId22" Type="http://schemas.openxmlformats.org/officeDocument/2006/relationships/image" Target="../media/image156.png"/><Relationship Id="rId27" Type="http://schemas.openxmlformats.org/officeDocument/2006/relationships/image" Target="../media/image161.svg"/><Relationship Id="rId30" Type="http://schemas.openxmlformats.org/officeDocument/2006/relationships/image" Target="../media/image164.png"/><Relationship Id="rId35" Type="http://schemas.openxmlformats.org/officeDocument/2006/relationships/image" Target="../media/image169.svg"/><Relationship Id="rId8" Type="http://schemas.openxmlformats.org/officeDocument/2006/relationships/image" Target="../media/image147.png"/><Relationship Id="rId3" Type="http://schemas.openxmlformats.org/officeDocument/2006/relationships/image" Target="../media/image81.png"/><Relationship Id="rId12" Type="http://schemas.openxmlformats.org/officeDocument/2006/relationships/image" Target="../media/image134.png"/><Relationship Id="rId17" Type="http://schemas.openxmlformats.org/officeDocument/2006/relationships/image" Target="../media/image151.png"/><Relationship Id="rId25" Type="http://schemas.openxmlformats.org/officeDocument/2006/relationships/image" Target="../media/image159.svg"/><Relationship Id="rId33" Type="http://schemas.openxmlformats.org/officeDocument/2006/relationships/image" Target="../media/image167.svg"/><Relationship Id="rId38" Type="http://schemas.openxmlformats.org/officeDocument/2006/relationships/image" Target="../media/image172.png"/></Relationships>
</file>

<file path=ppt/slides/_rels/slide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4.xml"/><Relationship Id="rId4" Type="http://schemas.openxmlformats.org/officeDocument/2006/relationships/image" Target="../media/image176.pn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hyperlink" Target="http://web.mit.edu/16.399/www/lecture_03-proofs/Cousot_MIT_2005_Course_03_4-1.pdf" TargetMode="External"/><Relationship Id="rId5" Type="http://schemas.openxmlformats.org/officeDocument/2006/relationships/hyperlink" Target="http://web.mit.edu/16.399/www/lecture_15-approximation/Cousot_MIT_2005_Course_15_4-1.pdf" TargetMode="External"/><Relationship Id="rId4" Type="http://schemas.openxmlformats.org/officeDocument/2006/relationships/hyperlink" Target="https://xlp.pub/index.php/Soundness" TargetMode="External"/></Relationships>
</file>

<file path=ppt/slides/_rels/slide39.xml.rels><?xml version="1.0" encoding="UTF-8" standalone="yes"?>
<Relationships xmlns="http://schemas.openxmlformats.org/package/2006/relationships"><Relationship Id="rId2" Type="http://schemas.openxmlformats.org/officeDocument/2006/relationships/hyperlink" Target="https://roadmaps.mit.edu/" TargetMode="Externa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1.png"/><Relationship Id="rId3" Type="http://schemas.openxmlformats.org/officeDocument/2006/relationships/hyperlink" Target="https://modelica.org/" TargetMode="External"/><Relationship Id="rId7" Type="http://schemas.openxmlformats.org/officeDocument/2006/relationships/hyperlink" Target="https://www.absint.com/" TargetMode="External"/><Relationship Id="rId12" Type="http://schemas.openxmlformats.org/officeDocument/2006/relationships/hyperlink" Target="https://github.com/vangj/jbayes" TargetMode="External"/><Relationship Id="rId2" Type="http://schemas.openxmlformats.org/officeDocument/2006/relationships/image" Target="../media/image35.png"/><Relationship Id="rId16" Type="http://schemas.openxmlformats.org/officeDocument/2006/relationships/image" Target="../media/image42.png"/><Relationship Id="rId1" Type="http://schemas.openxmlformats.org/officeDocument/2006/relationships/slideLayout" Target="../slideLayouts/slideLayout23.xml"/><Relationship Id="rId6" Type="http://schemas.openxmlformats.org/officeDocument/2006/relationships/image" Target="../media/image37.png"/><Relationship Id="rId11" Type="http://schemas.openxmlformats.org/officeDocument/2006/relationships/image" Target="../media/image40.png"/><Relationship Id="rId5" Type="http://schemas.openxmlformats.org/officeDocument/2006/relationships/hyperlink" Target="https://ccl.northwestern.edu/netlogo/" TargetMode="External"/><Relationship Id="rId15" Type="http://schemas.openxmlformats.org/officeDocument/2006/relationships/hyperlink" Target="https://lamport.azurewebsites.net/tla/tla.html" TargetMode="External"/><Relationship Id="rId10" Type="http://schemas.openxmlformats.org/officeDocument/2006/relationships/hyperlink" Target="https://github.com/AlgebraicJulia/Catlab.jl" TargetMode="External"/><Relationship Id="rId4" Type="http://schemas.openxmlformats.org/officeDocument/2006/relationships/image" Target="../media/image36.png"/><Relationship Id="rId9" Type="http://schemas.openxmlformats.org/officeDocument/2006/relationships/image" Target="../media/image39.jpeg"/><Relationship Id="rId14" Type="http://schemas.openxmlformats.org/officeDocument/2006/relationships/hyperlink" Target="http://xlp.pub/"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hyperlink" Target="https://xlp.pub/index.php/Personal_Knowledge_Container" TargetMode="External"/><Relationship Id="rId7" Type="http://schemas.openxmlformats.org/officeDocument/2006/relationships/image" Target="../media/image180.jpg"/><Relationship Id="rId2" Type="http://schemas.openxmlformats.org/officeDocument/2006/relationships/image" Target="../media/image177.png"/><Relationship Id="rId1" Type="http://schemas.openxmlformats.org/officeDocument/2006/relationships/slideLayout" Target="../slideLayouts/slideLayout23.xml"/><Relationship Id="rId6" Type="http://schemas.openxmlformats.org/officeDocument/2006/relationships/image" Target="../media/image179.jpeg"/><Relationship Id="rId5" Type="http://schemas.openxmlformats.org/officeDocument/2006/relationships/image" Target="../media/image178.png"/><Relationship Id="rId4" Type="http://schemas.openxmlformats.org/officeDocument/2006/relationships/hyperlink" Target="https://www.youtube.com/watch?v=vHHBptK2RUo&amp;t=382s"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www.di.ens.fr/~cousot/publications.www/CousotCousot-POPL-77-ACM-p238--252-1977.pdf" TargetMode="External"/><Relationship Id="rId3" Type="http://schemas.openxmlformats.org/officeDocument/2006/relationships/hyperlink" Target="https://www.pkc.pub/index.php/Special:BookSources/9787520104975" TargetMode="External"/><Relationship Id="rId7" Type="http://schemas.openxmlformats.org/officeDocument/2006/relationships/hyperlink" Target="https://www.pkc.pub/index.php/Special:BookSources/0-201-65697-3" TargetMode="External"/><Relationship Id="rId2" Type="http://schemas.openxmlformats.org/officeDocument/2006/relationships/hyperlink" Target="https://en.wikipedia.org/wiki/International_Standard_Book_Number" TargetMode="External"/><Relationship Id="rId1" Type="http://schemas.openxmlformats.org/officeDocument/2006/relationships/slideLayout" Target="../slideLayouts/slideLayout23.xml"/><Relationship Id="rId6" Type="http://schemas.openxmlformats.org/officeDocument/2006/relationships/hyperlink" Target="http://homepage.divms.uiowa.edu/~slonnegr/plf/Book/" TargetMode="External"/><Relationship Id="rId5" Type="http://schemas.openxmlformats.org/officeDocument/2006/relationships/hyperlink" Target="https://www.pkc.pub/index.php/Special:BookSources/978-3-540-65471-1" TargetMode="External"/><Relationship Id="rId4" Type="http://schemas.openxmlformats.org/officeDocument/2006/relationships/hyperlink" Target="https://link.springer.com/book/10.1007/978-3-642-56209-9#authorsandaffiliationsbook" TargetMode="External"/><Relationship Id="rId9" Type="http://schemas.openxmlformats.org/officeDocument/2006/relationships/hyperlink" Target="https://www.jstor.org/stable/1990284?seq=1"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ccl.northwestern.edu/netlogo/" TargetMode="External"/><Relationship Id="rId13" Type="http://schemas.openxmlformats.org/officeDocument/2006/relationships/image" Target="../media/image38.jpeg"/><Relationship Id="rId3" Type="http://schemas.openxmlformats.org/officeDocument/2006/relationships/image" Target="../media/image35.png"/><Relationship Id="rId7" Type="http://schemas.openxmlformats.org/officeDocument/2006/relationships/image" Target="../media/image36.png"/><Relationship Id="rId12" Type="http://schemas.openxmlformats.org/officeDocument/2006/relationships/hyperlink" Target="https://www.absint.com/" TargetMode="External"/><Relationship Id="rId2" Type="http://schemas.openxmlformats.org/officeDocument/2006/relationships/image" Target="../media/image43.jpeg"/><Relationship Id="rId16" Type="http://schemas.openxmlformats.org/officeDocument/2006/relationships/image" Target="../media/image42.png"/><Relationship Id="rId1" Type="http://schemas.openxmlformats.org/officeDocument/2006/relationships/slideLayout" Target="../slideLayouts/slideLayout23.xml"/><Relationship Id="rId6" Type="http://schemas.openxmlformats.org/officeDocument/2006/relationships/hyperlink" Target="https://modelica.org/" TargetMode="External"/><Relationship Id="rId11" Type="http://schemas.openxmlformats.org/officeDocument/2006/relationships/image" Target="../media/image46.png"/><Relationship Id="rId5" Type="http://schemas.openxmlformats.org/officeDocument/2006/relationships/image" Target="../media/image39.jpeg"/><Relationship Id="rId15" Type="http://schemas.openxmlformats.org/officeDocument/2006/relationships/hyperlink" Target="https://lamport.azurewebsites.net/tla/tla.html" TargetMode="External"/><Relationship Id="rId10"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37.png"/><Relationship Id="rId14" Type="http://schemas.openxmlformats.org/officeDocument/2006/relationships/image" Target="../media/image47.jpeg"/></Relationships>
</file>

<file path=ppt/slides/_rels/slide6.xml.rels><?xml version="1.0" encoding="UTF-8" standalone="yes"?>
<Relationships xmlns="http://schemas.openxmlformats.org/package/2006/relationships"><Relationship Id="rId3" Type="http://schemas.openxmlformats.org/officeDocument/2006/relationships/hyperlink" Target="https://www.globaltimes.cn/page/202106/1227198.shtml" TargetMode="External"/><Relationship Id="rId2" Type="http://schemas.openxmlformats.org/officeDocument/2006/relationships/hyperlink" Target="https://history.nasa.gov/sp4801-chapter7.pdf" TargetMode="External"/><Relationship Id="rId1" Type="http://schemas.openxmlformats.org/officeDocument/2006/relationships/slideLayout" Target="../slideLayouts/slideLayout23.xml"/><Relationship Id="rId6" Type="http://schemas.openxmlformats.org/officeDocument/2006/relationships/image" Target="../media/image49.jpeg"/><Relationship Id="rId5" Type="http://schemas.openxmlformats.org/officeDocument/2006/relationships/hyperlink" Target="https://commons.wikimedia.org/wiki/File:Seamans,_von_Braun_and_President_Kennedy_at_Cape_Canaveral_-_GPN-2000-001843.jpg" TargetMode="External"/><Relationship Id="rId4" Type="http://schemas.openxmlformats.org/officeDocument/2006/relationships/image" Target="../media/image48.jpeg"/></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3.xml"/><Relationship Id="rId4" Type="http://schemas.openxmlformats.org/officeDocument/2006/relationships/image" Target="../media/image52.jpeg"/></Relationships>
</file>

<file path=ppt/slides/_rels/slide8.xml.rels><?xml version="1.0" encoding="UTF-8" standalone="yes"?>
<Relationships xmlns="http://schemas.openxmlformats.org/package/2006/relationships"><Relationship Id="rId8" Type="http://schemas.openxmlformats.org/officeDocument/2006/relationships/hyperlink" Target="https://commons.wikimedia.org/wiki/File:Seamans,_von_Braun_and_President_Kennedy_at_Cape_Canaveral_-_GPN-2000-001843.jpg" TargetMode="External"/><Relationship Id="rId3" Type="http://schemas.openxmlformats.org/officeDocument/2006/relationships/hyperlink" Target="https://history.nasa.gov/SP-4205/ch3-2.html" TargetMode="External"/><Relationship Id="rId7"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hyperlink" Target="https://history.nasa.gov/JFK-Webbconv/pages/backgnd.html" TargetMode="External"/><Relationship Id="rId11" Type="http://schemas.openxmlformats.org/officeDocument/2006/relationships/image" Target="../media/image55.jpeg"/><Relationship Id="rId5" Type="http://schemas.openxmlformats.org/officeDocument/2006/relationships/image" Target="../media/image51.png"/><Relationship Id="rId10" Type="http://schemas.openxmlformats.org/officeDocument/2006/relationships/hyperlink" Target="https://www.youtube.com/watch?v=GmN1wO_24Ao" TargetMode="External"/><Relationship Id="rId4" Type="http://schemas.openxmlformats.org/officeDocument/2006/relationships/image" Target="../media/image53.gif"/><Relationship Id="rId9" Type="http://schemas.openxmlformats.org/officeDocument/2006/relationships/image" Target="../media/image49.jpeg"/></Relationships>
</file>

<file path=ppt/slides/_rels/slide9.xml.rels><?xml version="1.0" encoding="UTF-8" standalone="yes"?>
<Relationships xmlns="http://schemas.openxmlformats.org/package/2006/relationships"><Relationship Id="rId3" Type="http://schemas.openxmlformats.org/officeDocument/2006/relationships/hyperlink" Target="https://slidetodoc.com/the-mode-decision-honr-269-i-to-the/" TargetMode="External"/><Relationship Id="rId7" Type="http://schemas.openxmlformats.org/officeDocument/2006/relationships/image" Target="../media/image59.png"/><Relationship Id="rId2" Type="http://schemas.openxmlformats.org/officeDocument/2006/relationships/hyperlink" Target="https://helpiks.org/3-44269.html" TargetMode="External"/><Relationship Id="rId1" Type="http://schemas.openxmlformats.org/officeDocument/2006/relationships/slideLayout" Target="../slideLayouts/slideLayout1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FTs Will Be Key to Accessing the Metaverse—And Beyond - Decrypt">
            <a:hlinkClick r:id="rId3"/>
            <a:extLst>
              <a:ext uri="{FF2B5EF4-FFF2-40B4-BE49-F238E27FC236}">
                <a16:creationId xmlns:a16="http://schemas.microsoft.com/office/drawing/2014/main" id="{350DAE17-59FE-EF4D-BC5C-AAD9E2D28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12196764" cy="4784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AF19B9EA-773D-FD4C-8380-847E27C61BE5}"/>
              </a:ext>
            </a:extLst>
          </p:cNvPr>
          <p:cNvSpPr txBox="1">
            <a:spLocks/>
          </p:cNvSpPr>
          <p:nvPr/>
        </p:nvSpPr>
        <p:spPr>
          <a:xfrm>
            <a:off x="215473" y="6521482"/>
            <a:ext cx="2606870" cy="136693"/>
          </a:xfrm>
          <a:prstGeom prst="rect">
            <a:avLst/>
          </a:prstGeom>
        </p:spPr>
        <p:txBody>
          <a:bodyPr vert="horz" lIns="0" tIns="0" rIns="0" bIns="0" rtlCol="0">
            <a:noAutofit/>
          </a:bodyPr>
          <a:ls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a:lstStyle>
          <a:p>
            <a:pPr>
              <a:defRPr/>
            </a:pPr>
            <a:r>
              <a:rPr kumimoji="1" lang="en-US" altLang="zh-CN" sz="1000" dirty="0">
                <a:solidFill>
                  <a:srgbClr val="1D1D1A"/>
                </a:solidFill>
              </a:rPr>
              <a:t>Security Level:</a:t>
            </a:r>
            <a:endParaRPr lang="en-US" sz="1000" dirty="0">
              <a:solidFill>
                <a:srgbClr val="1D1D1A"/>
              </a:solidFill>
            </a:endParaRPr>
          </a:p>
        </p:txBody>
      </p:sp>
      <p:sp>
        <p:nvSpPr>
          <p:cNvPr id="5" name="Rectangle 64"/>
          <p:cNvSpPr>
            <a:spLocks noGrp="1" noChangeArrowheads="1"/>
          </p:cNvSpPr>
          <p:nvPr>
            <p:ph type="ctrTitle"/>
          </p:nvPr>
        </p:nvSpPr>
        <p:spPr>
          <a:xfrm>
            <a:off x="467715" y="435148"/>
            <a:ext cx="7853267" cy="963096"/>
          </a:xfrm>
        </p:spPr>
        <p:txBody>
          <a:bodyPr>
            <a:normAutofit/>
          </a:bodyPr>
          <a:lstStyle/>
          <a:p>
            <a:r>
              <a:rPr lang="zh-CN" altLang="zh-CN" dirty="0">
                <a:solidFill>
                  <a:schemeClr val="tx2"/>
                </a:solidFill>
              </a:rPr>
              <a:t>基于</a:t>
            </a:r>
            <a:r>
              <a:rPr lang="zh-CN" altLang="en-US" dirty="0">
                <a:solidFill>
                  <a:schemeClr val="tx2"/>
                </a:solidFill>
              </a:rPr>
              <a:t>系统</a:t>
            </a:r>
            <a:r>
              <a:rPr lang="zh-CN" altLang="zh-CN" dirty="0">
                <a:solidFill>
                  <a:schemeClr val="tx2"/>
                </a:solidFill>
              </a:rPr>
              <a:t>代数</a:t>
            </a:r>
            <a:r>
              <a:rPr lang="zh-CN" altLang="en-US" dirty="0">
                <a:solidFill>
                  <a:schemeClr val="tx2"/>
                </a:solidFill>
              </a:rPr>
              <a:t>的</a:t>
            </a:r>
            <a:r>
              <a:rPr lang="zh-CN" altLang="zh-CN" dirty="0">
                <a:solidFill>
                  <a:schemeClr val="tx2"/>
                </a:solidFill>
              </a:rPr>
              <a:t>元语言</a:t>
            </a:r>
            <a:r>
              <a:rPr lang="zh-CN" altLang="en-US" dirty="0">
                <a:solidFill>
                  <a:schemeClr val="tx2"/>
                </a:solidFill>
              </a:rPr>
              <a:t>：</a:t>
            </a:r>
            <a:br>
              <a:rPr lang="en-US" altLang="zh-CN" dirty="0">
                <a:solidFill>
                  <a:schemeClr val="tx2"/>
                </a:solidFill>
              </a:rPr>
            </a:br>
            <a:r>
              <a:rPr lang="zh-CN" altLang="en-US" dirty="0">
                <a:solidFill>
                  <a:schemeClr val="tx2"/>
                </a:solidFill>
              </a:rPr>
              <a:t>代数化生成系统方案的理论与案例</a:t>
            </a:r>
          </a:p>
        </p:txBody>
      </p:sp>
      <p:sp>
        <p:nvSpPr>
          <p:cNvPr id="6" name="Rectangle 65"/>
          <p:cNvSpPr txBox="1">
            <a:spLocks noChangeArrowheads="1"/>
          </p:cNvSpPr>
          <p:nvPr/>
        </p:nvSpPr>
        <p:spPr>
          <a:xfrm>
            <a:off x="574041" y="5056421"/>
            <a:ext cx="5305425" cy="1193290"/>
          </a:xfrm>
          <a:prstGeom prst="rect">
            <a:avLst/>
          </a:prstGeom>
        </p:spPr>
        <p:txBody>
          <a:bodyPr/>
          <a:lst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1800" dirty="0">
              <a:latin typeface="+mj-ea"/>
              <a:ea typeface="+mj-ea"/>
            </a:endParaRPr>
          </a:p>
          <a:p>
            <a:r>
              <a:rPr lang="zh-CN" altLang="en-US" sz="1800" dirty="0">
                <a:latin typeface="+mj-ea"/>
                <a:ea typeface="+mj-ea"/>
              </a:rPr>
              <a:t>顾学雍</a:t>
            </a:r>
            <a:endParaRPr lang="en-US" altLang="zh-CN" sz="1800" dirty="0">
              <a:latin typeface="+mj-ea"/>
              <a:ea typeface="+mj-ea"/>
            </a:endParaRPr>
          </a:p>
          <a:p>
            <a:endParaRPr lang="en-US" altLang="zh-CN" sz="1800" dirty="0">
              <a:latin typeface="+mj-ea"/>
              <a:ea typeface="+mj-ea"/>
            </a:endParaRPr>
          </a:p>
          <a:p>
            <a:r>
              <a:rPr lang="en-US" altLang="zh-CN" sz="1800" dirty="0">
                <a:latin typeface="+mj-ea"/>
                <a:ea typeface="+mj-ea"/>
              </a:rPr>
              <a:t>2021-11-03</a:t>
            </a:r>
          </a:p>
        </p:txBody>
      </p:sp>
      <p:sp>
        <p:nvSpPr>
          <p:cNvPr id="7" name="Rectangle 64">
            <a:extLst>
              <a:ext uri="{FF2B5EF4-FFF2-40B4-BE49-F238E27FC236}">
                <a16:creationId xmlns:a16="http://schemas.microsoft.com/office/drawing/2014/main" id="{EBA51E17-9F20-9049-B237-DDA7BBD50E9A}"/>
              </a:ext>
            </a:extLst>
          </p:cNvPr>
          <p:cNvSpPr txBox="1">
            <a:spLocks noChangeArrowheads="1"/>
          </p:cNvSpPr>
          <p:nvPr/>
        </p:nvSpPr>
        <p:spPr>
          <a:xfrm>
            <a:off x="467715" y="3675828"/>
            <a:ext cx="9657354" cy="898654"/>
          </a:xfrm>
          <a:prstGeom prst="rect">
            <a:avLst/>
          </a:prstGeom>
        </p:spPr>
        <p:txBody>
          <a:bodyPr lIns="0" tIns="0" rIns="0" bIns="0" anchor="t">
            <a:normAutofit fontScale="25000" lnSpcReduction="20000"/>
          </a:bodyPr>
          <a:lstStyle>
            <a:lvl1pPr algn="l" defTabSz="914400" rtl="0" eaLnBrk="1" latinLnBrk="0" hangingPunct="1">
              <a:lnSpc>
                <a:spcPts val="3440"/>
              </a:lnSpc>
              <a:spcBef>
                <a:spcPct val="0"/>
              </a:spcBef>
              <a:buNone/>
              <a:defRPr sz="3200" b="0" i="0" kern="1200">
                <a:solidFill>
                  <a:schemeClr val="tx1"/>
                </a:solidFill>
                <a:latin typeface="Microsoft YaHei" panose="020B0503020204020204" pitchFamily="34" charset="-122"/>
                <a:ea typeface="Microsoft YaHei" panose="020B0503020204020204" pitchFamily="34" charset="-122"/>
                <a:cs typeface="+mj-cs"/>
              </a:defRPr>
            </a:lvl1pPr>
          </a:lstStyle>
          <a:p>
            <a:r>
              <a:rPr lang="en-TW" altLang="zh-CN" sz="12800" dirty="0">
                <a:solidFill>
                  <a:schemeClr val="tx2"/>
                </a:solidFill>
              </a:rPr>
              <a:t>Algebra of Systems (AoS) as a Meta Language:</a:t>
            </a:r>
          </a:p>
          <a:p>
            <a:r>
              <a:rPr lang="en-TW" altLang="zh-CN" sz="7200" dirty="0">
                <a:solidFill>
                  <a:schemeClr val="tx2"/>
                </a:solidFill>
              </a:rPr>
              <a:t>Theory and Examples of how to Algebraically generate System Design Solutions</a:t>
            </a:r>
          </a:p>
          <a:p>
            <a:endParaRPr lang="zh-CN" altLang="en-US" dirty="0">
              <a:solidFill>
                <a:schemeClr val="tx2"/>
              </a:solidFill>
            </a:endParaRPr>
          </a:p>
        </p:txBody>
      </p:sp>
      <p:sp>
        <p:nvSpPr>
          <p:cNvPr id="3" name="TextBox 2">
            <a:extLst>
              <a:ext uri="{FF2B5EF4-FFF2-40B4-BE49-F238E27FC236}">
                <a16:creationId xmlns:a16="http://schemas.microsoft.com/office/drawing/2014/main" id="{6854BE51-A1C1-FE44-9AAF-7A73EBE0591D}"/>
              </a:ext>
            </a:extLst>
          </p:cNvPr>
          <p:cNvSpPr txBox="1"/>
          <p:nvPr/>
        </p:nvSpPr>
        <p:spPr>
          <a:xfrm>
            <a:off x="6496154" y="4846253"/>
            <a:ext cx="5837613" cy="307777"/>
          </a:xfrm>
          <a:prstGeom prst="rect">
            <a:avLst/>
          </a:prstGeom>
          <a:noFill/>
        </p:spPr>
        <p:txBody>
          <a:bodyPr wrap="square" lIns="0" tIns="0" rIns="0" bIns="0" rtlCol="0">
            <a:spAutoFit/>
          </a:bodyPr>
          <a:lstStyle/>
          <a:p>
            <a:r>
              <a:rPr kumimoji="1" lang="en-US" sz="1000" dirty="0">
                <a:solidFill>
                  <a:srgbClr val="000000"/>
                </a:solidFill>
                <a:ea typeface="Microsoft YaHei" panose="020B0503020204020204" pitchFamily="34" charset="-122"/>
              </a:rPr>
              <a:t>I</a:t>
            </a:r>
            <a:r>
              <a:rPr kumimoji="1" lang="en-TW" sz="1000" dirty="0">
                <a:solidFill>
                  <a:srgbClr val="000000"/>
                </a:solidFill>
                <a:ea typeface="Microsoft YaHei" panose="020B0503020204020204" pitchFamily="34" charset="-122"/>
              </a:rPr>
              <a:t>mage credit: </a:t>
            </a:r>
            <a:r>
              <a:rPr lang="en-US" sz="1000" b="1" dirty="0">
                <a:solidFill>
                  <a:srgbClr val="0000CC"/>
                </a:solidFill>
                <a:hlinkClick r:id="rId3">
                  <a:extLst>
                    <a:ext uri="{A12FA001-AC4F-418D-AE19-62706E023703}">
                      <ahyp:hlinkClr xmlns:ahyp="http://schemas.microsoft.com/office/drawing/2018/hyperlinkcolor" val="tx"/>
                    </a:ext>
                  </a:extLst>
                </a:hlinkClick>
              </a:rPr>
              <a:t>NFTs Will Be Key to Accessing the Metaverse—And Beyond</a:t>
            </a:r>
            <a:r>
              <a:rPr lang="en-US" sz="1000" b="1" dirty="0">
                <a:solidFill>
                  <a:srgbClr val="0000CC"/>
                </a:solidFill>
              </a:rPr>
              <a:t> by </a:t>
            </a:r>
            <a:r>
              <a:rPr lang="en-US" sz="1000" b="1" dirty="0" err="1">
                <a:solidFill>
                  <a:srgbClr val="0000CC"/>
                </a:solidFill>
              </a:rPr>
              <a:t>Shreyansh</a:t>
            </a:r>
            <a:r>
              <a:rPr lang="en-US" sz="1000" b="1" dirty="0">
                <a:solidFill>
                  <a:srgbClr val="0000CC"/>
                </a:solidFill>
              </a:rPr>
              <a:t> Singh</a:t>
            </a:r>
          </a:p>
          <a:p>
            <a:endParaRPr kumimoji="1" lang="en-TW" sz="1000" dirty="0">
              <a:solidFill>
                <a:srgbClr val="000000"/>
              </a:solidFill>
              <a:ea typeface="Microsoft YaHei" panose="020B0503020204020204" pitchFamily="34" charset="-122"/>
            </a:endParaRPr>
          </a:p>
        </p:txBody>
      </p:sp>
    </p:spTree>
    <p:extLst>
      <p:ext uri="{BB962C8B-B14F-4D97-AF65-F5344CB8AC3E}">
        <p14:creationId xmlns:p14="http://schemas.microsoft.com/office/powerpoint/2010/main" val="249079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27111" y="1532238"/>
            <a:ext cx="5916383" cy="428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1"/>
          <p:cNvSpPr>
            <a:spLocks noChangeArrowheads="1"/>
          </p:cNvSpPr>
          <p:nvPr/>
        </p:nvSpPr>
        <p:spPr bwMode="auto">
          <a:xfrm>
            <a:off x="4721419" y="212692"/>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没有自动化工具的情况</a:t>
            </a:r>
          </a:p>
        </p:txBody>
      </p:sp>
      <p:pic>
        <p:nvPicPr>
          <p:cNvPr id="7" name="Picture 6">
            <a:extLst>
              <a:ext uri="{FF2B5EF4-FFF2-40B4-BE49-F238E27FC236}">
                <a16:creationId xmlns:a16="http://schemas.microsoft.com/office/drawing/2014/main" id="{AFAA8CE5-B171-894C-AB24-1246FEB4F9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19878" y="986529"/>
            <a:ext cx="3727501" cy="2864160"/>
          </a:xfrm>
          <a:prstGeom prst="rect">
            <a:avLst/>
          </a:prstGeom>
        </p:spPr>
      </p:pic>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19879" y="3850688"/>
            <a:ext cx="3727502" cy="2396310"/>
          </a:xfrm>
          <a:prstGeom prst="rect">
            <a:avLst/>
          </a:prstGeom>
        </p:spPr>
      </p:pic>
      <p:sp>
        <p:nvSpPr>
          <p:cNvPr id="6" name="TextBox 5">
            <a:extLst>
              <a:ext uri="{FF2B5EF4-FFF2-40B4-BE49-F238E27FC236}">
                <a16:creationId xmlns:a16="http://schemas.microsoft.com/office/drawing/2014/main" id="{86493702-F5CA-FC41-97BE-F3FA87AA849D}"/>
              </a:ext>
            </a:extLst>
          </p:cNvPr>
          <p:cNvSpPr txBox="1"/>
          <p:nvPr/>
        </p:nvSpPr>
        <p:spPr>
          <a:xfrm>
            <a:off x="6830467" y="6062332"/>
            <a:ext cx="3709670" cy="369332"/>
          </a:xfrm>
          <a:prstGeom prst="rect">
            <a:avLst/>
          </a:prstGeom>
          <a:noFill/>
        </p:spPr>
        <p:txBody>
          <a:bodyPr wrap="none" rtlCol="0">
            <a:spAutoFit/>
          </a:bodyPr>
          <a:lstStyle/>
          <a:p>
            <a:r>
              <a:rPr lang="en-TW" dirty="0"/>
              <a:t>Image courtesy: Prof. Edward Crawley</a:t>
            </a:r>
          </a:p>
        </p:txBody>
      </p:sp>
    </p:spTree>
    <p:extLst>
      <p:ext uri="{BB962C8B-B14F-4D97-AF65-F5344CB8AC3E}">
        <p14:creationId xmlns:p14="http://schemas.microsoft.com/office/powerpoint/2010/main" val="4171159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973036" y="223075"/>
            <a:ext cx="103412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箭头（有向关系）的万用性：所有连续与离散系统现象均可用“箭头”表述</a:t>
            </a:r>
          </a:p>
        </p:txBody>
      </p:sp>
      <p:pic>
        <p:nvPicPr>
          <p:cNvPr id="4" name="Picture 3">
            <a:extLst>
              <a:ext uri="{FF2B5EF4-FFF2-40B4-BE49-F238E27FC236}">
                <a16:creationId xmlns:a16="http://schemas.microsoft.com/office/drawing/2014/main" id="{C1732B12-2FAF-6D43-81DD-331002FC1A9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919951" y="1409568"/>
            <a:ext cx="2584539" cy="1885470"/>
          </a:xfrm>
          <a:prstGeom prst="rect">
            <a:avLst/>
          </a:prstGeom>
        </p:spPr>
      </p:pic>
      <p:pic>
        <p:nvPicPr>
          <p:cNvPr id="5" name="Picture 4">
            <a:extLst>
              <a:ext uri="{FF2B5EF4-FFF2-40B4-BE49-F238E27FC236}">
                <a16:creationId xmlns:a16="http://schemas.microsoft.com/office/drawing/2014/main" id="{68581A40-B233-604B-8BBD-FB02422E4938}"/>
              </a:ext>
            </a:extLst>
          </p:cNvPr>
          <p:cNvPicPr>
            <a:picLocks noChangeAspect="1"/>
          </p:cNvPicPr>
          <p:nvPr/>
        </p:nvPicPr>
        <p:blipFill>
          <a:blip r:embed="rId3"/>
          <a:stretch>
            <a:fillRect/>
          </a:stretch>
        </p:blipFill>
        <p:spPr>
          <a:xfrm>
            <a:off x="7462525" y="1378499"/>
            <a:ext cx="1749587" cy="1774944"/>
          </a:xfrm>
          <a:prstGeom prst="rect">
            <a:avLst/>
          </a:prstGeom>
        </p:spPr>
      </p:pic>
      <p:pic>
        <p:nvPicPr>
          <p:cNvPr id="6" name="Picture 5">
            <a:extLst>
              <a:ext uri="{FF2B5EF4-FFF2-40B4-BE49-F238E27FC236}">
                <a16:creationId xmlns:a16="http://schemas.microsoft.com/office/drawing/2014/main" id="{074B1C78-9AF8-7946-8CAF-21BA1FFEE66C}"/>
              </a:ext>
            </a:extLst>
          </p:cNvPr>
          <p:cNvPicPr>
            <a:picLocks noChangeAspect="1"/>
          </p:cNvPicPr>
          <p:nvPr/>
        </p:nvPicPr>
        <p:blipFill>
          <a:blip r:embed="rId4"/>
          <a:stretch>
            <a:fillRect/>
          </a:stretch>
        </p:blipFill>
        <p:spPr>
          <a:xfrm>
            <a:off x="354146" y="1425579"/>
            <a:ext cx="4324196" cy="1679300"/>
          </a:xfrm>
          <a:prstGeom prst="rect">
            <a:avLst/>
          </a:prstGeom>
        </p:spPr>
      </p:pic>
      <p:pic>
        <p:nvPicPr>
          <p:cNvPr id="15" name="Picture 14">
            <a:extLst>
              <a:ext uri="{FF2B5EF4-FFF2-40B4-BE49-F238E27FC236}">
                <a16:creationId xmlns:a16="http://schemas.microsoft.com/office/drawing/2014/main" id="{6784C6A8-9864-324B-839C-99E10FE4145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453721" y="1398373"/>
            <a:ext cx="2312911" cy="1774943"/>
          </a:xfrm>
          <a:prstGeom prst="rect">
            <a:avLst/>
          </a:prstGeom>
        </p:spPr>
      </p:pic>
      <p:sp>
        <p:nvSpPr>
          <p:cNvPr id="18" name="TextBox 17">
            <a:extLst>
              <a:ext uri="{FF2B5EF4-FFF2-40B4-BE49-F238E27FC236}">
                <a16:creationId xmlns:a16="http://schemas.microsoft.com/office/drawing/2014/main" id="{B70503D0-ACC2-9041-8042-D2CDAA1B5736}"/>
              </a:ext>
            </a:extLst>
          </p:cNvPr>
          <p:cNvSpPr txBox="1"/>
          <p:nvPr/>
        </p:nvSpPr>
        <p:spPr>
          <a:xfrm>
            <a:off x="185993" y="6267752"/>
            <a:ext cx="11638571" cy="369332"/>
          </a:xfrm>
          <a:prstGeom prst="rect">
            <a:avLst/>
          </a:prstGeom>
          <a:noFill/>
        </p:spPr>
        <p:txBody>
          <a:bodyPr wrap="none" rtlCol="0">
            <a:spAutoFit/>
          </a:bodyPr>
          <a:lstStyle/>
          <a:p>
            <a:r>
              <a:rPr lang="en-TW" dirty="0"/>
              <a:t>Image excerpts from Lawever and Schanuel, Conceptual Mathematics: A first introduction to Categories, 2nd Edition, 2009</a:t>
            </a:r>
          </a:p>
        </p:txBody>
      </p:sp>
      <p:sp>
        <p:nvSpPr>
          <p:cNvPr id="2" name="TextBox 1">
            <a:extLst>
              <a:ext uri="{FF2B5EF4-FFF2-40B4-BE49-F238E27FC236}">
                <a16:creationId xmlns:a16="http://schemas.microsoft.com/office/drawing/2014/main" id="{4ACBBD83-87AA-264D-81E9-80C9F62CB17D}"/>
              </a:ext>
            </a:extLst>
          </p:cNvPr>
          <p:cNvSpPr txBox="1"/>
          <p:nvPr/>
        </p:nvSpPr>
        <p:spPr>
          <a:xfrm>
            <a:off x="3851612" y="718828"/>
            <a:ext cx="4493538"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包括加减乘除</a:t>
            </a:r>
            <a:r>
              <a:rPr lang="zh-CN" altLang="en-US" sz="2800" dirty="0">
                <a:latin typeface="STXinwei" panose="02010800040101010101" pitchFamily="2" charset="-122"/>
                <a:ea typeface="STXinwei" panose="02010800040101010101" pitchFamily="2" charset="-122"/>
              </a:rPr>
              <a:t>、投影和检索</a:t>
            </a:r>
            <a:endParaRPr lang="en-TW" sz="28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E3AB853A-80BA-A244-8E1D-A7C02F49E272}"/>
              </a:ext>
            </a:extLst>
          </p:cNvPr>
          <p:cNvGrpSpPr/>
          <p:nvPr/>
        </p:nvGrpSpPr>
        <p:grpSpPr>
          <a:xfrm>
            <a:off x="973036" y="3436858"/>
            <a:ext cx="5530014" cy="2547254"/>
            <a:chOff x="1198634" y="3513231"/>
            <a:chExt cx="5530014" cy="2547254"/>
          </a:xfrm>
        </p:grpSpPr>
        <p:pic>
          <p:nvPicPr>
            <p:cNvPr id="16" name="Picture 15">
              <a:extLst>
                <a:ext uri="{FF2B5EF4-FFF2-40B4-BE49-F238E27FC236}">
                  <a16:creationId xmlns:a16="http://schemas.microsoft.com/office/drawing/2014/main" id="{BCB4A285-0E15-1540-A93D-7F5CC7D9442C}"/>
                </a:ext>
              </a:extLst>
            </p:cNvPr>
            <p:cNvPicPr>
              <a:picLocks noChangeAspect="1"/>
            </p:cNvPicPr>
            <p:nvPr/>
          </p:nvPicPr>
          <p:blipFill>
            <a:blip r:embed="rId6"/>
            <a:stretch>
              <a:fillRect/>
            </a:stretch>
          </p:blipFill>
          <p:spPr>
            <a:xfrm>
              <a:off x="1840675" y="3513231"/>
              <a:ext cx="4887973" cy="2547254"/>
            </a:xfrm>
            <a:prstGeom prst="rect">
              <a:avLst/>
            </a:prstGeom>
          </p:spPr>
        </p:pic>
        <p:pic>
          <p:nvPicPr>
            <p:cNvPr id="12" name="Picture 2">
              <a:hlinkClick r:id="rId7"/>
              <a:extLst>
                <a:ext uri="{FF2B5EF4-FFF2-40B4-BE49-F238E27FC236}">
                  <a16:creationId xmlns:a16="http://schemas.microsoft.com/office/drawing/2014/main" id="{397DED65-02CD-9D40-BA41-91936F49046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98634" y="3565027"/>
              <a:ext cx="1612641" cy="11801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DB0BA4B-5124-EA47-B980-70BB4F3B7332}"/>
              </a:ext>
            </a:extLst>
          </p:cNvPr>
          <p:cNvGrpSpPr/>
          <p:nvPr/>
        </p:nvGrpSpPr>
        <p:grpSpPr>
          <a:xfrm>
            <a:off x="7251090" y="3436858"/>
            <a:ext cx="4354774" cy="2878191"/>
            <a:chOff x="6771324" y="3090534"/>
            <a:chExt cx="4566141" cy="3216657"/>
          </a:xfrm>
        </p:grpSpPr>
        <p:pic>
          <p:nvPicPr>
            <p:cNvPr id="10" name="Picture 9">
              <a:extLst>
                <a:ext uri="{FF2B5EF4-FFF2-40B4-BE49-F238E27FC236}">
                  <a16:creationId xmlns:a16="http://schemas.microsoft.com/office/drawing/2014/main" id="{220AE4BD-C096-0B48-B6CA-FB3DA7FFD302}"/>
                </a:ext>
              </a:extLst>
            </p:cNvPr>
            <p:cNvPicPr>
              <a:picLocks noChangeAspect="1"/>
            </p:cNvPicPr>
            <p:nvPr/>
          </p:nvPicPr>
          <p:blipFill>
            <a:blip r:embed="rId9"/>
            <a:stretch>
              <a:fillRect/>
            </a:stretch>
          </p:blipFill>
          <p:spPr>
            <a:xfrm>
              <a:off x="6771324" y="3090534"/>
              <a:ext cx="3147652" cy="2077862"/>
            </a:xfrm>
            <a:prstGeom prst="rect">
              <a:avLst/>
            </a:prstGeom>
          </p:spPr>
        </p:pic>
        <p:pic>
          <p:nvPicPr>
            <p:cNvPr id="17" name="Picture 16">
              <a:extLst>
                <a:ext uri="{FF2B5EF4-FFF2-40B4-BE49-F238E27FC236}">
                  <a16:creationId xmlns:a16="http://schemas.microsoft.com/office/drawing/2014/main" id="{E6F0604D-89BB-164A-9C23-1FBB9DC6B25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633274" y="4229328"/>
              <a:ext cx="2704191" cy="2077863"/>
            </a:xfrm>
            <a:prstGeom prst="rect">
              <a:avLst/>
            </a:prstGeom>
          </p:spPr>
        </p:pic>
      </p:grpSp>
    </p:spTree>
    <p:extLst>
      <p:ext uri="{BB962C8B-B14F-4D97-AF65-F5344CB8AC3E}">
        <p14:creationId xmlns:p14="http://schemas.microsoft.com/office/powerpoint/2010/main" val="773456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何谓代数</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何谓系统</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5E0DB2F2-F610-7547-A233-56DB8FD70F8A}"/>
              </a:ext>
            </a:extLst>
          </p:cNvPr>
          <p:cNvSpPr txBox="1"/>
          <p:nvPr/>
        </p:nvSpPr>
        <p:spPr>
          <a:xfrm>
            <a:off x="1015285" y="1381991"/>
            <a:ext cx="10700365" cy="1938992"/>
          </a:xfrm>
          <a:prstGeom prst="rect">
            <a:avLst/>
          </a:prstGeom>
          <a:noFill/>
        </p:spPr>
        <p:txBody>
          <a:bodyPr wrap="none" rtlCol="0">
            <a:spAutoFit/>
          </a:bodyPr>
          <a:lstStyle/>
          <a:p>
            <a:r>
              <a:rPr lang="en-TW" sz="2000" dirty="0">
                <a:latin typeface="STXinwei" panose="02010800040101010101" pitchFamily="2" charset="-122"/>
                <a:ea typeface="STXinwei" panose="02010800040101010101" pitchFamily="2" charset="-122"/>
              </a:rPr>
              <a:t>算元集</a:t>
            </a:r>
            <a:r>
              <a:rPr lang="zh-CN" altLang="en-US" sz="2000" dirty="0">
                <a:latin typeface="STXinwei" panose="02010800040101010101" pitchFamily="2" charset="-122"/>
                <a:ea typeface="STXinwei" panose="02010800040101010101" pitchFamily="2" charset="-122"/>
              </a:rPr>
              <a:t>：定义代数算元的集合范围，可视为代数的</a:t>
            </a:r>
            <a:r>
              <a:rPr lang="zh-CN" altLang="en-US" sz="2000" dirty="0">
                <a:solidFill>
                  <a:srgbClr val="FF0000"/>
                </a:solidFill>
                <a:latin typeface="STXinwei" panose="02010800040101010101" pitchFamily="2" charset="-122"/>
                <a:ea typeface="STXinwei" panose="02010800040101010101" pitchFamily="2" charset="-122"/>
              </a:rPr>
              <a:t>命名空间</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算符集：定义算元之间通过复合符号交互</a:t>
            </a:r>
            <a:r>
              <a:rPr lang="zh-CN" altLang="en-US" sz="2000" dirty="0">
                <a:solidFill>
                  <a:srgbClr val="FF0000"/>
                </a:solidFill>
                <a:latin typeface="STXinwei" panose="02010800040101010101" pitchFamily="2" charset="-122"/>
                <a:ea typeface="STXinwei" panose="02010800040101010101" pitchFamily="2" charset="-122"/>
              </a:rPr>
              <a:t>映射</a:t>
            </a:r>
            <a:r>
              <a:rPr lang="zh-CN" altLang="en-US" sz="2000" dirty="0">
                <a:latin typeface="STXinwei" panose="02010800040101010101" pitchFamily="2" charset="-122"/>
                <a:ea typeface="STXinwei" panose="02010800040101010101" pitchFamily="2" charset="-122"/>
              </a:rPr>
              <a:t>的</a:t>
            </a:r>
            <a:r>
              <a:rPr lang="zh-CN" altLang="en-US" sz="2000" dirty="0">
                <a:solidFill>
                  <a:srgbClr val="FF0000"/>
                </a:solidFill>
                <a:latin typeface="STXinwei" panose="02010800040101010101" pitchFamily="2" charset="-122"/>
                <a:ea typeface="STXinwei" panose="02010800040101010101" pitchFamily="2" charset="-122"/>
              </a:rPr>
              <a:t>规则</a:t>
            </a:r>
            <a:r>
              <a:rPr lang="zh-CN" altLang="en-US" sz="2000" dirty="0">
                <a:latin typeface="STXinwei" panose="02010800040101010101" pitchFamily="2" charset="-122"/>
                <a:ea typeface="STXinwei" panose="02010800040101010101" pitchFamily="2" charset="-122"/>
              </a:rPr>
              <a:t>，如加、减、乘、除等</a:t>
            </a:r>
            <a:r>
              <a:rPr lang="zh-CN" altLang="en-TW" sz="2000" dirty="0">
                <a:latin typeface="STXinwei" panose="02010800040101010101" pitchFamily="2" charset="-122"/>
                <a:ea typeface="STXinwei" panose="02010800040101010101" pitchFamily="2" charset="-122"/>
              </a:rPr>
              <a:t>算符</a:t>
            </a:r>
            <a:r>
              <a:rPr lang="zh-CN" altLang="en-US" sz="2000" dirty="0">
                <a:latin typeface="STXinwei" panose="02010800040101010101" pitchFamily="2" charset="-122"/>
                <a:ea typeface="STXinwei" panose="02010800040101010101" pitchFamily="2" charset="-122"/>
              </a:rPr>
              <a:t>操作。</a:t>
            </a:r>
            <a:endParaRPr lang="en-US" altLang="zh-CN" sz="2000" dirty="0">
              <a:latin typeface="STXinwei" panose="02010800040101010101" pitchFamily="2" charset="-122"/>
              <a:ea typeface="STXinwei" panose="02010800040101010101" pitchFamily="2" charset="-122"/>
            </a:endParaRPr>
          </a:p>
          <a:p>
            <a:r>
              <a:rPr lang="en-TW" sz="2000" dirty="0">
                <a:solidFill>
                  <a:srgbClr val="FF0000"/>
                </a:solidFill>
                <a:latin typeface="STXinwei" panose="02010800040101010101" pitchFamily="2" charset="-122"/>
                <a:ea typeface="STXinwei" panose="02010800040101010101" pitchFamily="2" charset="-122"/>
              </a:rPr>
              <a:t>封闭</a:t>
            </a:r>
            <a:r>
              <a:rPr lang="en-TW" sz="2000" dirty="0">
                <a:latin typeface="STXinwei" panose="02010800040101010101" pitchFamily="2" charset="-122"/>
                <a:ea typeface="STXinwei" panose="02010800040101010101" pitchFamily="2" charset="-122"/>
              </a:rPr>
              <a:t>性(</a:t>
            </a:r>
            <a:r>
              <a:rPr lang="en-TW" sz="2000" dirty="0">
                <a:solidFill>
                  <a:srgbClr val="FF0000"/>
                </a:solidFill>
                <a:latin typeface="STXinwei" panose="02010800040101010101" pitchFamily="2" charset="-122"/>
                <a:ea typeface="STXinwei" panose="02010800040101010101" pitchFamily="2" charset="-122"/>
              </a:rPr>
              <a:t>Closure Property</a:t>
            </a:r>
            <a:r>
              <a:rPr lang="en-TW"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a:t>
            </a:r>
            <a:r>
              <a:rPr lang="zh-CN" altLang="en-TW" sz="2000" dirty="0">
                <a:latin typeface="STXinwei" panose="02010800040101010101" pitchFamily="2" charset="-122"/>
                <a:ea typeface="STXinwei" panose="02010800040101010101" pitchFamily="2" charset="-122"/>
              </a:rPr>
              <a:t>通过算符</a:t>
            </a:r>
            <a:r>
              <a:rPr lang="zh-CN" altLang="en-US" sz="2000" dirty="0">
                <a:latin typeface="STXinwei" panose="02010800040101010101" pitchFamily="2" charset="-122"/>
                <a:ea typeface="STXinwei" panose="02010800040101010101" pitchFamily="2" charset="-122"/>
              </a:rPr>
              <a:t>所映射定义的算元，仍在算元集中。</a:t>
            </a:r>
            <a:endParaRPr lang="en-US" altLang="zh-CN" sz="2000" dirty="0">
              <a:latin typeface="STXinwei" panose="02010800040101010101" pitchFamily="2" charset="-122"/>
              <a:ea typeface="STXinwei" panose="02010800040101010101" pitchFamily="2" charset="-122"/>
            </a:endParaRPr>
          </a:p>
          <a:p>
            <a:endParaRPr lang="en-US" altLang="zh-CN" sz="2000" dirty="0">
              <a:latin typeface="STXinwei" panose="02010800040101010101" pitchFamily="2" charset="-122"/>
              <a:ea typeface="STXinwei" panose="02010800040101010101" pitchFamily="2" charset="-122"/>
            </a:endParaRPr>
          </a:p>
          <a:p>
            <a:r>
              <a:rPr lang="zh-CN" altLang="en-US" sz="2000" dirty="0">
                <a:latin typeface="STXinwei" panose="02010800040101010101" pitchFamily="2" charset="-122"/>
                <a:ea typeface="STXinwei" panose="02010800040101010101" pitchFamily="2" charset="-122"/>
              </a:rPr>
              <a:t>系统：有关联的元素集整体，称为系统。</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系统的数据内容包含被关联的元素与关联本体。</a:t>
            </a:r>
            <a:r>
              <a:rPr lang="en-US" altLang="zh-CN" sz="2000" dirty="0">
                <a:latin typeface="STXinwei" panose="02010800040101010101" pitchFamily="2" charset="-122"/>
                <a:ea typeface="STXinwei" panose="02010800040101010101" pitchFamily="2" charset="-122"/>
              </a:rPr>
              <a:t>)</a:t>
            </a:r>
          </a:p>
          <a:p>
            <a:r>
              <a:rPr lang="zh-CN" altLang="en-US" sz="2000" dirty="0">
                <a:latin typeface="STXinwei" panose="02010800040101010101" pitchFamily="2" charset="-122"/>
                <a:ea typeface="STXinwei" panose="02010800040101010101" pitchFamily="2" charset="-122"/>
              </a:rPr>
              <a:t>系统代数：通过具备封闭性的关联算符</a:t>
            </a:r>
            <a:r>
              <a:rPr lang="en-US" altLang="zh-CN" sz="2000" dirty="0">
                <a:latin typeface="STXinwei" panose="02010800040101010101" pitchFamily="2" charset="-122"/>
                <a:ea typeface="STXinwei" panose="02010800040101010101" pitchFamily="2" charset="-122"/>
              </a:rPr>
              <a:t>(</a:t>
            </a:r>
            <a:r>
              <a:rPr lang="zh-CN" altLang="en-US" sz="2000" dirty="0">
                <a:solidFill>
                  <a:srgbClr val="FF0000"/>
                </a:solidFill>
                <a:latin typeface="STXinwei" panose="02010800040101010101" pitchFamily="2" charset="-122"/>
                <a:ea typeface="STXinwei" panose="02010800040101010101" pitchFamily="2" charset="-122"/>
              </a:rPr>
              <a:t>函子</a:t>
            </a:r>
            <a:r>
              <a:rPr lang="en-US" altLang="zh-CN" sz="2000" dirty="0">
                <a:latin typeface="STXinwei" panose="02010800040101010101" pitchFamily="2" charset="-122"/>
                <a:ea typeface="STXinwei" panose="02010800040101010101" pitchFamily="2" charset="-122"/>
              </a:rPr>
              <a:t>)</a:t>
            </a:r>
            <a:r>
              <a:rPr lang="zh-CN" altLang="en-US" sz="2000" dirty="0">
                <a:latin typeface="STXinwei" panose="02010800040101010101" pitchFamily="2" charset="-122"/>
                <a:ea typeface="STXinwei" panose="02010800040101010101" pitchFamily="2" charset="-122"/>
              </a:rPr>
              <a:t>标示与生成算元集的代数。</a:t>
            </a:r>
            <a:endParaRPr lang="en-TW" sz="20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70976E5C-7DE7-CB40-8468-31DEF278B788}"/>
              </a:ext>
            </a:extLst>
          </p:cNvPr>
          <p:cNvSpPr txBox="1"/>
          <p:nvPr/>
        </p:nvSpPr>
        <p:spPr>
          <a:xfrm>
            <a:off x="3679476" y="982493"/>
            <a:ext cx="4602542" cy="523220"/>
          </a:xfrm>
          <a:prstGeom prst="rect">
            <a:avLst/>
          </a:prstGeom>
          <a:noFill/>
        </p:spPr>
        <p:txBody>
          <a:bodyPr wrap="none" rtlCol="0">
            <a:spAutoFit/>
          </a:bodyPr>
          <a:lstStyle/>
          <a:p>
            <a:r>
              <a:rPr lang="en-TW" sz="2800" dirty="0">
                <a:latin typeface="STXinwei" panose="02010800040101010101" pitchFamily="2" charset="-122"/>
                <a:ea typeface="STXinwei" panose="02010800040101010101" pitchFamily="2" charset="-122"/>
              </a:rPr>
              <a:t>代数 := &lt;算元集</a:t>
            </a:r>
            <a:r>
              <a:rPr lang="zh-CN" altLang="en-US" sz="2800" dirty="0">
                <a:latin typeface="STXinwei" panose="02010800040101010101" pitchFamily="2" charset="-122"/>
                <a:ea typeface="STXinwei" panose="02010800040101010101" pitchFamily="2" charset="-122"/>
              </a:rPr>
              <a:t>、</a:t>
            </a:r>
            <a:r>
              <a:rPr lang="zh-CN" altLang="en-TW" sz="2800" dirty="0">
                <a:latin typeface="STXinwei" panose="02010800040101010101" pitchFamily="2" charset="-122"/>
                <a:ea typeface="STXinwei" panose="02010800040101010101" pitchFamily="2" charset="-122"/>
              </a:rPr>
              <a:t>算符</a:t>
            </a:r>
            <a:r>
              <a:rPr lang="zh-CN" altLang="en-US" sz="2800" dirty="0">
                <a:latin typeface="STXinwei" panose="02010800040101010101" pitchFamily="2" charset="-122"/>
                <a:ea typeface="STXinwei" panose="02010800040101010101" pitchFamily="2" charset="-122"/>
              </a:rPr>
              <a:t>集</a:t>
            </a:r>
            <a:r>
              <a:rPr lang="en-TW" sz="2800" dirty="0">
                <a:latin typeface="STXinwei" panose="02010800040101010101" pitchFamily="2" charset="-122"/>
                <a:ea typeface="STXinwei" panose="02010800040101010101" pitchFamily="2" charset="-122"/>
              </a:rPr>
              <a:t>&gt;</a:t>
            </a:r>
          </a:p>
        </p:txBody>
      </p:sp>
      <p:sp>
        <p:nvSpPr>
          <p:cNvPr id="7" name="Rectangle 6">
            <a:extLst>
              <a:ext uri="{FF2B5EF4-FFF2-40B4-BE49-F238E27FC236}">
                <a16:creationId xmlns:a16="http://schemas.microsoft.com/office/drawing/2014/main" id="{8B29CA9F-3566-AC4C-A9D0-DE816583AA52}"/>
              </a:ext>
            </a:extLst>
          </p:cNvPr>
          <p:cNvSpPr/>
          <p:nvPr/>
        </p:nvSpPr>
        <p:spPr>
          <a:xfrm>
            <a:off x="513705" y="3440822"/>
            <a:ext cx="4844516" cy="294474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1600"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587CD8D2-3808-BF4B-A5C9-3755DFEFE08A}"/>
              </a:ext>
            </a:extLst>
          </p:cNvPr>
          <p:cNvSpPr/>
          <p:nvPr/>
        </p:nvSpPr>
        <p:spPr>
          <a:xfrm>
            <a:off x="6884460" y="3440822"/>
            <a:ext cx="4844516" cy="2944750"/>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solidFill>
                <a:schemeClr val="tx1"/>
              </a:solidFill>
              <a:latin typeface="STXinwei" panose="02010800040101010101" pitchFamily="2" charset="-122"/>
              <a:ea typeface="STXinwei" panose="02010800040101010101" pitchFamily="2" charset="-122"/>
            </a:endParaRPr>
          </a:p>
        </p:txBody>
      </p:sp>
      <p:sp>
        <p:nvSpPr>
          <p:cNvPr id="9" name="Right Arrow 8">
            <a:extLst>
              <a:ext uri="{FF2B5EF4-FFF2-40B4-BE49-F238E27FC236}">
                <a16:creationId xmlns:a16="http://schemas.microsoft.com/office/drawing/2014/main" id="{F00704B8-E7D8-D44D-B239-5F4BABC83816}"/>
              </a:ext>
            </a:extLst>
          </p:cNvPr>
          <p:cNvSpPr/>
          <p:nvPr/>
        </p:nvSpPr>
        <p:spPr>
          <a:xfrm>
            <a:off x="5358221" y="5420206"/>
            <a:ext cx="2011111"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10" name="Right Arrow 9">
            <a:extLst>
              <a:ext uri="{FF2B5EF4-FFF2-40B4-BE49-F238E27FC236}">
                <a16:creationId xmlns:a16="http://schemas.microsoft.com/office/drawing/2014/main" id="{A9324B6F-A9AF-F747-95EE-8DABFDD5A57B}"/>
              </a:ext>
            </a:extLst>
          </p:cNvPr>
          <p:cNvSpPr/>
          <p:nvPr/>
        </p:nvSpPr>
        <p:spPr>
          <a:xfrm flipH="1">
            <a:off x="5358222" y="3781943"/>
            <a:ext cx="2011110" cy="648571"/>
          </a:xfrm>
          <a:prstGeom prst="rightArrow">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2" name="TextBox 1">
            <a:extLst>
              <a:ext uri="{FF2B5EF4-FFF2-40B4-BE49-F238E27FC236}">
                <a16:creationId xmlns:a16="http://schemas.microsoft.com/office/drawing/2014/main" id="{8079FB44-C45D-864C-A394-67F319479776}"/>
              </a:ext>
            </a:extLst>
          </p:cNvPr>
          <p:cNvSpPr txBox="1"/>
          <p:nvPr/>
        </p:nvSpPr>
        <p:spPr>
          <a:xfrm>
            <a:off x="9159081" y="3921562"/>
            <a:ext cx="295274" cy="369332"/>
          </a:xfrm>
          <a:prstGeom prst="rect">
            <a:avLst/>
          </a:prstGeom>
          <a:noFill/>
        </p:spPr>
        <p:txBody>
          <a:bodyPr wrap="none" rtlCol="0">
            <a:spAutoFit/>
          </a:bodyPr>
          <a:lstStyle/>
          <a:p>
            <a:r>
              <a:rPr lang="en-TW" dirty="0"/>
              <a:t>a</a:t>
            </a:r>
          </a:p>
        </p:txBody>
      </p:sp>
      <p:sp>
        <p:nvSpPr>
          <p:cNvPr id="11" name="TextBox 10">
            <a:extLst>
              <a:ext uri="{FF2B5EF4-FFF2-40B4-BE49-F238E27FC236}">
                <a16:creationId xmlns:a16="http://schemas.microsoft.com/office/drawing/2014/main" id="{6ADA20D5-BA43-5142-94E2-B1AD2AC13C19}"/>
              </a:ext>
            </a:extLst>
          </p:cNvPr>
          <p:cNvSpPr txBox="1"/>
          <p:nvPr/>
        </p:nvSpPr>
        <p:spPr>
          <a:xfrm>
            <a:off x="8304977" y="4728530"/>
            <a:ext cx="306494" cy="369332"/>
          </a:xfrm>
          <a:prstGeom prst="rect">
            <a:avLst/>
          </a:prstGeom>
          <a:noFill/>
        </p:spPr>
        <p:txBody>
          <a:bodyPr wrap="none" rtlCol="0">
            <a:spAutoFit/>
          </a:bodyPr>
          <a:lstStyle/>
          <a:p>
            <a:r>
              <a:rPr lang="en-TW" dirty="0"/>
              <a:t>b</a:t>
            </a:r>
          </a:p>
        </p:txBody>
      </p:sp>
      <p:sp>
        <p:nvSpPr>
          <p:cNvPr id="12" name="TextBox 11">
            <a:extLst>
              <a:ext uri="{FF2B5EF4-FFF2-40B4-BE49-F238E27FC236}">
                <a16:creationId xmlns:a16="http://schemas.microsoft.com/office/drawing/2014/main" id="{9FD97E04-216E-514E-84D5-301FD0777BBB}"/>
              </a:ext>
            </a:extLst>
          </p:cNvPr>
          <p:cNvSpPr txBox="1"/>
          <p:nvPr/>
        </p:nvSpPr>
        <p:spPr>
          <a:xfrm>
            <a:off x="10014743" y="4762706"/>
            <a:ext cx="282450" cy="369332"/>
          </a:xfrm>
          <a:prstGeom prst="rect">
            <a:avLst/>
          </a:prstGeom>
          <a:noFill/>
        </p:spPr>
        <p:txBody>
          <a:bodyPr wrap="none" rtlCol="0">
            <a:spAutoFit/>
          </a:bodyPr>
          <a:lstStyle/>
          <a:p>
            <a:r>
              <a:rPr lang="en-TW" dirty="0"/>
              <a:t>c</a:t>
            </a:r>
          </a:p>
        </p:txBody>
      </p:sp>
      <p:sp>
        <p:nvSpPr>
          <p:cNvPr id="14" name="TextBox 13">
            <a:extLst>
              <a:ext uri="{FF2B5EF4-FFF2-40B4-BE49-F238E27FC236}">
                <a16:creationId xmlns:a16="http://schemas.microsoft.com/office/drawing/2014/main" id="{7202F11F-2D7C-884A-97FB-DF705E82DC14}"/>
              </a:ext>
            </a:extLst>
          </p:cNvPr>
          <p:cNvSpPr txBox="1"/>
          <p:nvPr/>
        </p:nvSpPr>
        <p:spPr>
          <a:xfrm>
            <a:off x="9147861" y="5660638"/>
            <a:ext cx="306494" cy="369332"/>
          </a:xfrm>
          <a:prstGeom prst="rect">
            <a:avLst/>
          </a:prstGeom>
          <a:noFill/>
        </p:spPr>
        <p:txBody>
          <a:bodyPr wrap="none" rtlCol="0">
            <a:spAutoFit/>
          </a:bodyPr>
          <a:lstStyle/>
          <a:p>
            <a:r>
              <a:rPr lang="en-TW" dirty="0"/>
              <a:t>d</a:t>
            </a:r>
          </a:p>
        </p:txBody>
      </p:sp>
      <p:cxnSp>
        <p:nvCxnSpPr>
          <p:cNvPr id="4" name="Straight Arrow Connector 3">
            <a:extLst>
              <a:ext uri="{FF2B5EF4-FFF2-40B4-BE49-F238E27FC236}">
                <a16:creationId xmlns:a16="http://schemas.microsoft.com/office/drawing/2014/main" id="{BC8F9519-9693-6C41-8938-4C0F720B29BC}"/>
              </a:ext>
            </a:extLst>
          </p:cNvPr>
          <p:cNvCxnSpPr>
            <a:stCxn id="2" idx="1"/>
            <a:endCxn id="11" idx="0"/>
          </p:cNvCxnSpPr>
          <p:nvPr/>
        </p:nvCxnSpPr>
        <p:spPr>
          <a:xfrm flipH="1">
            <a:off x="8458224" y="4106228"/>
            <a:ext cx="700857" cy="622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FC767AF-0C12-5E41-BDA0-C02DCE2D1C82}"/>
              </a:ext>
            </a:extLst>
          </p:cNvPr>
          <p:cNvCxnSpPr>
            <a:cxnSpLocks/>
            <a:stCxn id="11" idx="2"/>
            <a:endCxn id="14" idx="1"/>
          </p:cNvCxnSpPr>
          <p:nvPr/>
        </p:nvCxnSpPr>
        <p:spPr>
          <a:xfrm>
            <a:off x="8458224" y="5097862"/>
            <a:ext cx="689637" cy="747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24B31F-D50C-B443-A5A9-2ECDB1C90C22}"/>
              </a:ext>
            </a:extLst>
          </p:cNvPr>
          <p:cNvCxnSpPr>
            <a:cxnSpLocks/>
            <a:stCxn id="14" idx="3"/>
            <a:endCxn id="12" idx="2"/>
          </p:cNvCxnSpPr>
          <p:nvPr/>
        </p:nvCxnSpPr>
        <p:spPr>
          <a:xfrm flipV="1">
            <a:off x="9454355" y="5132038"/>
            <a:ext cx="701613" cy="713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F054FA2-64D5-1C43-A3C3-E1075AF1D0C4}"/>
              </a:ext>
            </a:extLst>
          </p:cNvPr>
          <p:cNvCxnSpPr>
            <a:cxnSpLocks/>
            <a:stCxn id="12" idx="0"/>
            <a:endCxn id="2" idx="3"/>
          </p:cNvCxnSpPr>
          <p:nvPr/>
        </p:nvCxnSpPr>
        <p:spPr>
          <a:xfrm flipH="1" flipV="1">
            <a:off x="9454355" y="4106228"/>
            <a:ext cx="701613" cy="656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F5CE8CD3-6E52-0C4B-82EE-4756726F9D80}"/>
              </a:ext>
            </a:extLst>
          </p:cNvPr>
          <p:cNvCxnSpPr>
            <a:cxnSpLocks/>
          </p:cNvCxnSpPr>
          <p:nvPr/>
        </p:nvCxnSpPr>
        <p:spPr>
          <a:xfrm rot="10800000" flipV="1">
            <a:off x="8619164" y="4908618"/>
            <a:ext cx="1363887" cy="1343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2D0664-BFF3-8B4A-8631-99492BC0E212}"/>
              </a:ext>
            </a:extLst>
          </p:cNvPr>
          <p:cNvSpPr txBox="1"/>
          <p:nvPr/>
        </p:nvSpPr>
        <p:spPr>
          <a:xfrm>
            <a:off x="8532721" y="4133488"/>
            <a:ext cx="300082" cy="369332"/>
          </a:xfrm>
          <a:prstGeom prst="rect">
            <a:avLst/>
          </a:prstGeom>
          <a:noFill/>
        </p:spPr>
        <p:txBody>
          <a:bodyPr wrap="none" rtlCol="0">
            <a:spAutoFit/>
          </a:bodyPr>
          <a:lstStyle/>
          <a:p>
            <a:r>
              <a:rPr lang="en-TW" dirty="0"/>
              <a:t>e</a:t>
            </a:r>
          </a:p>
        </p:txBody>
      </p:sp>
      <p:sp>
        <p:nvSpPr>
          <p:cNvPr id="40" name="TextBox 39">
            <a:extLst>
              <a:ext uri="{FF2B5EF4-FFF2-40B4-BE49-F238E27FC236}">
                <a16:creationId xmlns:a16="http://schemas.microsoft.com/office/drawing/2014/main" id="{CC26C7AE-CBE2-F747-9062-4EA9A2C9BA9A}"/>
              </a:ext>
            </a:extLst>
          </p:cNvPr>
          <p:cNvSpPr txBox="1"/>
          <p:nvPr/>
        </p:nvSpPr>
        <p:spPr>
          <a:xfrm>
            <a:off x="8589076" y="5333247"/>
            <a:ext cx="255198" cy="369332"/>
          </a:xfrm>
          <a:prstGeom prst="rect">
            <a:avLst/>
          </a:prstGeom>
          <a:noFill/>
        </p:spPr>
        <p:txBody>
          <a:bodyPr wrap="none" rtlCol="0">
            <a:spAutoFit/>
          </a:bodyPr>
          <a:lstStyle/>
          <a:p>
            <a:r>
              <a:rPr lang="en-TW" dirty="0"/>
              <a:t>f</a:t>
            </a:r>
          </a:p>
        </p:txBody>
      </p:sp>
      <p:sp>
        <p:nvSpPr>
          <p:cNvPr id="41" name="TextBox 40">
            <a:extLst>
              <a:ext uri="{FF2B5EF4-FFF2-40B4-BE49-F238E27FC236}">
                <a16:creationId xmlns:a16="http://schemas.microsoft.com/office/drawing/2014/main" id="{2161119A-3C76-FB45-9B0F-478E0EF5EA75}"/>
              </a:ext>
            </a:extLst>
          </p:cNvPr>
          <p:cNvSpPr txBox="1"/>
          <p:nvPr/>
        </p:nvSpPr>
        <p:spPr>
          <a:xfrm>
            <a:off x="9719515" y="4156947"/>
            <a:ext cx="306494" cy="369332"/>
          </a:xfrm>
          <a:prstGeom prst="rect">
            <a:avLst/>
          </a:prstGeom>
          <a:noFill/>
        </p:spPr>
        <p:txBody>
          <a:bodyPr wrap="none" rtlCol="0">
            <a:spAutoFit/>
          </a:bodyPr>
          <a:lstStyle/>
          <a:p>
            <a:r>
              <a:rPr lang="en-TW" dirty="0"/>
              <a:t>h</a:t>
            </a:r>
          </a:p>
        </p:txBody>
      </p:sp>
      <p:sp>
        <p:nvSpPr>
          <p:cNvPr id="42" name="TextBox 41">
            <a:extLst>
              <a:ext uri="{FF2B5EF4-FFF2-40B4-BE49-F238E27FC236}">
                <a16:creationId xmlns:a16="http://schemas.microsoft.com/office/drawing/2014/main" id="{797A9C28-DF48-8648-B149-557467EA164A}"/>
              </a:ext>
            </a:extLst>
          </p:cNvPr>
          <p:cNvSpPr txBox="1"/>
          <p:nvPr/>
        </p:nvSpPr>
        <p:spPr>
          <a:xfrm>
            <a:off x="9757942" y="5355115"/>
            <a:ext cx="293670" cy="369332"/>
          </a:xfrm>
          <a:prstGeom prst="rect">
            <a:avLst/>
          </a:prstGeom>
          <a:noFill/>
        </p:spPr>
        <p:txBody>
          <a:bodyPr wrap="none" rtlCol="0">
            <a:spAutoFit/>
          </a:bodyPr>
          <a:lstStyle/>
          <a:p>
            <a:r>
              <a:rPr lang="en-TW" dirty="0"/>
              <a:t>g</a:t>
            </a:r>
          </a:p>
        </p:txBody>
      </p:sp>
      <p:graphicFrame>
        <p:nvGraphicFramePr>
          <p:cNvPr id="38" name="Table 42">
            <a:extLst>
              <a:ext uri="{FF2B5EF4-FFF2-40B4-BE49-F238E27FC236}">
                <a16:creationId xmlns:a16="http://schemas.microsoft.com/office/drawing/2014/main" id="{9762ED6A-0AFF-A549-8BC6-597CDA9FBFAF}"/>
              </a:ext>
            </a:extLst>
          </p:cNvPr>
          <p:cNvGraphicFramePr>
            <a:graphicFrameLocks noGrp="1"/>
          </p:cNvGraphicFramePr>
          <p:nvPr/>
        </p:nvGraphicFramePr>
        <p:xfrm>
          <a:off x="572145" y="3537018"/>
          <a:ext cx="4681716" cy="2743200"/>
        </p:xfrm>
        <a:graphic>
          <a:graphicData uri="http://schemas.openxmlformats.org/drawingml/2006/table">
            <a:tbl>
              <a:tblPr firstRow="1" bandRow="1">
                <a:tableStyleId>{7E9639D4-E3E2-4D34-9284-5A2195B3D0D7}</a:tableStyleId>
              </a:tblPr>
              <a:tblGrid>
                <a:gridCol w="770459">
                  <a:extLst>
                    <a:ext uri="{9D8B030D-6E8A-4147-A177-3AD203B41FA5}">
                      <a16:colId xmlns:a16="http://schemas.microsoft.com/office/drawing/2014/main" val="3665716589"/>
                    </a:ext>
                  </a:extLst>
                </a:gridCol>
                <a:gridCol w="955964">
                  <a:extLst>
                    <a:ext uri="{9D8B030D-6E8A-4147-A177-3AD203B41FA5}">
                      <a16:colId xmlns:a16="http://schemas.microsoft.com/office/drawing/2014/main" val="915478019"/>
                    </a:ext>
                  </a:extLst>
                </a:gridCol>
                <a:gridCol w="1298864">
                  <a:extLst>
                    <a:ext uri="{9D8B030D-6E8A-4147-A177-3AD203B41FA5}">
                      <a16:colId xmlns:a16="http://schemas.microsoft.com/office/drawing/2014/main" val="3519665213"/>
                    </a:ext>
                  </a:extLst>
                </a:gridCol>
                <a:gridCol w="1656429">
                  <a:extLst>
                    <a:ext uri="{9D8B030D-6E8A-4147-A177-3AD203B41FA5}">
                      <a16:colId xmlns:a16="http://schemas.microsoft.com/office/drawing/2014/main" val="1077937957"/>
                    </a:ext>
                  </a:extLst>
                </a:gridCol>
              </a:tblGrid>
              <a:tr h="266450">
                <a:tc>
                  <a:txBody>
                    <a:bodyPr/>
                    <a:lstStyle/>
                    <a:p>
                      <a:r>
                        <a:rPr lang="en-TW" sz="1200" dirty="0"/>
                        <a:t>ID</a:t>
                      </a:r>
                      <a:r>
                        <a:rPr lang="en-US" sz="1200" dirty="0"/>
                        <a:t>(</a:t>
                      </a:r>
                      <a:r>
                        <a:rPr lang="en-TW" sz="1200" dirty="0">
                          <a:solidFill>
                            <a:srgbClr val="FF0000"/>
                          </a:solidFill>
                        </a:rPr>
                        <a:t>Set</a:t>
                      </a:r>
                      <a:r>
                        <a:rPr lang="en-US" sz="1200" dirty="0"/>
                        <a:t>)</a:t>
                      </a:r>
                      <a:endParaRPr lang="en-TW" sz="1200" dirty="0"/>
                    </a:p>
                  </a:txBody>
                  <a:tcPr/>
                </a:tc>
                <a:tc>
                  <a:txBody>
                    <a:bodyPr/>
                    <a:lstStyle/>
                    <a:p>
                      <a:r>
                        <a:rPr lang="en-US" sz="1200" dirty="0"/>
                        <a:t>N</a:t>
                      </a:r>
                      <a:r>
                        <a:rPr lang="en-TW" sz="1200" dirty="0"/>
                        <a:t>ame</a:t>
                      </a:r>
                      <a:r>
                        <a:rPr lang="en-US" sz="1200" dirty="0"/>
                        <a:t>(</a:t>
                      </a:r>
                      <a:r>
                        <a:rPr lang="en-TW" sz="1200" dirty="0">
                          <a:solidFill>
                            <a:srgbClr val="FF0000"/>
                          </a:solidFill>
                        </a:rPr>
                        <a:t>Set</a:t>
                      </a:r>
                      <a:r>
                        <a:rPr lang="en-US" sz="1200" dirty="0"/>
                        <a:t>)</a:t>
                      </a:r>
                      <a:endParaRPr lang="en-TW" sz="1200" dirty="0"/>
                    </a:p>
                  </a:txBody>
                  <a:tcPr/>
                </a:tc>
                <a:tc>
                  <a:txBody>
                    <a:bodyPr/>
                    <a:lstStyle/>
                    <a:p>
                      <a:r>
                        <a:rPr lang="en-TW" sz="1200" dirty="0"/>
                        <a:t>Type</a:t>
                      </a:r>
                      <a:r>
                        <a:rPr lang="zh-CN" altLang="en-US" sz="1200" dirty="0"/>
                        <a:t>（数据类型）</a:t>
                      </a:r>
                      <a:endParaRPr lang="en-TW" sz="1200" dirty="0"/>
                    </a:p>
                  </a:txBody>
                  <a:tcPr/>
                </a:tc>
                <a:tc>
                  <a:txBody>
                    <a:bodyPr/>
                    <a:lstStyle/>
                    <a:p>
                      <a:r>
                        <a:rPr lang="en-TW" sz="1200" dirty="0"/>
                        <a:t>Ordered parameters</a:t>
                      </a:r>
                    </a:p>
                  </a:txBody>
                  <a:tcPr/>
                </a:tc>
                <a:extLst>
                  <a:ext uri="{0D108BD9-81ED-4DB2-BD59-A6C34878D82A}">
                    <a16:rowId xmlns:a16="http://schemas.microsoft.com/office/drawing/2014/main" val="4019285255"/>
                  </a:ext>
                </a:extLst>
              </a:tr>
              <a:tr h="266450">
                <a:tc>
                  <a:txBody>
                    <a:bodyPr/>
                    <a:lstStyle/>
                    <a:p>
                      <a:r>
                        <a:rPr lang="en-TW" sz="1200" dirty="0"/>
                        <a:t>0</a:t>
                      </a:r>
                    </a:p>
                  </a:txBody>
                  <a:tcPr/>
                </a:tc>
                <a:tc>
                  <a:txBody>
                    <a:bodyPr/>
                    <a:lstStyle/>
                    <a:p>
                      <a:r>
                        <a:rPr lang="en-TW" sz="1200" dirty="0"/>
                        <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043997980"/>
                  </a:ext>
                </a:extLst>
              </a:tr>
              <a:tr h="266450">
                <a:tc>
                  <a:txBody>
                    <a:bodyPr/>
                    <a:lstStyle/>
                    <a:p>
                      <a:r>
                        <a:rPr lang="en-TW" sz="1200" dirty="0"/>
                        <a:t>1</a:t>
                      </a:r>
                    </a:p>
                  </a:txBody>
                  <a:tcPr/>
                </a:tc>
                <a:tc>
                  <a:txBody>
                    <a:bodyPr/>
                    <a:lstStyle/>
                    <a:p>
                      <a:r>
                        <a:rPr lang="en-TW" sz="1200" dirty="0"/>
                        <a:t>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43596608"/>
                  </a:ext>
                </a:extLst>
              </a:tr>
              <a:tr h="266450">
                <a:tc>
                  <a:txBody>
                    <a:bodyPr/>
                    <a:lstStyle/>
                    <a:p>
                      <a:r>
                        <a:rPr lang="en-TW" sz="1200" dirty="0"/>
                        <a:t>2</a:t>
                      </a:r>
                    </a:p>
                  </a:txBody>
                  <a:tcPr/>
                </a:tc>
                <a:tc>
                  <a:txBody>
                    <a:bodyPr/>
                    <a:lstStyle/>
                    <a:p>
                      <a:r>
                        <a:rPr lang="en-TW" sz="1200" dirty="0"/>
                        <a:t>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OBJECT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点</a:t>
                      </a:r>
                      <a:r>
                        <a:rPr kumimoji="0" lang="en-US" altLang="zh-CN"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schemeClr val="bg2">
                              <a:lumMod val="90000"/>
                            </a:schemeClr>
                          </a:solidFill>
                          <a:effectLst/>
                          <a:uLnTx/>
                          <a:uFillTx/>
                        </a:rPr>
                        <a:t>EMPTY</a:t>
                      </a:r>
                      <a:r>
                        <a:rPr kumimoji="0" lang="en-US" sz="1200" b="0" u="none" strike="noStrike" kern="1200" cap="none" spc="0" normalizeH="0" baseline="0" noProof="0">
                          <a:ln>
                            <a:noFill/>
                          </a:ln>
                          <a:solidFill>
                            <a:schemeClr val="bg2">
                              <a:lumMod val="90000"/>
                            </a:schemeClr>
                          </a:solidFill>
                          <a:effectLst/>
                          <a:uLnTx/>
                          <a:uFillTx/>
                        </a:rPr>
                        <a:t>(無</a:t>
                      </a:r>
                      <a:r>
                        <a:rPr kumimoji="0" lang="en-US" altLang="zh-CN" sz="1200" b="0" u="none" strike="noStrike" kern="1200" cap="none" spc="0" normalizeH="0" baseline="0" noProof="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3672425223"/>
                  </a:ext>
                </a:extLst>
              </a:tr>
              <a:tr h="266450">
                <a:tc>
                  <a:txBody>
                    <a:bodyPr/>
                    <a:lstStyle/>
                    <a:p>
                      <a:r>
                        <a:rPr lang="en-TW" sz="1200" dirty="0"/>
                        <a:t>3</a:t>
                      </a:r>
                    </a:p>
                  </a:txBody>
                  <a:tcPr/>
                </a:tc>
                <a:tc>
                  <a:txBody>
                    <a:bodyPr/>
                    <a:lstStyle/>
                    <a:p>
                      <a:r>
                        <a:rPr lang="en-TW" sz="1200" dirty="0"/>
                        <a:t>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OBJECT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点</a:t>
                      </a:r>
                      <a:r>
                        <a:rPr kumimoji="0" lang="en-US" altLang="zh-CN"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schemeClr val="bg2">
                              <a:lumMod val="90000"/>
                            </a:schemeClr>
                          </a:solidFill>
                          <a:effectLst/>
                          <a:uLnTx/>
                          <a:uFillTx/>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kumimoji="0" lang="en-TW" sz="1200" b="0" i="0" u="none" strike="noStrike" kern="1200" cap="none" spc="0" normalizeH="0" baseline="0" noProof="0" dirty="0">
                        <a:ln>
                          <a:noFill/>
                        </a:ln>
                        <a:solidFill>
                          <a:schemeClr val="bg2">
                            <a:lumMod val="90000"/>
                          </a:schemeClr>
                        </a:solidFill>
                        <a:effectLst/>
                        <a:uLnTx/>
                        <a:uFillTx/>
                        <a:latin typeface="Calibri" panose="020F0502020204030204"/>
                        <a:ea typeface="+mn-ea"/>
                        <a:cs typeface="+mn-cs"/>
                      </a:endParaRPr>
                    </a:p>
                  </a:txBody>
                  <a:tcPr/>
                </a:tc>
                <a:extLst>
                  <a:ext uri="{0D108BD9-81ED-4DB2-BD59-A6C34878D82A}">
                    <a16:rowId xmlns:a16="http://schemas.microsoft.com/office/drawing/2014/main" val="493024561"/>
                  </a:ext>
                </a:extLst>
              </a:tr>
              <a:tr h="266450">
                <a:tc>
                  <a:txBody>
                    <a:bodyPr/>
                    <a:lstStyle/>
                    <a:p>
                      <a:r>
                        <a:rPr lang="en-TW" sz="1200" dirty="0"/>
                        <a:t>4</a:t>
                      </a:r>
                    </a:p>
                  </a:txBody>
                  <a:tcPr/>
                </a:tc>
                <a:tc>
                  <a:txBody>
                    <a:bodyPr/>
                    <a:lstStyle/>
                    <a:p>
                      <a:r>
                        <a:rPr lang="en-TW" sz="1200" dirty="0"/>
                        <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(a,b)</a:t>
                      </a:r>
                    </a:p>
                  </a:txBody>
                  <a:tcPr/>
                </a:tc>
                <a:extLst>
                  <a:ext uri="{0D108BD9-81ED-4DB2-BD59-A6C34878D82A}">
                    <a16:rowId xmlns:a16="http://schemas.microsoft.com/office/drawing/2014/main" val="1401404965"/>
                  </a:ext>
                </a:extLst>
              </a:tr>
              <a:tr h="266450">
                <a:tc>
                  <a:txBody>
                    <a:bodyPr/>
                    <a:lstStyle/>
                    <a:p>
                      <a:r>
                        <a:rPr lang="en-TW" sz="1200" dirty="0"/>
                        <a:t>5</a:t>
                      </a:r>
                    </a:p>
                  </a:txBody>
                  <a:tcPr/>
                </a:tc>
                <a:tc>
                  <a:txBody>
                    <a:bodyPr/>
                    <a:lstStyle/>
                    <a:p>
                      <a:r>
                        <a:rPr lang="en-TW" sz="1200" dirty="0"/>
                        <a:t>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(b,d)</a:t>
                      </a:r>
                    </a:p>
                  </a:txBody>
                  <a:tcPr/>
                </a:tc>
                <a:extLst>
                  <a:ext uri="{0D108BD9-81ED-4DB2-BD59-A6C34878D82A}">
                    <a16:rowId xmlns:a16="http://schemas.microsoft.com/office/drawing/2014/main" val="2325960359"/>
                  </a:ext>
                </a:extLst>
              </a:tr>
              <a:tr h="266450">
                <a:tc>
                  <a:txBody>
                    <a:bodyPr/>
                    <a:lstStyle/>
                    <a:p>
                      <a:r>
                        <a:rPr lang="en-TW" sz="1200" dirty="0"/>
                        <a:t>6</a:t>
                      </a:r>
                    </a:p>
                  </a:txBody>
                  <a:tcPr/>
                </a:tc>
                <a:tc>
                  <a:txBody>
                    <a:bodyPr/>
                    <a:lstStyle/>
                    <a:p>
                      <a:r>
                        <a:rPr lang="en-TW" sz="1200" dirty="0"/>
                        <a:t>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TW" sz="1200" dirty="0"/>
                        <a:t>(d,c)</a:t>
                      </a:r>
                    </a:p>
                  </a:txBody>
                  <a:tcPr/>
                </a:tc>
                <a:extLst>
                  <a:ext uri="{0D108BD9-81ED-4DB2-BD59-A6C34878D82A}">
                    <a16:rowId xmlns:a16="http://schemas.microsoft.com/office/drawing/2014/main" val="788968299"/>
                  </a:ext>
                </a:extLst>
              </a:tr>
              <a:tr h="266450">
                <a:tc>
                  <a:txBody>
                    <a:bodyPr/>
                    <a:lstStyle/>
                    <a:p>
                      <a:r>
                        <a:rPr lang="en-TW" sz="1200" dirty="0"/>
                        <a:t>7</a:t>
                      </a:r>
                    </a:p>
                  </a:txBody>
                  <a:tcPr/>
                </a:tc>
                <a:tc>
                  <a:txBody>
                    <a:bodyPr/>
                    <a:lstStyle/>
                    <a:p>
                      <a:r>
                        <a:rPr lang="en-TW" sz="1200" dirty="0"/>
                        <a: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a:ln>
                            <a:noFill/>
                          </a:ln>
                          <a:solidFill>
                            <a:prstClr val="black"/>
                          </a:solidFill>
                          <a:effectLst/>
                          <a:uLnTx/>
                          <a:uFillTx/>
                        </a:rPr>
                        <a:t>EDGE </a:t>
                      </a:r>
                      <a:r>
                        <a:rPr kumimoji="0" lang="en-US" sz="1200" b="0" u="none" strike="noStrike" kern="1200" cap="none" spc="0" normalizeH="0" baseline="0" noProof="0">
                          <a:ln>
                            <a:noFill/>
                          </a:ln>
                          <a:solidFill>
                            <a:prstClr val="black"/>
                          </a:solidFill>
                          <a:effectLst/>
                          <a:uLnTx/>
                          <a:uFillTx/>
                        </a:rPr>
                        <a:t>(</a:t>
                      </a:r>
                      <a:r>
                        <a:rPr kumimoji="0" lang="zh-CN" altLang="en-US" sz="1200" b="0" u="none" strike="noStrike" kern="1200" cap="none" spc="0" normalizeH="0" baseline="0" noProof="0">
                          <a:ln>
                            <a:noFill/>
                          </a:ln>
                          <a:solidFill>
                            <a:prstClr val="black"/>
                          </a:solidFill>
                          <a:effectLst/>
                          <a:uLnTx/>
                          <a:uFillTx/>
                        </a:rPr>
                        <a:t>边</a:t>
                      </a:r>
                      <a:r>
                        <a:rPr kumimoji="0" lang="en-TW" sz="1200" b="0" u="none" strike="noStrike" kern="1200" cap="none" spc="0" normalizeH="0" baseline="0" noProof="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(c,a)</a:t>
                      </a:r>
                    </a:p>
                  </a:txBody>
                  <a:tcPr/>
                </a:tc>
                <a:extLst>
                  <a:ext uri="{0D108BD9-81ED-4DB2-BD59-A6C34878D82A}">
                    <a16:rowId xmlns:a16="http://schemas.microsoft.com/office/drawing/2014/main" val="967834960"/>
                  </a:ext>
                </a:extLst>
              </a:tr>
              <a:tr h="266450">
                <a:tc>
                  <a:txBody>
                    <a:bodyPr/>
                    <a:lstStyle/>
                    <a:p>
                      <a:r>
                        <a:rPr lang="en-TW" sz="1200" dirty="0"/>
                        <a:t>8</a:t>
                      </a:r>
                    </a:p>
                  </a:txBody>
                  <a:tcPr/>
                </a:tc>
                <a:tc>
                  <a:txBody>
                    <a:bodyPr/>
                    <a:lstStyle/>
                    <a:p>
                      <a:r>
                        <a:rPr lang="en-TW" sz="1200" dirty="0">
                          <a:solidFill>
                            <a:schemeClr val="bg2">
                              <a:lumMod val="90000"/>
                            </a:schemeClr>
                          </a:solidFill>
                        </a:rPr>
                        <a:t>EMPTY</a:t>
                      </a:r>
                      <a:r>
                        <a:rPr kumimoji="0" lang="en-US" sz="1200" b="0" u="none" strike="noStrike" kern="1200" cap="none" spc="0" normalizeH="0" baseline="0" noProof="0" dirty="0">
                          <a:ln>
                            <a:noFill/>
                          </a:ln>
                          <a:solidFill>
                            <a:schemeClr val="bg2">
                              <a:lumMod val="90000"/>
                            </a:schemeClr>
                          </a:solidFill>
                          <a:effectLst/>
                          <a:uLnTx/>
                          <a:uFillTx/>
                        </a:rPr>
                        <a:t>(</a:t>
                      </a:r>
                      <a:r>
                        <a:rPr kumimoji="0" lang="en-US" sz="1200" b="0" u="none" strike="noStrike" kern="1200" cap="none" spc="0" normalizeH="0" baseline="0" noProof="0" dirty="0" err="1">
                          <a:ln>
                            <a:noFill/>
                          </a:ln>
                          <a:solidFill>
                            <a:schemeClr val="bg2">
                              <a:lumMod val="90000"/>
                            </a:schemeClr>
                          </a:solidFill>
                          <a:effectLst/>
                          <a:uLnTx/>
                          <a:uFillTx/>
                        </a:rPr>
                        <a:t>無</a:t>
                      </a:r>
                      <a:r>
                        <a:rPr kumimoji="0" lang="en-US" altLang="zh-CN" sz="1200" b="0" u="none" strike="noStrike" kern="1200" cap="none" spc="0" normalizeH="0" baseline="0" noProof="0" dirty="0">
                          <a:ln>
                            <a:noFill/>
                          </a:ln>
                          <a:solidFill>
                            <a:schemeClr val="bg2">
                              <a:lumMod val="90000"/>
                            </a:schemeClr>
                          </a:solidFill>
                          <a:effectLst/>
                          <a:uLnTx/>
                          <a:uFillTx/>
                        </a:rPr>
                        <a:t>)</a:t>
                      </a:r>
                      <a:endParaRPr lang="en-TW" sz="1200" dirty="0">
                        <a:solidFill>
                          <a:schemeClr val="bg2">
                            <a:lumMod val="90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W" sz="1200" b="0" u="none" strike="noStrike" kern="1200" cap="none" spc="0" normalizeH="0" baseline="0" noProof="0" dirty="0">
                          <a:ln>
                            <a:noFill/>
                          </a:ln>
                          <a:solidFill>
                            <a:prstClr val="black"/>
                          </a:solidFill>
                          <a:effectLst/>
                          <a:uLnTx/>
                          <a:uFillTx/>
                        </a:rPr>
                        <a:t>EDGE </a:t>
                      </a:r>
                      <a:r>
                        <a:rPr kumimoji="0" lang="en-US" sz="1200" b="0" u="none" strike="noStrike" kern="1200" cap="none" spc="0" normalizeH="0" baseline="0" noProof="0" dirty="0">
                          <a:ln>
                            <a:noFill/>
                          </a:ln>
                          <a:solidFill>
                            <a:prstClr val="black"/>
                          </a:solidFill>
                          <a:effectLst/>
                          <a:uLnTx/>
                          <a:uFillTx/>
                        </a:rPr>
                        <a:t>(</a:t>
                      </a:r>
                      <a:r>
                        <a:rPr kumimoji="0" lang="zh-CN" altLang="en-US" sz="1200" b="0" u="none" strike="noStrike" kern="1200" cap="none" spc="0" normalizeH="0" baseline="0" noProof="0" dirty="0">
                          <a:ln>
                            <a:noFill/>
                          </a:ln>
                          <a:solidFill>
                            <a:prstClr val="black"/>
                          </a:solidFill>
                          <a:effectLst/>
                          <a:uLnTx/>
                          <a:uFillTx/>
                        </a:rPr>
                        <a:t>边</a:t>
                      </a:r>
                      <a:r>
                        <a:rPr kumimoji="0" lang="en-TW" sz="1200" b="0" u="none" strike="noStrike" kern="1200" cap="none" spc="0" normalizeH="0" baseline="0" noProof="0" dirty="0">
                          <a:ln>
                            <a:noFill/>
                          </a:ln>
                          <a:solidFill>
                            <a:prstClr val="black"/>
                          </a:solidFill>
                          <a:effectLst/>
                          <a:uLnTx/>
                          <a:uFillTx/>
                        </a:rPr>
                        <a:t>)</a:t>
                      </a:r>
                      <a:endParaRPr kumimoji="0" lang="en-TW" sz="1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200" dirty="0"/>
                        <a:t>(d,b)</a:t>
                      </a:r>
                    </a:p>
                  </a:txBody>
                  <a:tcPr/>
                </a:tc>
                <a:extLst>
                  <a:ext uri="{0D108BD9-81ED-4DB2-BD59-A6C34878D82A}">
                    <a16:rowId xmlns:a16="http://schemas.microsoft.com/office/drawing/2014/main" val="1164335652"/>
                  </a:ext>
                </a:extLst>
              </a:tr>
            </a:tbl>
          </a:graphicData>
        </a:graphic>
      </p:graphicFrame>
      <p:sp>
        <p:nvSpPr>
          <p:cNvPr id="43" name="TextBox 42">
            <a:extLst>
              <a:ext uri="{FF2B5EF4-FFF2-40B4-BE49-F238E27FC236}">
                <a16:creationId xmlns:a16="http://schemas.microsoft.com/office/drawing/2014/main" id="{860E73DE-2973-D34D-9408-C8D63CB610EC}"/>
              </a:ext>
            </a:extLst>
          </p:cNvPr>
          <p:cNvSpPr txBox="1"/>
          <p:nvPr/>
        </p:nvSpPr>
        <p:spPr>
          <a:xfrm>
            <a:off x="1867684" y="6388581"/>
            <a:ext cx="209063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集合范畴记为</a:t>
            </a:r>
            <a:r>
              <a:rPr lang="zh-TW" altLang="en-US" dirty="0">
                <a:latin typeface="STXinwei" panose="02010800040101010101" pitchFamily="2" charset="-122"/>
                <a:ea typeface="STXinwei" panose="02010800040101010101" pitchFamily="2" charset="-122"/>
              </a:rPr>
              <a:t>：</a:t>
            </a:r>
            <a:r>
              <a:rPr lang="en-TW" dirty="0">
                <a:solidFill>
                  <a:srgbClr val="FF0000"/>
                </a:solidFill>
                <a:latin typeface="ACADEMY ENGRAVED LET PLAIN:1.0" panose="02000000000000000000" pitchFamily="2" charset="0"/>
                <a:ea typeface="STXinwei" panose="02010800040101010101" pitchFamily="2" charset="-122"/>
              </a:rPr>
              <a:t>Set</a:t>
            </a:r>
          </a:p>
        </p:txBody>
      </p:sp>
    </p:spTree>
    <p:extLst>
      <p:ext uri="{BB962C8B-B14F-4D97-AF65-F5344CB8AC3E}">
        <p14:creationId xmlns:p14="http://schemas.microsoft.com/office/powerpoint/2010/main" val="2351664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490746" y="1715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en-TW" sz="2400" dirty="0">
                <a:latin typeface="STXinwei" panose="02010800040101010101" pitchFamily="2" charset="-122"/>
                <a:ea typeface="STXinwei" panose="02010800040101010101" pitchFamily="2" charset="-122"/>
              </a:rPr>
              <a:t>方法论</a:t>
            </a:r>
            <a:r>
              <a:rPr lang="zh-CN" altLang="en-US" sz="2400" dirty="0">
                <a:latin typeface="STXinwei" panose="02010800040101010101" pitchFamily="2" charset="-122"/>
                <a:ea typeface="STXinwei" panose="02010800040101010101" pitchFamily="2" charset="-122"/>
              </a:rPr>
              <a:t>：运用代数法则，在语义空间保证</a:t>
            </a:r>
            <a:r>
              <a:rPr lang="zh-CN" altLang="en-TW" sz="2400" dirty="0">
                <a:latin typeface="STXinwei" panose="02010800040101010101" pitchFamily="2" charset="-122"/>
                <a:ea typeface="STXinwei" panose="02010800040101010101" pitchFamily="2" charset="-122"/>
              </a:rPr>
              <a:t>数据</a:t>
            </a:r>
            <a:r>
              <a:rPr lang="zh-CN" altLang="en-US" sz="2400" dirty="0">
                <a:latin typeface="STXinwei" panose="02010800040101010101" pitchFamily="2" charset="-122"/>
                <a:ea typeface="STXinwei" panose="02010800040101010101" pitchFamily="2" charset="-122"/>
              </a:rPr>
              <a:t>内容</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grpSp>
        <p:nvGrpSpPr>
          <p:cNvPr id="3" name="Group 2">
            <a:extLst>
              <a:ext uri="{FF2B5EF4-FFF2-40B4-BE49-F238E27FC236}">
                <a16:creationId xmlns:a16="http://schemas.microsoft.com/office/drawing/2014/main" id="{545E51CE-3361-6846-90AD-E8D0289B3A0C}"/>
              </a:ext>
            </a:extLst>
          </p:cNvPr>
          <p:cNvGrpSpPr/>
          <p:nvPr/>
        </p:nvGrpSpPr>
        <p:grpSpPr>
          <a:xfrm>
            <a:off x="2387530" y="4986410"/>
            <a:ext cx="6019800" cy="1771009"/>
            <a:chOff x="3088481" y="2305154"/>
            <a:chExt cx="6019800" cy="1771009"/>
          </a:xfrm>
        </p:grpSpPr>
        <p:pic>
          <p:nvPicPr>
            <p:cNvPr id="27" name="Picture 26">
              <a:extLst>
                <a:ext uri="{FF2B5EF4-FFF2-40B4-BE49-F238E27FC236}">
                  <a16:creationId xmlns:a16="http://schemas.microsoft.com/office/drawing/2014/main" id="{79B6C577-3D69-6B45-B461-F0DC4B571828}"/>
                </a:ext>
              </a:extLst>
            </p:cNvPr>
            <p:cNvPicPr>
              <a:picLocks noChangeAspect="1"/>
            </p:cNvPicPr>
            <p:nvPr/>
          </p:nvPicPr>
          <p:blipFill rotWithShape="1">
            <a:blip r:embed="rId2"/>
            <a:srcRect b="17686"/>
            <a:stretch/>
          </p:blipFill>
          <p:spPr>
            <a:xfrm>
              <a:off x="3088481" y="2305154"/>
              <a:ext cx="6019800" cy="1662167"/>
            </a:xfrm>
            <a:prstGeom prst="rect">
              <a:avLst/>
            </a:prstGeom>
          </p:spPr>
        </p:pic>
        <p:sp>
          <p:nvSpPr>
            <p:cNvPr id="25" name="TextBox 24">
              <a:extLst>
                <a:ext uri="{FF2B5EF4-FFF2-40B4-BE49-F238E27FC236}">
                  <a16:creationId xmlns:a16="http://schemas.microsoft.com/office/drawing/2014/main" id="{DF03A94D-D435-F44E-BD65-F003741C49AC}"/>
                </a:ext>
              </a:extLst>
            </p:cNvPr>
            <p:cNvSpPr txBox="1"/>
            <p:nvPr/>
          </p:nvSpPr>
          <p:spPr>
            <a:xfrm>
              <a:off x="5761255" y="3814553"/>
              <a:ext cx="1410964" cy="261610"/>
            </a:xfrm>
            <a:prstGeom prst="rect">
              <a:avLst/>
            </a:prstGeom>
            <a:noFill/>
          </p:spPr>
          <p:txBody>
            <a:bodyPr wrap="none" rtlCol="0">
              <a:spAutoFit/>
            </a:bodyPr>
            <a:lstStyle/>
            <a:p>
              <a:r>
                <a:rPr lang="en-TW" sz="1100" dirty="0"/>
                <a:t>Post-condition = True</a:t>
              </a:r>
            </a:p>
          </p:txBody>
        </p:sp>
        <p:sp>
          <p:nvSpPr>
            <p:cNvPr id="30" name="TextBox 29">
              <a:extLst>
                <a:ext uri="{FF2B5EF4-FFF2-40B4-BE49-F238E27FC236}">
                  <a16:creationId xmlns:a16="http://schemas.microsoft.com/office/drawing/2014/main" id="{89EEF32A-678E-BF4A-AD1C-D949901E8B19}"/>
                </a:ext>
              </a:extLst>
            </p:cNvPr>
            <p:cNvSpPr txBox="1"/>
            <p:nvPr/>
          </p:nvSpPr>
          <p:spPr>
            <a:xfrm>
              <a:off x="5761255" y="2781838"/>
              <a:ext cx="1475084" cy="261610"/>
            </a:xfrm>
            <a:prstGeom prst="rect">
              <a:avLst/>
            </a:prstGeom>
            <a:noFill/>
          </p:spPr>
          <p:txBody>
            <a:bodyPr wrap="none" rtlCol="0">
              <a:spAutoFit/>
            </a:bodyPr>
            <a:lstStyle/>
            <a:p>
              <a:r>
                <a:rPr lang="en-TW" sz="1100" dirty="0"/>
                <a:t>Pre-condition := {t &lt; 5}</a:t>
              </a:r>
            </a:p>
          </p:txBody>
        </p:sp>
      </p:grpSp>
      <p:sp>
        <p:nvSpPr>
          <p:cNvPr id="8" name="Oval 7">
            <a:extLst>
              <a:ext uri="{FF2B5EF4-FFF2-40B4-BE49-F238E27FC236}">
                <a16:creationId xmlns:a16="http://schemas.microsoft.com/office/drawing/2014/main" id="{F48015AE-891E-314A-AFC3-B47109B55E88}"/>
              </a:ext>
            </a:extLst>
          </p:cNvPr>
          <p:cNvSpPr/>
          <p:nvPr/>
        </p:nvSpPr>
        <p:spPr>
          <a:xfrm>
            <a:off x="1717263" y="4345254"/>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Token</a:t>
            </a:r>
          </a:p>
        </p:txBody>
      </p:sp>
      <p:sp>
        <p:nvSpPr>
          <p:cNvPr id="9" name="TextBox 8">
            <a:extLst>
              <a:ext uri="{FF2B5EF4-FFF2-40B4-BE49-F238E27FC236}">
                <a16:creationId xmlns:a16="http://schemas.microsoft.com/office/drawing/2014/main" id="{16BD81BE-8AE5-0B46-A396-F74040A31B8F}"/>
              </a:ext>
            </a:extLst>
          </p:cNvPr>
          <p:cNvSpPr txBox="1"/>
          <p:nvPr/>
        </p:nvSpPr>
        <p:spPr>
          <a:xfrm>
            <a:off x="2525155" y="4523544"/>
            <a:ext cx="654538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a:t>
            </a:r>
            <a:r>
              <a:rPr lang="zh-CN" altLang="en-US" dirty="0">
                <a:latin typeface="STXinwei" panose="02010800040101010101" pitchFamily="2" charset="-122"/>
                <a:ea typeface="STXinwei" panose="02010800040101010101" pitchFamily="2" charset="-122"/>
              </a:rPr>
              <a:t>包含</a:t>
            </a:r>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三类信息的数据内容</a:t>
            </a:r>
            <a:endParaRPr lang="en-TW" dirty="0">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9B3E555B-CCB6-774A-A515-3FDDA47A1669}"/>
              </a:ext>
            </a:extLst>
          </p:cNvPr>
          <p:cNvSpPr txBox="1"/>
          <p:nvPr/>
        </p:nvSpPr>
        <p:spPr>
          <a:xfrm>
            <a:off x="8407330" y="5627869"/>
            <a:ext cx="368241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Pre-Condition: 假设</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assumption)</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FFA29CD0-DDBC-E44B-87D2-425F33800AA2}"/>
              </a:ext>
            </a:extLst>
          </p:cNvPr>
          <p:cNvSpPr txBox="1"/>
          <p:nvPr/>
        </p:nvSpPr>
        <p:spPr>
          <a:xfrm>
            <a:off x="8407330" y="5975290"/>
            <a:ext cx="351731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Post-Condition: 断言</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assertion)</a:t>
            </a:r>
            <a:endParaRPr lang="en-TW" dirty="0">
              <a:latin typeface="STXinwei" panose="02010800040101010101" pitchFamily="2" charset="-122"/>
              <a:ea typeface="STXinwei" panose="02010800040101010101" pitchFamily="2" charset="-122"/>
            </a:endParaRPr>
          </a:p>
        </p:txBody>
      </p:sp>
      <p:sp>
        <p:nvSpPr>
          <p:cNvPr id="13" name="内容占位符 2">
            <a:extLst>
              <a:ext uri="{FF2B5EF4-FFF2-40B4-BE49-F238E27FC236}">
                <a16:creationId xmlns:a16="http://schemas.microsoft.com/office/drawing/2014/main" id="{E65449D4-7B6F-864B-89DD-9FB3E46D8E12}"/>
              </a:ext>
            </a:extLst>
          </p:cNvPr>
          <p:cNvSpPr txBox="1">
            <a:spLocks/>
          </p:cNvSpPr>
          <p:nvPr/>
        </p:nvSpPr>
        <p:spPr bwMode="auto">
          <a:xfrm>
            <a:off x="504293" y="1073254"/>
            <a:ext cx="11188176"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 以多层次结构</a:t>
            </a:r>
            <a:r>
              <a:rPr lang="zh-CN" altLang="en-US"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hlinkClick r:id="rId3"/>
              </a:rPr>
              <a:t>many</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sorted</a:t>
            </a:r>
            <a:r>
              <a:rPr lang="zh-CN" altLang="en-US" sz="1400" kern="0" dirty="0">
                <a:solidFill>
                  <a:schemeClr val="tx1"/>
                </a:solidFill>
                <a:latin typeface="STXinwei" panose="02010800040101010101" pitchFamily="2" charset="-122"/>
                <a:ea typeface="STXinwei" panose="02010800040101010101" pitchFamily="2" charset="-122"/>
                <a:hlinkClick r:id="rId3"/>
              </a:rPr>
              <a:t> </a:t>
            </a:r>
            <a:r>
              <a:rPr lang="en-US" altLang="zh-CN" sz="1400" kern="0" dirty="0">
                <a:solidFill>
                  <a:schemeClr val="tx1"/>
                </a:solidFill>
                <a:latin typeface="STXinwei" panose="02010800040101010101" pitchFamily="2" charset="-122"/>
                <a:ea typeface="STXinwei" panose="02010800040101010101" pitchFamily="2" charset="-122"/>
                <a:hlinkClick r:id="rId3"/>
              </a:rPr>
              <a:t>structure</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的语言逻辑，表述</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Represent)</a:t>
            </a:r>
            <a:r>
              <a:rPr lang="zh-TW" altLang="en-US" sz="1400" kern="0" dirty="0">
                <a:solidFill>
                  <a:schemeClr val="tx1"/>
                </a:solidFill>
                <a:latin typeface="STXinwei" panose="02010800040101010101" pitchFamily="2" charset="-122"/>
                <a:ea typeface="STXinwei" panose="02010800040101010101" pitchFamily="2" charset="-122"/>
              </a:rPr>
              <a:t>系统的参与对象与交互关系。</a:t>
            </a:r>
          </a:p>
          <a:p>
            <a:pPr lvl="1"/>
            <a:r>
              <a:rPr lang="zh-TW" altLang="en-US" sz="1400" kern="0" dirty="0">
                <a:solidFill>
                  <a:schemeClr val="tx1"/>
                </a:solidFill>
                <a:latin typeface="STXinwei" panose="02010800040101010101" pitchFamily="2" charset="-122"/>
                <a:ea typeface="STXinwei" panose="02010800040101010101" pitchFamily="2" charset="-122"/>
              </a:rPr>
              <a:t>命名空间：为系统的参与对象</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Object)</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互动过程</a:t>
            </a:r>
            <a:r>
              <a:rPr lang="en-US" altLang="zh-TW" sz="1400" kern="0" dirty="0">
                <a:solidFill>
                  <a:schemeClr val="tx1"/>
                </a:solidFill>
                <a:latin typeface="STXinwei" panose="02010800040101010101" pitchFamily="2" charset="-122"/>
                <a:ea typeface="STXinwei" panose="02010800040101010101" pitchFamily="2" charset="-122"/>
              </a:rPr>
              <a:t>(</a:t>
            </a:r>
            <a:r>
              <a:rPr lang="en-US" altLang="zh-CN" sz="1400" kern="0" dirty="0">
                <a:solidFill>
                  <a:schemeClr val="tx1"/>
                </a:solidFill>
                <a:latin typeface="STXinwei" panose="02010800040101010101" pitchFamily="2" charset="-122"/>
                <a:ea typeface="STXinwei" panose="02010800040101010101" pitchFamily="2" charset="-122"/>
              </a:rPr>
              <a:t>Process) </a:t>
            </a:r>
            <a:r>
              <a:rPr lang="zh-TW" altLang="en-US" sz="1400" kern="0" dirty="0">
                <a:solidFill>
                  <a:schemeClr val="tx1"/>
                </a:solidFill>
                <a:latin typeface="STXinwei" panose="02010800040101010101" pitchFamily="2" charset="-122"/>
                <a:ea typeface="STXinwei" panose="02010800040101010101" pitchFamily="2" charset="-122"/>
              </a:rPr>
              <a:t>和网络结构（</a:t>
            </a:r>
            <a:r>
              <a:rPr lang="en-US" altLang="zh-CN" sz="1400" kern="0" dirty="0">
                <a:solidFill>
                  <a:schemeClr val="tx1"/>
                </a:solidFill>
                <a:latin typeface="STXinwei" panose="02010800040101010101" pitchFamily="2" charset="-122"/>
                <a:ea typeface="STXinwei" panose="02010800040101010101" pitchFamily="2" charset="-122"/>
              </a:rPr>
              <a:t>Network</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命名（赋予严谨的算元命名规则）</a:t>
            </a:r>
          </a:p>
          <a:p>
            <a:pPr lvl="1"/>
            <a:r>
              <a:rPr lang="zh-TW" altLang="en-US" sz="1400" kern="0" dirty="0">
                <a:latin typeface="STXinwei" panose="02010800040101010101" pitchFamily="2" charset="-122"/>
                <a:ea typeface="STXinwei" panose="02010800040101010101" pitchFamily="2" charset="-122"/>
              </a:rPr>
              <a:t>可表函子</a:t>
            </a:r>
            <a:r>
              <a:rPr lang="zh-TW" altLang="en-US" sz="1400" kern="0" dirty="0">
                <a:solidFill>
                  <a:schemeClr val="tx1"/>
                </a:solidFill>
                <a:latin typeface="STXinwei" panose="02010800040101010101" pitchFamily="2" charset="-122"/>
                <a:ea typeface="STXinwei" panose="02010800040101010101" pitchFamily="2" charset="-122"/>
              </a:rPr>
              <a:t>：以三类代数算符，映射表达算元（</a:t>
            </a:r>
            <a:r>
              <a:rPr lang="en-US" altLang="zh-TW" sz="1400" kern="0" dirty="0">
                <a:solidFill>
                  <a:schemeClr val="tx1"/>
                </a:solidFill>
                <a:latin typeface="STXinwei" panose="02010800040101010101" pitchFamily="2" charset="-122"/>
                <a:ea typeface="STXinwei" panose="02010800040101010101" pitchFamily="2" charset="-122"/>
              </a:rPr>
              <a:t> &lt;P,B,C&gt; </a:t>
            </a:r>
            <a:r>
              <a:rPr lang="en-US" altLang="zh-CN" sz="1400" kern="0" dirty="0">
                <a:solidFill>
                  <a:schemeClr val="tx1"/>
                </a:solidFill>
                <a:latin typeface="STXinwei" panose="02010800040101010101" pitchFamily="2" charset="-122"/>
                <a:ea typeface="STXinwei" panose="02010800040101010101" pitchFamily="2" charset="-122"/>
              </a:rPr>
              <a:t>operand</a:t>
            </a:r>
            <a:r>
              <a:rPr lang="zh-CN" altLang="en-US"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之间的</a:t>
            </a:r>
            <a:r>
              <a:rPr lang="zh-TW" altLang="en-US" sz="1400" kern="0" dirty="0">
                <a:solidFill>
                  <a:srgbClr val="FF0000"/>
                </a:solidFill>
                <a:latin typeface="STXinwei" panose="02010800040101010101" pitchFamily="2" charset="-122"/>
                <a:ea typeface="STXinwei" panose="02010800040101010101" pitchFamily="2" charset="-122"/>
              </a:rPr>
              <a:t>多层次</a:t>
            </a:r>
            <a:r>
              <a:rPr lang="zh-TW" altLang="en-US" sz="1400" kern="0" dirty="0">
                <a:solidFill>
                  <a:schemeClr val="tx1"/>
                </a:solidFill>
                <a:latin typeface="STXinwei" panose="02010800040101010101" pitchFamily="2" charset="-122"/>
                <a:ea typeface="STXinwei" panose="02010800040101010101" pitchFamily="2" charset="-122"/>
              </a:rPr>
              <a:t>交互关系，从而以算元的</a:t>
            </a:r>
            <a:r>
              <a:rPr lang="zh-TW" altLang="en-US" sz="1400" kern="0" dirty="0">
                <a:solidFill>
                  <a:srgbClr val="FF0000"/>
                </a:solidFill>
                <a:latin typeface="STXinwei" panose="02010800040101010101" pitchFamily="2" charset="-122"/>
                <a:ea typeface="STXinwei" panose="02010800040101010101" pitchFamily="2" charset="-122"/>
              </a:rPr>
              <a:t>集合</a:t>
            </a:r>
            <a:r>
              <a:rPr lang="zh-TW" altLang="en-US" sz="1400" kern="0" dirty="0">
                <a:solidFill>
                  <a:schemeClr val="tx1"/>
                </a:solidFill>
                <a:latin typeface="STXinwei" panose="02010800040101010101" pitchFamily="2" charset="-122"/>
                <a:ea typeface="STXinwei" panose="02010800040101010101" pitchFamily="2" charset="-122"/>
              </a:rPr>
              <a:t>表述运算结果。</a:t>
            </a:r>
          </a:p>
        </p:txBody>
      </p:sp>
      <p:graphicFrame>
        <p:nvGraphicFramePr>
          <p:cNvPr id="2" name="Table 6">
            <a:extLst>
              <a:ext uri="{FF2B5EF4-FFF2-40B4-BE49-F238E27FC236}">
                <a16:creationId xmlns:a16="http://schemas.microsoft.com/office/drawing/2014/main" id="{A0AC37E1-2C7F-4A42-9125-0A16DB2609FC}"/>
              </a:ext>
            </a:extLst>
          </p:cNvPr>
          <p:cNvGraphicFramePr>
            <a:graphicFrameLocks noGrp="1"/>
          </p:cNvGraphicFramePr>
          <p:nvPr/>
        </p:nvGraphicFramePr>
        <p:xfrm>
          <a:off x="412761" y="2332652"/>
          <a:ext cx="11511879" cy="1982992"/>
        </p:xfrm>
        <a:graphic>
          <a:graphicData uri="http://schemas.openxmlformats.org/drawingml/2006/table">
            <a:tbl>
              <a:tblPr firstRow="1" bandRow="1">
                <a:tableStyleId>{F2DE63D5-997A-4646-A377-4702673A728D}</a:tableStyleId>
              </a:tblPr>
              <a:tblGrid>
                <a:gridCol w="3837293">
                  <a:extLst>
                    <a:ext uri="{9D8B030D-6E8A-4147-A177-3AD203B41FA5}">
                      <a16:colId xmlns:a16="http://schemas.microsoft.com/office/drawing/2014/main" val="4030602281"/>
                    </a:ext>
                  </a:extLst>
                </a:gridCol>
                <a:gridCol w="3837293">
                  <a:extLst>
                    <a:ext uri="{9D8B030D-6E8A-4147-A177-3AD203B41FA5}">
                      <a16:colId xmlns:a16="http://schemas.microsoft.com/office/drawing/2014/main" val="1179404190"/>
                    </a:ext>
                  </a:extLst>
                </a:gridCol>
                <a:gridCol w="3837293">
                  <a:extLst>
                    <a:ext uri="{9D8B030D-6E8A-4147-A177-3AD203B41FA5}">
                      <a16:colId xmlns:a16="http://schemas.microsoft.com/office/drawing/2014/main" val="3956295123"/>
                    </a:ext>
                  </a:extLst>
                </a:gridCol>
              </a:tblGrid>
              <a:tr h="278433">
                <a:tc>
                  <a:txBody>
                    <a:bodyPr/>
                    <a:lstStyle/>
                    <a:p>
                      <a:pPr algn="ctr"/>
                      <a:r>
                        <a:rPr lang="en-TW" sz="1800" dirty="0">
                          <a:solidFill>
                            <a:schemeClr val="tx1"/>
                          </a:solidFill>
                          <a:latin typeface="STXinwei" panose="02010800040101010101" pitchFamily="2" charset="-122"/>
                          <a:ea typeface="STXinwei" panose="02010800040101010101" pitchFamily="2" charset="-122"/>
                        </a:rPr>
                        <a:t>代数域</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算元集</a:t>
                      </a:r>
                    </a:p>
                  </a:txBody>
                  <a:tcPr/>
                </a:tc>
                <a:tc>
                  <a:txBody>
                    <a:bodyPr/>
                    <a:lstStyle/>
                    <a:p>
                      <a:pPr algn="ctr"/>
                      <a:r>
                        <a:rPr lang="en-TW" sz="1800" dirty="0">
                          <a:solidFill>
                            <a:schemeClr val="tx1"/>
                          </a:solidFill>
                          <a:latin typeface="STXinwei" panose="02010800040101010101" pitchFamily="2" charset="-122"/>
                          <a:ea typeface="STXinwei" panose="02010800040101010101" pitchFamily="2" charset="-122"/>
                        </a:rPr>
                        <a:t>算符集</a:t>
                      </a:r>
                    </a:p>
                  </a:txBody>
                  <a:tcPr/>
                </a:tc>
                <a:extLst>
                  <a:ext uri="{0D108BD9-81ED-4DB2-BD59-A6C34878D82A}">
                    <a16:rowId xmlns:a16="http://schemas.microsoft.com/office/drawing/2014/main" val="1025937422"/>
                  </a:ext>
                </a:extLst>
              </a:tr>
              <a:tr h="278433">
                <a:tc>
                  <a:txBody>
                    <a:bodyPr/>
                    <a:lstStyle/>
                    <a:p>
                      <a:pPr algn="ctr"/>
                      <a:r>
                        <a:rPr lang="en-TW" sz="1600" dirty="0">
                          <a:latin typeface="STXinwei" panose="02010800040101010101" pitchFamily="2" charset="-122"/>
                          <a:ea typeface="STXinwei" panose="02010800040101010101" pitchFamily="2" charset="-122"/>
                        </a:rPr>
                        <a:t>系统代数</a:t>
                      </a:r>
                      <a:r>
                        <a:rPr lang="zh-CN" altLang="en-US"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 P, B, C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a:t>
                      </a:r>
                      <a:r>
                        <a:rPr lang="zh-CN" altLang="en-US" sz="1600" dirty="0">
                          <a:latin typeface="STXinwei" panose="02010800040101010101" pitchFamily="2" charset="-122"/>
                          <a:ea typeface="STXinwei" panose="02010800040101010101" pitchFamily="2" charset="-122"/>
                        </a:rPr>
                        <a:t>编码</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encd</a:t>
                      </a:r>
                      <a:r>
                        <a:rPr lang="en-US" altLang="zh-CN" sz="1600" dirty="0">
                          <a:latin typeface="STXinwei" panose="02010800040101010101" pitchFamily="2" charset="-122"/>
                          <a:ea typeface="STXinwei" panose="02010800040101010101" pitchFamily="2" charset="-122"/>
                        </a:rPr>
                        <a:t>),</a:t>
                      </a:r>
                      <a:r>
                        <a:rPr lang="zh-CN" altLang="en-US" sz="1600" dirty="0">
                          <a:latin typeface="STXinwei" panose="02010800040101010101" pitchFamily="2" charset="-122"/>
                          <a:ea typeface="STXinwei" panose="02010800040101010101" pitchFamily="2" charset="-122"/>
                        </a:rPr>
                        <a:t> 枚举</a:t>
                      </a:r>
                      <a:r>
                        <a:rPr lang="en-US" altLang="zh-CN" sz="1600" dirty="0">
                          <a:latin typeface="STXinwei" panose="02010800040101010101" pitchFamily="2" charset="-122"/>
                          <a:ea typeface="STXinwei" panose="02010800040101010101" pitchFamily="2" charset="-122"/>
                        </a:rPr>
                        <a:t>(</a:t>
                      </a:r>
                      <a:r>
                        <a:rPr lang="en-US" altLang="zh-CN" sz="1600" dirty="0" err="1">
                          <a:latin typeface="STXinwei" panose="02010800040101010101" pitchFamily="2" charset="-122"/>
                          <a:ea typeface="STXinwei" panose="02010800040101010101" pitchFamily="2" charset="-122"/>
                        </a:rPr>
                        <a:t>enum</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评估</a:t>
                      </a:r>
                      <a:r>
                        <a:rPr lang="en-US" altLang="zh-CN" sz="1600" dirty="0">
                          <a:latin typeface="STXinwei" panose="02010800040101010101" pitchFamily="2" charset="-122"/>
                          <a:ea typeface="STXinwei" panose="02010800040101010101" pitchFamily="2" charset="-122"/>
                        </a:rPr>
                        <a:t>(eval)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3584024167"/>
                  </a:ext>
                </a:extLst>
              </a:tr>
              <a:tr h="473336">
                <a:tc>
                  <a:txBody>
                    <a:bodyPr/>
                    <a:lstStyle/>
                    <a:p>
                      <a:pPr algn="ctr"/>
                      <a:r>
                        <a:rPr lang="en-TW" sz="1600" dirty="0">
                          <a:latin typeface="STXinwei" panose="02010800040101010101" pitchFamily="2" charset="-122"/>
                          <a:ea typeface="STXinwei" panose="02010800040101010101" pitchFamily="2" charset="-122"/>
                        </a:rPr>
                        <a:t>特性域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Properties, P</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{&lt;key, value&gt;*} (</a:t>
                      </a:r>
                      <a:r>
                        <a:rPr lang="zh-CN" altLang="en-TW" sz="1600" dirty="0">
                          <a:latin typeface="STXinwei" panose="02010800040101010101" pitchFamily="2" charset="-122"/>
                          <a:ea typeface="STXinwei" panose="02010800040101010101" pitchFamily="2" charset="-122"/>
                        </a:rPr>
                        <a:t>键值对</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merge, substitute,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 delete &gt;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657420624"/>
                  </a:ext>
                </a:extLst>
              </a:tr>
              <a:tr h="4733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条件域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Boolean Cond, B</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假设</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断言</a:t>
                      </a:r>
                      <a:r>
                        <a:rPr lang="en-US" altLang="zh-CN" sz="1600" dirty="0">
                          <a:latin typeface="STXinwei" panose="02010800040101010101" pitchFamily="2" charset="-122"/>
                          <a:ea typeface="STXinwei" panose="02010800040101010101" pitchFamily="2" charset="-122"/>
                        </a:rPr>
                        <a:t>} (</a:t>
                      </a:r>
                      <a:r>
                        <a:rPr lang="zh-CN" altLang="en-US" sz="1600" dirty="0">
                          <a:latin typeface="STXinwei" panose="02010800040101010101" pitchFamily="2" charset="-122"/>
                          <a:ea typeface="STXinwei" panose="02010800040101010101" pitchFamily="2" charset="-122"/>
                        </a:rPr>
                        <a:t>布尔表达式</a:t>
                      </a:r>
                      <a:r>
                        <a:rPr lang="en-US" altLang="zh-CN"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and, or, negate, </a:t>
                      </a:r>
                      <a:r>
                        <a:rPr lang="en-US" altLang="zh-CN" sz="1600" dirty="0" err="1">
                          <a:latin typeface="STXinwei" panose="02010800040101010101" pitchFamily="2" charset="-122"/>
                          <a:ea typeface="STXinwei" panose="02010800040101010101" pitchFamily="2" charset="-122"/>
                        </a:rPr>
                        <a:t>interp</a:t>
                      </a:r>
                      <a:r>
                        <a:rPr lang="en-US" altLang="zh-CN" sz="1600" dirty="0">
                          <a:latin typeface="STXinwei" panose="02010800040101010101" pitchFamily="2" charset="-122"/>
                          <a:ea typeface="STXinwei" panose="02010800040101010101" pitchFamily="2" charset="-122"/>
                        </a:rPr>
                        <a: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470472597"/>
                  </a:ext>
                </a:extLst>
              </a:tr>
              <a:tr h="2784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600" dirty="0">
                          <a:latin typeface="STXinwei" panose="02010800040101010101" pitchFamily="2" charset="-122"/>
                          <a:ea typeface="STXinwei" panose="02010800040101010101" pitchFamily="2" charset="-122"/>
                        </a:rPr>
                        <a:t>复合域</a:t>
                      </a:r>
                      <a:r>
                        <a:rPr lang="zh-CN" altLang="en-US" sz="1600" dirty="0">
                          <a:latin typeface="STXinwei" panose="02010800040101010101" pitchFamily="2" charset="-122"/>
                          <a:ea typeface="STXinwei" panose="02010800040101010101" pitchFamily="2" charset="-122"/>
                        </a:rPr>
                        <a:t> （</a:t>
                      </a:r>
                      <a:r>
                        <a:rPr lang="en-US" altLang="zh-CN" sz="1600" dirty="0">
                          <a:latin typeface="STXinwei" panose="02010800040101010101" pitchFamily="2" charset="-122"/>
                          <a:ea typeface="STXinwei" panose="02010800040101010101" pitchFamily="2" charset="-122"/>
                        </a:rPr>
                        <a:t>Composition, C</a:t>
                      </a:r>
                      <a:r>
                        <a:rPr lang="zh-CN" altLang="en-US" sz="1600" dirty="0">
                          <a:latin typeface="STXinwei" panose="02010800040101010101" pitchFamily="2" charset="-122"/>
                          <a:ea typeface="STXinwei" panose="02010800040101010101" pitchFamily="2" charset="-122"/>
                        </a:rPr>
                        <a:t>）</a:t>
                      </a:r>
                      <a:endParaRPr lang="en-TW" sz="1600" dirty="0">
                        <a:latin typeface="STXinwei" panose="02010800040101010101" pitchFamily="2" charset="-122"/>
                        <a:ea typeface="STXinwei" panose="02010800040101010101" pitchFamily="2" charset="-122"/>
                      </a:endParaRPr>
                    </a:p>
                  </a:txBody>
                  <a:tcPr/>
                </a:tc>
                <a:tc>
                  <a:txBody>
                    <a:bodyPr/>
                    <a:lstStyle/>
                    <a:p>
                      <a:pPr algn="ctr"/>
                      <a:r>
                        <a:rPr lang="en-US" altLang="zh-CN" sz="1600" dirty="0">
                          <a:latin typeface="STXinwei" panose="02010800040101010101" pitchFamily="2" charset="-122"/>
                          <a:ea typeface="STXinwei" panose="02010800040101010101" pitchFamily="2" charset="-122"/>
                        </a:rPr>
                        <a:t>&lt;{Obj},{Proc} ,{pre},{post} &gt;</a:t>
                      </a:r>
                      <a:endParaRPr lang="en-TW" sz="1600" dirty="0">
                        <a:latin typeface="STXinwei" panose="02010800040101010101" pitchFamily="2" charset="-122"/>
                        <a:ea typeface="STXinwei" panose="02010800040101010101" pitchFamily="2"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STXinwei" panose="02010800040101010101" pitchFamily="2" charset="-122"/>
                          <a:ea typeface="STXinwei" panose="02010800040101010101" pitchFamily="2" charset="-122"/>
                        </a:rPr>
                        <a:t>&lt; union, subtract&gt;</a:t>
                      </a:r>
                      <a:endParaRPr lang="en-TW" sz="1600" dirty="0">
                        <a:latin typeface="STXinwei" panose="02010800040101010101" pitchFamily="2" charset="-122"/>
                        <a:ea typeface="STXinwei" panose="02010800040101010101" pitchFamily="2" charset="-122"/>
                      </a:endParaRPr>
                    </a:p>
                  </a:txBody>
                  <a:tcPr/>
                </a:tc>
                <a:extLst>
                  <a:ext uri="{0D108BD9-81ED-4DB2-BD59-A6C34878D82A}">
                    <a16:rowId xmlns:a16="http://schemas.microsoft.com/office/drawing/2014/main" val="2628436295"/>
                  </a:ext>
                </a:extLst>
              </a:tr>
            </a:tbl>
          </a:graphicData>
        </a:graphic>
      </p:graphicFrame>
    </p:spTree>
    <p:extLst>
      <p:ext uri="{BB962C8B-B14F-4D97-AF65-F5344CB8AC3E}">
        <p14:creationId xmlns:p14="http://schemas.microsoft.com/office/powerpoint/2010/main" val="1183982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3213008" y="212692"/>
            <a:ext cx="6279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可根据应用场景修订的名词和动词片语的集合</a:t>
            </a:r>
          </a:p>
        </p:txBody>
      </p:sp>
      <p:pic>
        <p:nvPicPr>
          <p:cNvPr id="11" name="Picture 10">
            <a:extLst>
              <a:ext uri="{FF2B5EF4-FFF2-40B4-BE49-F238E27FC236}">
                <a16:creationId xmlns:a16="http://schemas.microsoft.com/office/drawing/2014/main" id="{70624043-D2F5-BC4E-B828-30F837E0950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74618" y="1357507"/>
            <a:ext cx="2648320" cy="1702534"/>
          </a:xfrm>
          <a:prstGeom prst="rect">
            <a:avLst/>
          </a:prstGeom>
        </p:spPr>
      </p:pic>
      <p:pic>
        <p:nvPicPr>
          <p:cNvPr id="3073" name="Picture 1" descr="page116image8229136">
            <a:extLst>
              <a:ext uri="{FF2B5EF4-FFF2-40B4-BE49-F238E27FC236}">
                <a16:creationId xmlns:a16="http://schemas.microsoft.com/office/drawing/2014/main" id="{B18CADAB-40D0-4B49-893D-CA11BA9AD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09" y="1792761"/>
            <a:ext cx="7354047" cy="42963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652F233-E19A-CC45-8AAD-C041DC86F372}"/>
              </a:ext>
            </a:extLst>
          </p:cNvPr>
          <p:cNvSpPr txBox="1"/>
          <p:nvPr/>
        </p:nvSpPr>
        <p:spPr>
          <a:xfrm>
            <a:off x="5286412" y="1141032"/>
            <a:ext cx="6042039"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基于</a:t>
            </a:r>
            <a:r>
              <a:rPr lang="en-US" dirty="0" err="1">
                <a:latin typeface="STXinwei" panose="02010800040101010101" pitchFamily="2" charset="-122"/>
                <a:ea typeface="STXinwei" panose="02010800040101010101" pitchFamily="2" charset="-122"/>
              </a:rPr>
              <a:t>二分图</a:t>
            </a:r>
            <a:r>
              <a:rPr lang="en-US" dirty="0">
                <a:latin typeface="STXinwei" panose="02010800040101010101" pitchFamily="2" charset="-122"/>
                <a:ea typeface="STXinwei" panose="02010800040101010101" pitchFamily="2" charset="-122"/>
              </a:rPr>
              <a:t>(Bipartite Graph)</a:t>
            </a:r>
            <a:r>
              <a:rPr lang="en-US" dirty="0" err="1">
                <a:latin typeface="STXinwei" panose="02010800040101010101" pitchFamily="2" charset="-122"/>
                <a:ea typeface="STXinwei" panose="02010800040101010101" pitchFamily="2" charset="-122"/>
              </a:rPr>
              <a:t>语法的航天任务空间描述语言</a:t>
            </a:r>
            <a:endParaRPr lang="en-TW" dirty="0">
              <a:latin typeface="STXinwei" panose="02010800040101010101" pitchFamily="2" charset="-122"/>
              <a:ea typeface="STXinwei" panose="02010800040101010101" pitchFamily="2" charset="-122"/>
            </a:endParaRPr>
          </a:p>
        </p:txBody>
      </p:sp>
      <p:sp>
        <p:nvSpPr>
          <p:cNvPr id="10" name="Rectangle 9">
            <a:extLst>
              <a:ext uri="{FF2B5EF4-FFF2-40B4-BE49-F238E27FC236}">
                <a16:creationId xmlns:a16="http://schemas.microsoft.com/office/drawing/2014/main" id="{C81BB672-36C7-6945-821E-E0336EFF1964}"/>
              </a:ext>
            </a:extLst>
          </p:cNvPr>
          <p:cNvSpPr/>
          <p:nvPr/>
        </p:nvSpPr>
        <p:spPr>
          <a:xfrm>
            <a:off x="212307" y="4552757"/>
            <a:ext cx="1565091" cy="132849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latin typeface="STXinwei" panose="02010800040101010101" pitchFamily="2" charset="-122"/>
                <a:ea typeface="STXinwei" panose="02010800040101010101" pitchFamily="2" charset="-122"/>
              </a:rPr>
              <a:t>名词片语</a:t>
            </a:r>
            <a:endParaRPr lang="en-TW" sz="1600" dirty="0">
              <a:solidFill>
                <a:schemeClr val="tx1"/>
              </a:solidFill>
              <a:latin typeface="STXinwei" panose="02010800040101010101" pitchFamily="2" charset="-122"/>
              <a:ea typeface="STXinwei" panose="02010800040101010101" pitchFamily="2" charset="-122"/>
            </a:endParaRPr>
          </a:p>
        </p:txBody>
      </p:sp>
      <p:sp>
        <p:nvSpPr>
          <p:cNvPr id="14" name="Oval 13">
            <a:extLst>
              <a:ext uri="{FF2B5EF4-FFF2-40B4-BE49-F238E27FC236}">
                <a16:creationId xmlns:a16="http://schemas.microsoft.com/office/drawing/2014/main" id="{D68AFDD8-6140-8A46-9CF8-5B437FA336C3}"/>
              </a:ext>
            </a:extLst>
          </p:cNvPr>
          <p:cNvSpPr/>
          <p:nvPr/>
        </p:nvSpPr>
        <p:spPr>
          <a:xfrm>
            <a:off x="3213008" y="4471668"/>
            <a:ext cx="1565091" cy="1328496"/>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动词片语</a:t>
            </a:r>
          </a:p>
        </p:txBody>
      </p:sp>
      <p:sp>
        <p:nvSpPr>
          <p:cNvPr id="15" name="矩形 1">
            <a:extLst>
              <a:ext uri="{FF2B5EF4-FFF2-40B4-BE49-F238E27FC236}">
                <a16:creationId xmlns:a16="http://schemas.microsoft.com/office/drawing/2014/main" id="{88B22688-D6AF-024C-AD5C-5184DF5AAFA8}"/>
              </a:ext>
            </a:extLst>
          </p:cNvPr>
          <p:cNvSpPr>
            <a:spLocks noChangeArrowheads="1"/>
          </p:cNvSpPr>
          <p:nvPr/>
        </p:nvSpPr>
        <p:spPr bwMode="auto">
          <a:xfrm>
            <a:off x="1473534" y="3560191"/>
            <a:ext cx="21082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latin typeface="STXinwei" panose="02010800040101010101" pitchFamily="2" charset="-122"/>
                <a:ea typeface="STXinwei" panose="02010800040101010101" pitchFamily="2" charset="-122"/>
                <a:cs typeface="Arial" charset="0"/>
                <a:sym typeface="Arial"/>
              </a:rPr>
              <a:t>二分图之图例</a:t>
            </a:r>
          </a:p>
        </p:txBody>
      </p:sp>
      <p:sp>
        <p:nvSpPr>
          <p:cNvPr id="4" name="Right Arrow 3">
            <a:extLst>
              <a:ext uri="{FF2B5EF4-FFF2-40B4-BE49-F238E27FC236}">
                <a16:creationId xmlns:a16="http://schemas.microsoft.com/office/drawing/2014/main" id="{D42C552B-1CCE-264B-9873-23F37D6AA670}"/>
              </a:ext>
            </a:extLst>
          </p:cNvPr>
          <p:cNvSpPr/>
          <p:nvPr/>
        </p:nvSpPr>
        <p:spPr>
          <a:xfrm>
            <a:off x="1901787" y="4520242"/>
            <a:ext cx="1311221" cy="581693"/>
          </a:xfrm>
          <a:prstGeom prst="rightArrow">
            <a:avLst>
              <a:gd name="adj1" fmla="val 50000"/>
              <a:gd name="adj2" fmla="val 8332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假设</a:t>
            </a:r>
          </a:p>
        </p:txBody>
      </p:sp>
      <p:sp>
        <p:nvSpPr>
          <p:cNvPr id="5" name="Left Arrow 4">
            <a:extLst>
              <a:ext uri="{FF2B5EF4-FFF2-40B4-BE49-F238E27FC236}">
                <a16:creationId xmlns:a16="http://schemas.microsoft.com/office/drawing/2014/main" id="{AECF0A4A-5A97-2641-906F-BE1CD717E9CE}"/>
              </a:ext>
            </a:extLst>
          </p:cNvPr>
          <p:cNvSpPr/>
          <p:nvPr/>
        </p:nvSpPr>
        <p:spPr>
          <a:xfrm>
            <a:off x="1813698" y="5270357"/>
            <a:ext cx="1342342" cy="581692"/>
          </a:xfrm>
          <a:prstGeom prst="leftArrow">
            <a:avLst>
              <a:gd name="adj1" fmla="val 50000"/>
              <a:gd name="adj2" fmla="val 72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latin typeface="STXinwei" panose="02010800040101010101" pitchFamily="2" charset="-122"/>
                <a:ea typeface="STXinwei" panose="02010800040101010101" pitchFamily="2" charset="-122"/>
              </a:rPr>
              <a:t>断言</a:t>
            </a:r>
          </a:p>
        </p:txBody>
      </p:sp>
      <p:sp>
        <p:nvSpPr>
          <p:cNvPr id="8" name="TextBox 7">
            <a:extLst>
              <a:ext uri="{FF2B5EF4-FFF2-40B4-BE49-F238E27FC236}">
                <a16:creationId xmlns:a16="http://schemas.microsoft.com/office/drawing/2014/main" id="{2BAA478C-48AE-D446-9B41-05CA3703766D}"/>
              </a:ext>
            </a:extLst>
          </p:cNvPr>
          <p:cNvSpPr txBox="1"/>
          <p:nvPr/>
        </p:nvSpPr>
        <p:spPr>
          <a:xfrm>
            <a:off x="1777398" y="4190278"/>
            <a:ext cx="1454116" cy="369332"/>
          </a:xfrm>
          <a:prstGeom prst="rect">
            <a:avLst/>
          </a:prstGeom>
          <a:noFill/>
        </p:spPr>
        <p:txBody>
          <a:bodyPr wrap="none" rtlCol="0">
            <a:spAutoFit/>
          </a:bodyPr>
          <a:lstStyle/>
          <a:p>
            <a:r>
              <a:rPr lang="en-US" dirty="0"/>
              <a:t>P</a:t>
            </a:r>
            <a:r>
              <a:rPr lang="en-TW" dirty="0"/>
              <a:t>re-condition</a:t>
            </a:r>
          </a:p>
        </p:txBody>
      </p:sp>
      <p:sp>
        <p:nvSpPr>
          <p:cNvPr id="18" name="TextBox 17">
            <a:extLst>
              <a:ext uri="{FF2B5EF4-FFF2-40B4-BE49-F238E27FC236}">
                <a16:creationId xmlns:a16="http://schemas.microsoft.com/office/drawing/2014/main" id="{567F71D1-C8E0-3C41-88C8-625A94ABC6F6}"/>
              </a:ext>
            </a:extLst>
          </p:cNvPr>
          <p:cNvSpPr txBox="1"/>
          <p:nvPr/>
        </p:nvSpPr>
        <p:spPr>
          <a:xfrm>
            <a:off x="1777398" y="5904407"/>
            <a:ext cx="1535805" cy="369332"/>
          </a:xfrm>
          <a:prstGeom prst="rect">
            <a:avLst/>
          </a:prstGeom>
          <a:noFill/>
        </p:spPr>
        <p:txBody>
          <a:bodyPr wrap="none" rtlCol="0">
            <a:spAutoFit/>
          </a:bodyPr>
          <a:lstStyle/>
          <a:p>
            <a:r>
              <a:rPr lang="en-US" dirty="0"/>
              <a:t>P</a:t>
            </a:r>
            <a:r>
              <a:rPr lang="en-TW" dirty="0"/>
              <a:t>ost-condition</a:t>
            </a:r>
          </a:p>
        </p:txBody>
      </p:sp>
      <p:sp>
        <p:nvSpPr>
          <p:cNvPr id="19" name="Oval 18">
            <a:extLst>
              <a:ext uri="{FF2B5EF4-FFF2-40B4-BE49-F238E27FC236}">
                <a16:creationId xmlns:a16="http://schemas.microsoft.com/office/drawing/2014/main" id="{8814BDBB-EEF2-1242-B309-06E007FDA1CF}"/>
              </a:ext>
            </a:extLst>
          </p:cNvPr>
          <p:cNvSpPr/>
          <p:nvPr/>
        </p:nvSpPr>
        <p:spPr>
          <a:xfrm>
            <a:off x="429469" y="6079205"/>
            <a:ext cx="807892" cy="725911"/>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rPr>
              <a:t>Token</a:t>
            </a:r>
            <a:endParaRPr lang="en-TW" sz="1100" dirty="0">
              <a:solidFill>
                <a:schemeClr val="tx1"/>
              </a:solidFill>
            </a:endParaRPr>
          </a:p>
        </p:txBody>
      </p:sp>
      <p:sp>
        <p:nvSpPr>
          <p:cNvPr id="20" name="TextBox 19">
            <a:extLst>
              <a:ext uri="{FF2B5EF4-FFF2-40B4-BE49-F238E27FC236}">
                <a16:creationId xmlns:a16="http://schemas.microsoft.com/office/drawing/2014/main" id="{267F5140-2CCD-C644-9403-E53C2454DE6B}"/>
              </a:ext>
            </a:extLst>
          </p:cNvPr>
          <p:cNvSpPr txBox="1"/>
          <p:nvPr/>
        </p:nvSpPr>
        <p:spPr>
          <a:xfrm>
            <a:off x="1237361" y="6257495"/>
            <a:ext cx="10482357" cy="369332"/>
          </a:xfrm>
          <a:prstGeom prst="rect">
            <a:avLst/>
          </a:prstGeom>
          <a:noFill/>
        </p:spPr>
        <p:txBody>
          <a:bodyPr wrap="none" rtlCol="0">
            <a:spAutoFit/>
          </a:bodyPr>
          <a:lstStyle/>
          <a:p>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Token</a:t>
            </a:r>
            <a:r>
              <a:rPr lang="zh-CN" altLang="en-US" dirty="0">
                <a:latin typeface="STXinwei" panose="02010800040101010101" pitchFamily="2" charset="-122"/>
                <a:ea typeface="STXinwei" panose="02010800040101010101" pitchFamily="2" charset="-122"/>
              </a:rPr>
              <a:t>”</a:t>
            </a:r>
            <a:r>
              <a:rPr lang="zh-CN" altLang="en-TW" dirty="0">
                <a:latin typeface="STXinwei" panose="02010800040101010101" pitchFamily="2" charset="-122"/>
                <a:ea typeface="STXinwei" panose="02010800040101010101" pitchFamily="2" charset="-122"/>
              </a:rPr>
              <a:t>翻译为</a:t>
            </a:r>
            <a:r>
              <a:rPr lang="en-TW" dirty="0">
                <a:latin typeface="STXinwei" panose="02010800040101010101" pitchFamily="2" charset="-122"/>
                <a:ea typeface="STXinwei" panose="02010800040101010101" pitchFamily="2" charset="-122"/>
              </a:rPr>
              <a:t>通证</a:t>
            </a:r>
            <a:r>
              <a:rPr lang="zh-CN" altLang="en-US" dirty="0">
                <a:latin typeface="STXinwei" panose="02010800040101010101" pitchFamily="2" charset="-122"/>
                <a:ea typeface="STXinwei" panose="02010800040101010101" pitchFamily="2" charset="-122"/>
              </a:rPr>
              <a:t>，在</a:t>
            </a:r>
            <a:r>
              <a:rPr lang="en-US" altLang="zh-CN" dirty="0">
                <a:latin typeface="STXinwei" panose="02010800040101010101" pitchFamily="2" charset="-122"/>
                <a:ea typeface="STXinwei" panose="02010800040101010101" pitchFamily="2" charset="-122"/>
              </a:rPr>
              <a:t>Colored-Petri-Net</a:t>
            </a:r>
            <a:r>
              <a:rPr lang="zh-CN" altLang="en-US" dirty="0">
                <a:latin typeface="STXinwei" panose="02010800040101010101" pitchFamily="2" charset="-122"/>
                <a:ea typeface="STXinwei" panose="02010800040101010101" pitchFamily="2" charset="-122"/>
              </a:rPr>
              <a:t>文献中，可包含如标号、颜色或名称等可辨识的信息。</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8AF66979-D93B-8E44-BE66-0AE3D33CCBF3}"/>
              </a:ext>
            </a:extLst>
          </p:cNvPr>
          <p:cNvSpPr/>
          <p:nvPr/>
        </p:nvSpPr>
        <p:spPr>
          <a:xfrm>
            <a:off x="477688" y="4625506"/>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2" name="Oval 21">
            <a:extLst>
              <a:ext uri="{FF2B5EF4-FFF2-40B4-BE49-F238E27FC236}">
                <a16:creationId xmlns:a16="http://schemas.microsoft.com/office/drawing/2014/main" id="{ADCE344A-9450-844E-A9CE-429AE66D915B}"/>
              </a:ext>
            </a:extLst>
          </p:cNvPr>
          <p:cNvSpPr/>
          <p:nvPr/>
        </p:nvSpPr>
        <p:spPr>
          <a:xfrm>
            <a:off x="886104" y="4625505"/>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3" name="Oval 22">
            <a:extLst>
              <a:ext uri="{FF2B5EF4-FFF2-40B4-BE49-F238E27FC236}">
                <a16:creationId xmlns:a16="http://schemas.microsoft.com/office/drawing/2014/main" id="{57117702-6E0B-174F-B825-870721FC9D0A}"/>
              </a:ext>
            </a:extLst>
          </p:cNvPr>
          <p:cNvSpPr/>
          <p:nvPr/>
        </p:nvSpPr>
        <p:spPr>
          <a:xfrm>
            <a:off x="1318912"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
        <p:nvSpPr>
          <p:cNvPr id="24" name="Oval 23">
            <a:extLst>
              <a:ext uri="{FF2B5EF4-FFF2-40B4-BE49-F238E27FC236}">
                <a16:creationId xmlns:a16="http://schemas.microsoft.com/office/drawing/2014/main" id="{85D1DBA2-884E-3B4E-BD32-EC106A5CA616}"/>
              </a:ext>
            </a:extLst>
          </p:cNvPr>
          <p:cNvSpPr/>
          <p:nvPr/>
        </p:nvSpPr>
        <p:spPr>
          <a:xfrm>
            <a:off x="5636266" y="228015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A</a:t>
            </a:r>
          </a:p>
        </p:txBody>
      </p:sp>
      <p:sp>
        <p:nvSpPr>
          <p:cNvPr id="25" name="Oval 24">
            <a:extLst>
              <a:ext uri="{FF2B5EF4-FFF2-40B4-BE49-F238E27FC236}">
                <a16:creationId xmlns:a16="http://schemas.microsoft.com/office/drawing/2014/main" id="{35016AF1-9953-D247-8921-09F5920F4743}"/>
              </a:ext>
            </a:extLst>
          </p:cNvPr>
          <p:cNvSpPr/>
          <p:nvPr/>
        </p:nvSpPr>
        <p:spPr>
          <a:xfrm>
            <a:off x="5636266" y="3875427"/>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B</a:t>
            </a:r>
          </a:p>
        </p:txBody>
      </p:sp>
      <p:sp>
        <p:nvSpPr>
          <p:cNvPr id="26" name="Oval 25">
            <a:extLst>
              <a:ext uri="{FF2B5EF4-FFF2-40B4-BE49-F238E27FC236}">
                <a16:creationId xmlns:a16="http://schemas.microsoft.com/office/drawing/2014/main" id="{9C13CDBD-2E6D-3F48-B0DA-FBF31007DF7E}"/>
              </a:ext>
            </a:extLst>
          </p:cNvPr>
          <p:cNvSpPr/>
          <p:nvPr/>
        </p:nvSpPr>
        <p:spPr>
          <a:xfrm>
            <a:off x="9916881"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D</a:t>
            </a:r>
          </a:p>
        </p:txBody>
      </p:sp>
      <p:sp>
        <p:nvSpPr>
          <p:cNvPr id="27" name="Oval 26">
            <a:extLst>
              <a:ext uri="{FF2B5EF4-FFF2-40B4-BE49-F238E27FC236}">
                <a16:creationId xmlns:a16="http://schemas.microsoft.com/office/drawing/2014/main" id="{76BA4C9C-1F5B-0247-B2E4-D803949DE8B0}"/>
              </a:ext>
            </a:extLst>
          </p:cNvPr>
          <p:cNvSpPr/>
          <p:nvPr/>
        </p:nvSpPr>
        <p:spPr>
          <a:xfrm>
            <a:off x="10318663" y="3060041"/>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E</a:t>
            </a:r>
          </a:p>
        </p:txBody>
      </p:sp>
      <p:sp>
        <p:nvSpPr>
          <p:cNvPr id="28" name="Oval 27">
            <a:extLst>
              <a:ext uri="{FF2B5EF4-FFF2-40B4-BE49-F238E27FC236}">
                <a16:creationId xmlns:a16="http://schemas.microsoft.com/office/drawing/2014/main" id="{12AD6F13-647E-9943-98C8-6E8D2B5C2DA1}"/>
              </a:ext>
            </a:extLst>
          </p:cNvPr>
          <p:cNvSpPr/>
          <p:nvPr/>
        </p:nvSpPr>
        <p:spPr>
          <a:xfrm>
            <a:off x="10319153" y="4625504"/>
            <a:ext cx="311727" cy="292857"/>
          </a:xfrm>
          <a:prstGeom prst="ellipse">
            <a:avLst/>
          </a:prstGeom>
          <a:solidFill>
            <a:schemeClr val="bg1"/>
          </a:solid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dirty="0">
                <a:solidFill>
                  <a:schemeClr val="tx1"/>
                </a:solidFill>
              </a:rPr>
              <a:t>C</a:t>
            </a:r>
          </a:p>
        </p:txBody>
      </p:sp>
    </p:spTree>
    <p:extLst>
      <p:ext uri="{BB962C8B-B14F-4D97-AF65-F5344CB8AC3E}">
        <p14:creationId xmlns:p14="http://schemas.microsoft.com/office/powerpoint/2010/main" val="3607181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8"/>
            <a:ext cx="11360800" cy="448477"/>
          </a:xfrm>
          <a:prstGeom prst="rect">
            <a:avLst/>
          </a:prstGeom>
        </p:spPr>
        <p:txBody>
          <a:bodyPr>
            <a:normAutofit fontScale="90000"/>
          </a:bodyPr>
          <a:lstStyle/>
          <a:p>
            <a:pPr algn="ctr"/>
            <a:r>
              <a:rPr lang="en-TW" sz="2400" dirty="0">
                <a:solidFill>
                  <a:srgbClr val="C00000"/>
                </a:solidFill>
                <a:latin typeface="STXinwei" panose="02010800040101010101" pitchFamily="2" charset="-122"/>
                <a:ea typeface="STXinwei" panose="02010800040101010101" pitchFamily="2" charset="-122"/>
              </a:rPr>
              <a:t>函数与多项式的代数化运算均可根据箭头的追踪完成</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15</a:t>
            </a:fld>
            <a:endParaRPr lang="en" dirty="0"/>
          </a:p>
        </p:txBody>
      </p:sp>
      <p:pic>
        <p:nvPicPr>
          <p:cNvPr id="6" name="Picture 5">
            <a:extLst>
              <a:ext uri="{FF2B5EF4-FFF2-40B4-BE49-F238E27FC236}">
                <a16:creationId xmlns:a16="http://schemas.microsoft.com/office/drawing/2014/main" id="{0AFA3B87-0249-5840-9773-7D6408540F74}"/>
              </a:ext>
            </a:extLst>
          </p:cNvPr>
          <p:cNvPicPr>
            <a:picLocks noChangeAspect="1"/>
          </p:cNvPicPr>
          <p:nvPr/>
        </p:nvPicPr>
        <p:blipFill>
          <a:blip r:embed="rId3"/>
          <a:stretch>
            <a:fillRect/>
          </a:stretch>
        </p:blipFill>
        <p:spPr>
          <a:xfrm>
            <a:off x="417982" y="2225563"/>
            <a:ext cx="5251865" cy="2880488"/>
          </a:xfrm>
          <a:prstGeom prst="rect">
            <a:avLst/>
          </a:prstGeom>
        </p:spPr>
      </p:pic>
      <p:sp>
        <p:nvSpPr>
          <p:cNvPr id="7" name="TextBox 6">
            <a:extLst>
              <a:ext uri="{FF2B5EF4-FFF2-40B4-BE49-F238E27FC236}">
                <a16:creationId xmlns:a16="http://schemas.microsoft.com/office/drawing/2014/main" id="{ACDB33F9-32C6-1740-A553-75D3B17B2DAE}"/>
              </a:ext>
            </a:extLst>
          </p:cNvPr>
          <p:cNvSpPr txBox="1"/>
          <p:nvPr/>
        </p:nvSpPr>
        <p:spPr>
          <a:xfrm>
            <a:off x="1254802" y="5202472"/>
            <a:ext cx="3578224"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每一个”Token”(通证)</a:t>
            </a:r>
            <a:r>
              <a:rPr lang="zh-CN" altLang="en-US" dirty="0">
                <a:latin typeface="STXinwei" panose="02010800040101010101" pitchFamily="2" charset="-122"/>
                <a:ea typeface="STXinwei" panose="02010800040101010101" pitchFamily="2" charset="-122"/>
              </a:rPr>
              <a:t> </a:t>
            </a:r>
            <a:r>
              <a:rPr lang="zh-CN" altLang="en-TW" dirty="0">
                <a:latin typeface="STXinwei" panose="02010800040101010101" pitchFamily="2" charset="-122"/>
                <a:ea typeface="STXinwei" panose="02010800040101010101" pitchFamily="2" charset="-122"/>
              </a:rPr>
              <a:t>都是</a:t>
            </a:r>
            <a:r>
              <a:rPr lang="zh-CN" altLang="en-US" dirty="0">
                <a:latin typeface="STXinwei" panose="02010800040101010101" pitchFamily="2" charset="-122"/>
                <a:ea typeface="STXinwei" panose="02010800040101010101" pitchFamily="2" charset="-122"/>
              </a:rPr>
              <a:t>包含</a:t>
            </a:r>
            <a:endParaRPr lang="en-US" altLang="zh-CN" dirty="0">
              <a:latin typeface="STXinwei" panose="02010800040101010101" pitchFamily="2" charset="-122"/>
              <a:ea typeface="STXinwei" panose="02010800040101010101" pitchFamily="2" charset="-122"/>
            </a:endParaRPr>
          </a:p>
          <a:p>
            <a:r>
              <a:rPr lang="en-US" altLang="zh-CN" dirty="0">
                <a:latin typeface="STXinwei" panose="02010800040101010101" pitchFamily="2" charset="-122"/>
                <a:ea typeface="STXinwei" panose="02010800040101010101" pitchFamily="2" charset="-122"/>
              </a:rPr>
              <a:t>《P, B, C》</a:t>
            </a:r>
            <a:r>
              <a:rPr lang="zh-CN" altLang="en-US" dirty="0">
                <a:latin typeface="STXinwei" panose="02010800040101010101" pitchFamily="2" charset="-122"/>
                <a:ea typeface="STXinwei" panose="02010800040101010101" pitchFamily="2" charset="-122"/>
              </a:rPr>
              <a:t>三类信息的数据结构</a:t>
            </a:r>
            <a:endParaRPr lang="en-TW"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12D54046-6B93-D140-BEB6-ADB4C31A79D5}"/>
              </a:ext>
            </a:extLst>
          </p:cNvPr>
          <p:cNvSpPr txBox="1"/>
          <p:nvPr/>
        </p:nvSpPr>
        <p:spPr>
          <a:xfrm>
            <a:off x="6726654" y="5455923"/>
            <a:ext cx="4093212" cy="1200329"/>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系统方案</a:t>
            </a:r>
            <a:r>
              <a:rPr lang="en-TW" dirty="0">
                <a:latin typeface="STXinwei" panose="02010800040101010101" pitchFamily="2" charset="-122"/>
                <a:ea typeface="STXinwei" panose="02010800040101010101" pitchFamily="2" charset="-122"/>
              </a:rPr>
              <a:t>的生成可根据</a:t>
            </a:r>
          </a:p>
          <a:p>
            <a:pPr algn="ctr"/>
            <a:r>
              <a:rPr lang="zh-CN" altLang="en-US" dirty="0">
                <a:latin typeface="STXinwei" panose="02010800040101010101" pitchFamily="2" charset="-122"/>
                <a:ea typeface="STXinwei" panose="02010800040101010101" pitchFamily="2" charset="-122"/>
              </a:rPr>
              <a:t>“假设”与“断言”的条件</a:t>
            </a:r>
            <a:endParaRPr lang="en-US" altLang="zh-CN" dirty="0">
              <a:latin typeface="STXinwei" panose="02010800040101010101" pitchFamily="2" charset="-122"/>
              <a:ea typeface="STXinwei" panose="02010800040101010101" pitchFamily="2" charset="-122"/>
            </a:endParaRPr>
          </a:p>
          <a:p>
            <a:pPr algn="ctr"/>
            <a:r>
              <a:rPr lang="zh-CN" altLang="en-US" dirty="0">
                <a:latin typeface="STXinwei" panose="02010800040101010101" pitchFamily="2" charset="-122"/>
                <a:ea typeface="STXinwei" panose="02010800040101010101" pitchFamily="2" charset="-122"/>
              </a:rPr>
              <a:t>让令牌根据范畴论与</a:t>
            </a:r>
            <a:r>
              <a:rPr lang="en-TW" dirty="0">
                <a:latin typeface="STXinwei" panose="02010800040101010101" pitchFamily="2" charset="-122"/>
                <a:ea typeface="STXinwei" panose="02010800040101010101" pitchFamily="2" charset="-122"/>
              </a:rPr>
              <a:t>计数组合学</a:t>
            </a:r>
          </a:p>
          <a:p>
            <a:pPr algn="ctr"/>
            <a:r>
              <a:rPr lang="en-TW" dirty="0">
                <a:latin typeface="STXinwei" panose="02010800040101010101" pitchFamily="2" charset="-122"/>
                <a:ea typeface="STXinwei" panose="02010800040101010101" pitchFamily="2" charset="-122"/>
              </a:rPr>
              <a:t>的规则</a:t>
            </a:r>
            <a:r>
              <a:rPr lang="zh-CN" altLang="en-US" dirty="0">
                <a:latin typeface="STXinwei" panose="02010800040101010101" pitchFamily="2" charset="-122"/>
                <a:ea typeface="STXinwei" panose="02010800040101010101" pitchFamily="2" charset="-122"/>
              </a:rPr>
              <a:t>，估算方案类型的总量</a:t>
            </a:r>
            <a:endParaRPr lang="en-TW" dirty="0"/>
          </a:p>
        </p:txBody>
      </p:sp>
      <p:sp>
        <p:nvSpPr>
          <p:cNvPr id="8" name="TextBox 7">
            <a:extLst>
              <a:ext uri="{FF2B5EF4-FFF2-40B4-BE49-F238E27FC236}">
                <a16:creationId xmlns:a16="http://schemas.microsoft.com/office/drawing/2014/main" id="{8CF4E056-F109-3647-9365-9632E449395D}"/>
              </a:ext>
            </a:extLst>
          </p:cNvPr>
          <p:cNvSpPr txBox="1"/>
          <p:nvPr/>
        </p:nvSpPr>
        <p:spPr>
          <a:xfrm>
            <a:off x="6352840" y="3753014"/>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4"/>
              </a:rPr>
              <a:t>箭头向外表示乘法</a:t>
            </a:r>
            <a:endParaRPr lang="en-TW" dirty="0">
              <a:latin typeface="STXinwei" panose="02010800040101010101" pitchFamily="2" charset="-122"/>
              <a:ea typeface="STXinwei" panose="02010800040101010101" pitchFamily="2" charset="-122"/>
            </a:endParaRPr>
          </a:p>
        </p:txBody>
      </p:sp>
      <p:sp>
        <p:nvSpPr>
          <p:cNvPr id="12" name="TextBox 11">
            <a:extLst>
              <a:ext uri="{FF2B5EF4-FFF2-40B4-BE49-F238E27FC236}">
                <a16:creationId xmlns:a16="http://schemas.microsoft.com/office/drawing/2014/main" id="{5F3628B4-6F15-6D4D-806C-442E950CC02E}"/>
              </a:ext>
            </a:extLst>
          </p:cNvPr>
          <p:cNvSpPr txBox="1"/>
          <p:nvPr/>
        </p:nvSpPr>
        <p:spPr>
          <a:xfrm>
            <a:off x="9264469" y="3799229"/>
            <a:ext cx="203453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5"/>
              </a:rPr>
              <a:t>箭头向内表示加法</a:t>
            </a:r>
            <a:endParaRPr lang="en-TW" dirty="0">
              <a:latin typeface="STXinwei" panose="02010800040101010101" pitchFamily="2" charset="-122"/>
              <a:ea typeface="STXinwei" panose="02010800040101010101" pitchFamily="2" charset="-122"/>
            </a:endParaRPr>
          </a:p>
        </p:txBody>
      </p:sp>
      <p:pic>
        <p:nvPicPr>
          <p:cNvPr id="5126" name="Picture 6" descr="Programming with Universal Constructions | Bartosz Milewski&amp;#39;s Programming  Cafe">
            <a:hlinkClick r:id="rId5"/>
            <a:extLst>
              <a:ext uri="{FF2B5EF4-FFF2-40B4-BE49-F238E27FC236}">
                <a16:creationId xmlns:a16="http://schemas.microsoft.com/office/drawing/2014/main" id="{A806ACC6-E56B-1D43-9411-080321A8827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384703" y="4188495"/>
            <a:ext cx="1794061" cy="131364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hlinkClick r:id="rId4"/>
            <a:extLst>
              <a:ext uri="{FF2B5EF4-FFF2-40B4-BE49-F238E27FC236}">
                <a16:creationId xmlns:a16="http://schemas.microsoft.com/office/drawing/2014/main" id="{B888FF8B-6B15-454E-B4DA-96B866CBE1D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416712" y="4237814"/>
            <a:ext cx="1894052" cy="11026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CB5ABAF-B3C8-084E-A3FA-E63D8DA60E6F}"/>
              </a:ext>
            </a:extLst>
          </p:cNvPr>
          <p:cNvSpPr txBox="1"/>
          <p:nvPr/>
        </p:nvSpPr>
        <p:spPr>
          <a:xfrm>
            <a:off x="3634725" y="944456"/>
            <a:ext cx="4927311" cy="369332"/>
          </a:xfrm>
          <a:prstGeom prst="rect">
            <a:avLst/>
          </a:prstGeom>
          <a:noFill/>
        </p:spPr>
        <p:txBody>
          <a:bodyPr wrap="none" rtlCol="0">
            <a:spAutoFit/>
          </a:bodyPr>
          <a:lstStyle/>
          <a:p>
            <a:r>
              <a:rPr lang="en-TW" dirty="0"/>
              <a:t>Category Theory as an Arrow Chasing Computation</a:t>
            </a:r>
          </a:p>
        </p:txBody>
      </p:sp>
      <p:sp>
        <p:nvSpPr>
          <p:cNvPr id="13" name="Rectangle 12">
            <a:extLst>
              <a:ext uri="{FF2B5EF4-FFF2-40B4-BE49-F238E27FC236}">
                <a16:creationId xmlns:a16="http://schemas.microsoft.com/office/drawing/2014/main" id="{D5D0057F-E105-5F4F-88E9-493FF1F0312A}"/>
              </a:ext>
            </a:extLst>
          </p:cNvPr>
          <p:cNvSpPr/>
          <p:nvPr/>
        </p:nvSpPr>
        <p:spPr>
          <a:xfrm>
            <a:off x="9552773" y="2944214"/>
            <a:ext cx="1541954" cy="64404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Addition</a:t>
            </a:r>
          </a:p>
        </p:txBody>
      </p:sp>
      <p:sp>
        <p:nvSpPr>
          <p:cNvPr id="14" name="Oval 13">
            <a:extLst>
              <a:ext uri="{FF2B5EF4-FFF2-40B4-BE49-F238E27FC236}">
                <a16:creationId xmlns:a16="http://schemas.microsoft.com/office/drawing/2014/main" id="{D0794692-67F0-1747-A772-1FFEDD04A357}"/>
              </a:ext>
            </a:extLst>
          </p:cNvPr>
          <p:cNvSpPr/>
          <p:nvPr/>
        </p:nvSpPr>
        <p:spPr>
          <a:xfrm>
            <a:off x="9185168" y="1473386"/>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P1</a:t>
            </a:r>
          </a:p>
        </p:txBody>
      </p:sp>
      <p:sp>
        <p:nvSpPr>
          <p:cNvPr id="15" name="Oval 14">
            <a:extLst>
              <a:ext uri="{FF2B5EF4-FFF2-40B4-BE49-F238E27FC236}">
                <a16:creationId xmlns:a16="http://schemas.microsoft.com/office/drawing/2014/main" id="{D902C015-7220-5C42-A49A-DEA0C082134E}"/>
              </a:ext>
            </a:extLst>
          </p:cNvPr>
          <p:cNvSpPr/>
          <p:nvPr/>
        </p:nvSpPr>
        <p:spPr>
          <a:xfrm>
            <a:off x="10760016" y="1462421"/>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P3</a:t>
            </a:r>
          </a:p>
        </p:txBody>
      </p:sp>
      <p:sp>
        <p:nvSpPr>
          <p:cNvPr id="16" name="Oval 15">
            <a:extLst>
              <a:ext uri="{FF2B5EF4-FFF2-40B4-BE49-F238E27FC236}">
                <a16:creationId xmlns:a16="http://schemas.microsoft.com/office/drawing/2014/main" id="{3AF930D4-44DD-C84A-B0B7-079B9D066C5A}"/>
              </a:ext>
            </a:extLst>
          </p:cNvPr>
          <p:cNvSpPr/>
          <p:nvPr/>
        </p:nvSpPr>
        <p:spPr>
          <a:xfrm>
            <a:off x="9973509" y="1462422"/>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P2</a:t>
            </a:r>
          </a:p>
        </p:txBody>
      </p:sp>
      <p:cxnSp>
        <p:nvCxnSpPr>
          <p:cNvPr id="10" name="Straight Arrow Connector 9">
            <a:extLst>
              <a:ext uri="{FF2B5EF4-FFF2-40B4-BE49-F238E27FC236}">
                <a16:creationId xmlns:a16="http://schemas.microsoft.com/office/drawing/2014/main" id="{F1FF6465-C88C-984D-BD95-72813359C476}"/>
              </a:ext>
            </a:extLst>
          </p:cNvPr>
          <p:cNvCxnSpPr>
            <a:cxnSpLocks/>
            <a:stCxn id="14" idx="4"/>
          </p:cNvCxnSpPr>
          <p:nvPr/>
        </p:nvCxnSpPr>
        <p:spPr>
          <a:xfrm>
            <a:off x="9535409" y="2117427"/>
            <a:ext cx="358319" cy="8377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62AAB9F-AC64-024B-BC69-94B47E6F4FBE}"/>
              </a:ext>
            </a:extLst>
          </p:cNvPr>
          <p:cNvCxnSpPr>
            <a:cxnSpLocks/>
            <a:stCxn id="16" idx="4"/>
            <a:endCxn id="13" idx="0"/>
          </p:cNvCxnSpPr>
          <p:nvPr/>
        </p:nvCxnSpPr>
        <p:spPr>
          <a:xfrm>
            <a:off x="10323750" y="2106463"/>
            <a:ext cx="0" cy="8377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30BE6E3-9353-1643-8D57-949D0483D8C9}"/>
              </a:ext>
            </a:extLst>
          </p:cNvPr>
          <p:cNvCxnSpPr>
            <a:cxnSpLocks/>
            <a:stCxn id="15" idx="4"/>
          </p:cNvCxnSpPr>
          <p:nvPr/>
        </p:nvCxnSpPr>
        <p:spPr>
          <a:xfrm flipH="1">
            <a:off x="10725587" y="2106462"/>
            <a:ext cx="384670" cy="8641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D7CA63-E841-894E-9BDA-C4FA9D86127E}"/>
              </a:ext>
            </a:extLst>
          </p:cNvPr>
          <p:cNvSpPr/>
          <p:nvPr/>
        </p:nvSpPr>
        <p:spPr>
          <a:xfrm>
            <a:off x="9177136" y="2221931"/>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t1</a:t>
            </a:r>
          </a:p>
        </p:txBody>
      </p:sp>
      <p:sp>
        <p:nvSpPr>
          <p:cNvPr id="26" name="Oval 25">
            <a:extLst>
              <a:ext uri="{FF2B5EF4-FFF2-40B4-BE49-F238E27FC236}">
                <a16:creationId xmlns:a16="http://schemas.microsoft.com/office/drawing/2014/main" id="{557574B8-DB40-DF4C-AFFA-2218AD97429B}"/>
              </a:ext>
            </a:extLst>
          </p:cNvPr>
          <p:cNvSpPr/>
          <p:nvPr/>
        </p:nvSpPr>
        <p:spPr>
          <a:xfrm>
            <a:off x="9857136" y="2221931"/>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t2</a:t>
            </a:r>
          </a:p>
        </p:txBody>
      </p:sp>
      <p:sp>
        <p:nvSpPr>
          <p:cNvPr id="27" name="Oval 26">
            <a:extLst>
              <a:ext uri="{FF2B5EF4-FFF2-40B4-BE49-F238E27FC236}">
                <a16:creationId xmlns:a16="http://schemas.microsoft.com/office/drawing/2014/main" id="{6E65DAEA-DB24-3247-B69D-89EA91F19845}"/>
              </a:ext>
            </a:extLst>
          </p:cNvPr>
          <p:cNvSpPr/>
          <p:nvPr/>
        </p:nvSpPr>
        <p:spPr>
          <a:xfrm>
            <a:off x="11001854" y="2223652"/>
            <a:ext cx="458644" cy="36253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t3</a:t>
            </a:r>
          </a:p>
        </p:txBody>
      </p:sp>
      <p:sp>
        <p:nvSpPr>
          <p:cNvPr id="28" name="Rectangle 27">
            <a:extLst>
              <a:ext uri="{FF2B5EF4-FFF2-40B4-BE49-F238E27FC236}">
                <a16:creationId xmlns:a16="http://schemas.microsoft.com/office/drawing/2014/main" id="{3B74F178-FD23-754D-A62E-5AE19BBF0760}"/>
              </a:ext>
            </a:extLst>
          </p:cNvPr>
          <p:cNvSpPr/>
          <p:nvPr/>
        </p:nvSpPr>
        <p:spPr>
          <a:xfrm>
            <a:off x="6784317" y="1529421"/>
            <a:ext cx="1541954" cy="64404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Multiplication</a:t>
            </a:r>
          </a:p>
        </p:txBody>
      </p:sp>
      <p:sp>
        <p:nvSpPr>
          <p:cNvPr id="29" name="Oval 28">
            <a:extLst>
              <a:ext uri="{FF2B5EF4-FFF2-40B4-BE49-F238E27FC236}">
                <a16:creationId xmlns:a16="http://schemas.microsoft.com/office/drawing/2014/main" id="{85928D1C-F7DE-6F4F-9641-65680A487F7D}"/>
              </a:ext>
            </a:extLst>
          </p:cNvPr>
          <p:cNvSpPr/>
          <p:nvPr/>
        </p:nvSpPr>
        <p:spPr>
          <a:xfrm>
            <a:off x="6428319" y="2944214"/>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P1</a:t>
            </a:r>
          </a:p>
        </p:txBody>
      </p:sp>
      <p:sp>
        <p:nvSpPr>
          <p:cNvPr id="30" name="Oval 29">
            <a:extLst>
              <a:ext uri="{FF2B5EF4-FFF2-40B4-BE49-F238E27FC236}">
                <a16:creationId xmlns:a16="http://schemas.microsoft.com/office/drawing/2014/main" id="{1864EE97-95C8-0B43-A18B-1650724B6B5F}"/>
              </a:ext>
            </a:extLst>
          </p:cNvPr>
          <p:cNvSpPr/>
          <p:nvPr/>
        </p:nvSpPr>
        <p:spPr>
          <a:xfrm>
            <a:off x="8003167" y="2933249"/>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P3</a:t>
            </a:r>
          </a:p>
        </p:txBody>
      </p:sp>
      <p:sp>
        <p:nvSpPr>
          <p:cNvPr id="31" name="Oval 30">
            <a:extLst>
              <a:ext uri="{FF2B5EF4-FFF2-40B4-BE49-F238E27FC236}">
                <a16:creationId xmlns:a16="http://schemas.microsoft.com/office/drawing/2014/main" id="{ACB4FDCC-B642-594D-89F5-1FBE6B60939C}"/>
              </a:ext>
            </a:extLst>
          </p:cNvPr>
          <p:cNvSpPr/>
          <p:nvPr/>
        </p:nvSpPr>
        <p:spPr>
          <a:xfrm>
            <a:off x="7216660" y="2933250"/>
            <a:ext cx="700482" cy="644041"/>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P2</a:t>
            </a:r>
          </a:p>
        </p:txBody>
      </p:sp>
      <p:cxnSp>
        <p:nvCxnSpPr>
          <p:cNvPr id="32" name="Straight Arrow Connector 31">
            <a:extLst>
              <a:ext uri="{FF2B5EF4-FFF2-40B4-BE49-F238E27FC236}">
                <a16:creationId xmlns:a16="http://schemas.microsoft.com/office/drawing/2014/main" id="{516652B4-D181-244F-9F51-A32607AD1217}"/>
              </a:ext>
            </a:extLst>
          </p:cNvPr>
          <p:cNvCxnSpPr>
            <a:cxnSpLocks/>
            <a:endCxn id="29" idx="0"/>
          </p:cNvCxnSpPr>
          <p:nvPr/>
        </p:nvCxnSpPr>
        <p:spPr>
          <a:xfrm flipH="1">
            <a:off x="6778560" y="2173462"/>
            <a:ext cx="367272" cy="7707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28FCE87-1B4F-F645-B3C4-4B1E57EAC010}"/>
              </a:ext>
            </a:extLst>
          </p:cNvPr>
          <p:cNvCxnSpPr>
            <a:cxnSpLocks/>
            <a:stCxn id="28" idx="2"/>
          </p:cNvCxnSpPr>
          <p:nvPr/>
        </p:nvCxnSpPr>
        <p:spPr>
          <a:xfrm>
            <a:off x="7555294" y="2173462"/>
            <a:ext cx="11607" cy="7971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56D20D-C04D-FE45-B7C6-106F4CCF2BF7}"/>
              </a:ext>
            </a:extLst>
          </p:cNvPr>
          <p:cNvCxnSpPr>
            <a:cxnSpLocks/>
            <a:endCxn id="30" idx="0"/>
          </p:cNvCxnSpPr>
          <p:nvPr/>
        </p:nvCxnSpPr>
        <p:spPr>
          <a:xfrm>
            <a:off x="8003166" y="2197895"/>
            <a:ext cx="350242" cy="73535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D3C8536-4890-DB45-BADF-63A599D283F4}"/>
              </a:ext>
            </a:extLst>
          </p:cNvPr>
          <p:cNvSpPr/>
          <p:nvPr/>
        </p:nvSpPr>
        <p:spPr>
          <a:xfrm>
            <a:off x="6412375" y="2409198"/>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t1</a:t>
            </a:r>
          </a:p>
        </p:txBody>
      </p:sp>
      <p:sp>
        <p:nvSpPr>
          <p:cNvPr id="36" name="Oval 35">
            <a:extLst>
              <a:ext uri="{FF2B5EF4-FFF2-40B4-BE49-F238E27FC236}">
                <a16:creationId xmlns:a16="http://schemas.microsoft.com/office/drawing/2014/main" id="{7EBE1C0C-24B2-BB4A-B4B9-33A4CAF997EC}"/>
              </a:ext>
            </a:extLst>
          </p:cNvPr>
          <p:cNvSpPr/>
          <p:nvPr/>
        </p:nvSpPr>
        <p:spPr>
          <a:xfrm>
            <a:off x="7092779" y="2416729"/>
            <a:ext cx="452521" cy="374535"/>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t2</a:t>
            </a:r>
          </a:p>
        </p:txBody>
      </p:sp>
      <p:sp>
        <p:nvSpPr>
          <p:cNvPr id="37" name="Oval 36">
            <a:extLst>
              <a:ext uri="{FF2B5EF4-FFF2-40B4-BE49-F238E27FC236}">
                <a16:creationId xmlns:a16="http://schemas.microsoft.com/office/drawing/2014/main" id="{4E3D7984-39E3-1C4B-8122-77F2ABFD48CF}"/>
              </a:ext>
            </a:extLst>
          </p:cNvPr>
          <p:cNvSpPr/>
          <p:nvPr/>
        </p:nvSpPr>
        <p:spPr>
          <a:xfrm>
            <a:off x="8210110" y="2419434"/>
            <a:ext cx="458644" cy="36253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rPr>
              <a:t>t3</a:t>
            </a:r>
          </a:p>
        </p:txBody>
      </p:sp>
      <p:sp>
        <p:nvSpPr>
          <p:cNvPr id="53" name="Oval 52">
            <a:extLst>
              <a:ext uri="{FF2B5EF4-FFF2-40B4-BE49-F238E27FC236}">
                <a16:creationId xmlns:a16="http://schemas.microsoft.com/office/drawing/2014/main" id="{49269617-6CAA-6449-B489-B0A62C5D1FA3}"/>
              </a:ext>
            </a:extLst>
          </p:cNvPr>
          <p:cNvSpPr/>
          <p:nvPr/>
        </p:nvSpPr>
        <p:spPr>
          <a:xfrm>
            <a:off x="5125454" y="1610637"/>
            <a:ext cx="1650786" cy="362536"/>
          </a:xfrm>
          <a:prstGeom prst="ellipse">
            <a:avLst/>
          </a:prstGeom>
          <a:noFill/>
          <a:ln w="38100">
            <a:solidFill>
              <a:srgbClr val="F078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a:t>
            </a:r>
            <a:r>
              <a:rPr lang="en-TW" sz="1100" dirty="0">
                <a:solidFill>
                  <a:schemeClr val="tx1"/>
                </a:solidFill>
              </a:rPr>
              <a:t>riggering token</a:t>
            </a:r>
          </a:p>
        </p:txBody>
      </p:sp>
    </p:spTree>
    <p:extLst>
      <p:ext uri="{BB962C8B-B14F-4D97-AF65-F5344CB8AC3E}">
        <p14:creationId xmlns:p14="http://schemas.microsoft.com/office/powerpoint/2010/main" val="301765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1736E6-A63C-934A-BD95-95040204B204}"/>
              </a:ext>
            </a:extLst>
          </p:cNvPr>
          <p:cNvPicPr>
            <a:picLocks noChangeAspect="1"/>
          </p:cNvPicPr>
          <p:nvPr/>
        </p:nvPicPr>
        <p:blipFill>
          <a:blip r:embed="rId2"/>
          <a:stretch>
            <a:fillRect/>
          </a:stretch>
        </p:blipFill>
        <p:spPr>
          <a:xfrm>
            <a:off x="2311667" y="2364602"/>
            <a:ext cx="8081962" cy="3973835"/>
          </a:xfrm>
          <a:prstGeom prst="rect">
            <a:avLst/>
          </a:prstGeom>
        </p:spPr>
      </p:pic>
      <p:sp>
        <p:nvSpPr>
          <p:cNvPr id="9" name="矩形 1"/>
          <p:cNvSpPr>
            <a:spLocks noChangeArrowheads="1"/>
          </p:cNvSpPr>
          <p:nvPr/>
        </p:nvSpPr>
        <p:spPr bwMode="auto">
          <a:xfrm>
            <a:off x="2567016" y="212692"/>
            <a:ext cx="7571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在每一个阶段的连续运动过程，计算如燃料消耗的总量</a:t>
            </a:r>
          </a:p>
        </p:txBody>
      </p:sp>
      <p:sp>
        <p:nvSpPr>
          <p:cNvPr id="2" name="TextBox 1">
            <a:extLst>
              <a:ext uri="{FF2B5EF4-FFF2-40B4-BE49-F238E27FC236}">
                <a16:creationId xmlns:a16="http://schemas.microsoft.com/office/drawing/2014/main" id="{8652F233-E19A-CC45-8AAD-C041DC86F372}"/>
              </a:ext>
            </a:extLst>
          </p:cNvPr>
          <p:cNvSpPr txBox="1"/>
          <p:nvPr/>
        </p:nvSpPr>
        <p:spPr>
          <a:xfrm>
            <a:off x="3013432" y="1164273"/>
            <a:ext cx="6678431" cy="1200329"/>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rPr>
              <a:t>不同任务阶段所需的速度差</a:t>
            </a: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𝝙 V</a:t>
            </a:r>
            <a:r>
              <a:rPr lang="zh-CN" altLang="en-US" sz="2400" dirty="0">
                <a:latin typeface="STXinwei" panose="02010800040101010101" pitchFamily="2" charset="-122"/>
                <a:ea typeface="STXinwei" panose="02010800040101010101" pitchFamily="2" charset="-122"/>
              </a:rPr>
              <a:t>， </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必须能通过如下的</a:t>
            </a:r>
            <a:r>
              <a:rPr lang="en-US" altLang="zh-CN" sz="2400" dirty="0">
                <a:latin typeface="STXinwei" panose="02010800040101010101" pitchFamily="2" charset="-122"/>
                <a:ea typeface="STXinwei" panose="02010800040101010101" pitchFamily="2" charset="-122"/>
              </a:rPr>
              <a:t>Rocket</a:t>
            </a:r>
            <a:r>
              <a:rPr lang="zh-CN" altLang="en-US" sz="2400" dirty="0">
                <a:latin typeface="STXinwei" panose="02010800040101010101" pitchFamily="2" charset="-122"/>
                <a:ea typeface="STXinwei" panose="02010800040101010101" pitchFamily="2" charset="-122"/>
              </a:rPr>
              <a:t> </a:t>
            </a:r>
            <a:r>
              <a:rPr lang="en-US" altLang="zh-CN" sz="2400" dirty="0">
                <a:latin typeface="STXinwei" panose="02010800040101010101" pitchFamily="2" charset="-122"/>
                <a:ea typeface="STXinwei" panose="02010800040101010101" pitchFamily="2" charset="-122"/>
              </a:rPr>
              <a:t>Equation</a:t>
            </a:r>
            <a:r>
              <a:rPr lang="zh-CN" altLang="en-US" sz="2400" dirty="0">
                <a:latin typeface="STXinwei" panose="02010800040101010101" pitchFamily="2" charset="-122"/>
                <a:ea typeface="STXinwei" panose="02010800040101010101" pitchFamily="2" charset="-122"/>
              </a:rPr>
              <a:t>代数方程式、</a:t>
            </a:r>
            <a:endParaRPr lang="en-US" altLang="zh-CN" sz="2400" dirty="0">
              <a:latin typeface="STXinwei" panose="02010800040101010101" pitchFamily="2" charset="-122"/>
              <a:ea typeface="STXinwei" panose="02010800040101010101" pitchFamily="2" charset="-122"/>
            </a:endParaRPr>
          </a:p>
          <a:p>
            <a:r>
              <a:rPr lang="zh-CN" altLang="en-US" sz="2400" dirty="0">
                <a:latin typeface="STXinwei" panose="02010800040101010101" pitchFamily="2" charset="-122"/>
                <a:ea typeface="STXinwei" panose="02010800040101010101" pitchFamily="2" charset="-122"/>
              </a:rPr>
              <a:t>来做数值运算</a:t>
            </a:r>
            <a:endParaRPr lang="en-TW" sz="2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772097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“Named” Property Domain Specification</a:t>
            </a:r>
            <a:r>
              <a:rPr lang="zh-CN" altLang="en-US" sz="2400" dirty="0">
                <a:latin typeface="STXinwei" panose="02010800040101010101" pitchFamily="2" charset="-122"/>
                <a:ea typeface="STXinwei" panose="02010800040101010101" pitchFamily="2" charset="-122"/>
              </a:rPr>
              <a:t>： 键值域的代数化运算规则</a:t>
            </a:r>
            <a:endParaRPr sz="2400" dirty="0">
              <a:latin typeface="STXinwei" panose="02010800040101010101" pitchFamily="2" charset="-122"/>
              <a:ea typeface="STXinwei" panose="02010800040101010101" pitchFamily="2" charset="-122"/>
            </a:endParaRPr>
          </a:p>
        </p:txBody>
      </p:sp>
      <p:pic>
        <p:nvPicPr>
          <p:cNvPr id="8194" name="Picture 2" descr="page3image27123632">
            <a:extLst>
              <a:ext uri="{FF2B5EF4-FFF2-40B4-BE49-F238E27FC236}">
                <a16:creationId xmlns:a16="http://schemas.microsoft.com/office/drawing/2014/main" id="{BAD1F437-1967-6247-BB51-BB1055372D2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14399" y="2487069"/>
            <a:ext cx="6292665" cy="23315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C7A640-FD7A-3249-8419-749496B16734}"/>
              </a:ext>
            </a:extLst>
          </p:cNvPr>
          <p:cNvPicPr>
            <a:picLocks noChangeAspect="1"/>
          </p:cNvPicPr>
          <p:nvPr/>
        </p:nvPicPr>
        <p:blipFill>
          <a:blip r:embed="rId3"/>
          <a:stretch>
            <a:fillRect/>
          </a:stretch>
        </p:blipFill>
        <p:spPr>
          <a:xfrm>
            <a:off x="6098381" y="3541630"/>
            <a:ext cx="5295900" cy="2044700"/>
          </a:xfrm>
          <a:prstGeom prst="rect">
            <a:avLst/>
          </a:prstGeom>
        </p:spPr>
      </p:pic>
      <p:pic>
        <p:nvPicPr>
          <p:cNvPr id="9" name="Picture 8">
            <a:extLst>
              <a:ext uri="{FF2B5EF4-FFF2-40B4-BE49-F238E27FC236}">
                <a16:creationId xmlns:a16="http://schemas.microsoft.com/office/drawing/2014/main" id="{5BEC8AFC-2E20-BF49-8893-A952175B9808}"/>
              </a:ext>
            </a:extLst>
          </p:cNvPr>
          <p:cNvPicPr>
            <a:picLocks noChangeAspect="1"/>
          </p:cNvPicPr>
          <p:nvPr/>
        </p:nvPicPr>
        <p:blipFill>
          <a:blip r:embed="rId4"/>
          <a:stretch>
            <a:fillRect/>
          </a:stretch>
        </p:blipFill>
        <p:spPr>
          <a:xfrm>
            <a:off x="7241381" y="1067836"/>
            <a:ext cx="4152900" cy="1943100"/>
          </a:xfrm>
          <a:prstGeom prst="rect">
            <a:avLst/>
          </a:prstGeom>
        </p:spPr>
      </p:pic>
      <p:sp>
        <p:nvSpPr>
          <p:cNvPr id="2" name="Rectangle 1">
            <a:extLst>
              <a:ext uri="{FF2B5EF4-FFF2-40B4-BE49-F238E27FC236}">
                <a16:creationId xmlns:a16="http://schemas.microsoft.com/office/drawing/2014/main" id="{2E92C0F3-FA75-3242-94A8-84A170BF0573}"/>
              </a:ext>
            </a:extLst>
          </p:cNvPr>
          <p:cNvSpPr/>
          <p:nvPr/>
        </p:nvSpPr>
        <p:spPr>
          <a:xfrm>
            <a:off x="554622" y="5790164"/>
            <a:ext cx="10696634" cy="830997"/>
          </a:xfrm>
          <a:prstGeom prst="rect">
            <a:avLst/>
          </a:prstGeom>
        </p:spPr>
        <p:txBody>
          <a:bodyPr wrap="square">
            <a:spAutoFit/>
          </a:bodyPr>
          <a:lstStyle/>
          <a:p>
            <a:pPr algn="ctr"/>
            <a:r>
              <a:rPr lang="en-TW" sz="2400" dirty="0">
                <a:latin typeface="STXinwei" panose="02010800040101010101" pitchFamily="2" charset="-122"/>
                <a:ea typeface="STXinwei" panose="02010800040101010101" pitchFamily="2" charset="-122"/>
              </a:rPr>
              <a:t>根据Lambda Calculus的代数赋值等特性</a:t>
            </a:r>
            <a:r>
              <a:rPr lang="zh-CN" altLang="en-US" sz="2400" dirty="0">
                <a:latin typeface="STXinwei" panose="02010800040101010101" pitchFamily="2" charset="-122"/>
                <a:ea typeface="STXinwei" panose="02010800040101010101" pitchFamily="2" charset="-122"/>
              </a:rPr>
              <a:t>，</a:t>
            </a:r>
            <a:r>
              <a:rPr lang="en-TW" sz="2400" dirty="0">
                <a:latin typeface="STXinwei" panose="02010800040101010101" pitchFamily="2" charset="-122"/>
                <a:ea typeface="STXinwei" panose="02010800040101010101" pitchFamily="2" charset="-122"/>
              </a:rPr>
              <a:t>所有函数调用</a:t>
            </a:r>
            <a:r>
              <a:rPr lang="zh-CN" altLang="en-US" sz="2400" dirty="0">
                <a:latin typeface="STXinwei" panose="02010800040101010101" pitchFamily="2" charset="-122"/>
                <a:ea typeface="STXinwei" panose="02010800040101010101" pitchFamily="2" charset="-122"/>
              </a:rPr>
              <a:t>、方程式简化、算术式的赋值运算，均可用以上的</a:t>
            </a:r>
            <a:r>
              <a:rPr lang="en-US" altLang="zh-CN" sz="2400" dirty="0">
                <a:latin typeface="STXinwei" panose="02010800040101010101" pitchFamily="2" charset="-122"/>
                <a:ea typeface="STXinwei" panose="02010800040101010101" pitchFamily="2" charset="-122"/>
              </a:rPr>
              <a:t>Rewrite Rules </a:t>
            </a:r>
            <a:r>
              <a:rPr lang="zh-CN" altLang="en-US" sz="2400" dirty="0">
                <a:latin typeface="STXinwei" panose="02010800040101010101" pitchFamily="2" charset="-122"/>
                <a:ea typeface="STXinwei" panose="02010800040101010101" pitchFamily="2" charset="-122"/>
              </a:rPr>
              <a:t>完成</a:t>
            </a:r>
            <a:endParaRPr lang="en-TW"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B4B79B3C-E275-4A47-9826-8C6F51B08FF0}"/>
              </a:ext>
            </a:extLst>
          </p:cNvPr>
          <p:cNvSpPr txBox="1">
            <a:spLocks/>
          </p:cNvSpPr>
          <p:nvPr/>
        </p:nvSpPr>
        <p:spPr bwMode="auto">
          <a:xfrm>
            <a:off x="554622" y="1067836"/>
            <a:ext cx="6686759"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400" kern="0" dirty="0">
                <a:solidFill>
                  <a:schemeClr val="tx1"/>
                </a:solidFill>
                <a:latin typeface="STXinwei" panose="02010800040101010101" pitchFamily="2" charset="-122"/>
                <a:ea typeface="STXinwei" panose="02010800040101010101" pitchFamily="2" charset="-122"/>
              </a:rPr>
              <a:t>Property Domain</a:t>
            </a:r>
            <a:r>
              <a:rPr lang="zh-TW" altLang="en-US" sz="1400" kern="0" dirty="0">
                <a:solidFill>
                  <a:schemeClr val="tx1"/>
                </a:solidFill>
                <a:latin typeface="STXinwei" panose="02010800040101010101" pitchFamily="2" charset="-122"/>
                <a:ea typeface="STXinwei" panose="02010800040101010101" pitchFamily="2" charset="-122"/>
              </a:rPr>
              <a:t>： 令 </a:t>
            </a:r>
            <a:r>
              <a:rPr lang="en-US" altLang="zh-TW" sz="1400" kern="0" dirty="0">
                <a:solidFill>
                  <a:schemeClr val="tx1"/>
                </a:solidFill>
                <a:latin typeface="STXinwei" panose="02010800040101010101" pitchFamily="2" charset="-122"/>
                <a:ea typeface="STXinwei" panose="02010800040101010101" pitchFamily="2" charset="-122"/>
              </a:rPr>
              <a:t>P</a:t>
            </a:r>
            <a:r>
              <a:rPr lang="zh-TW" altLang="en-US" sz="1400" kern="0" dirty="0">
                <a:solidFill>
                  <a:schemeClr val="tx1"/>
                </a:solidFill>
                <a:latin typeface="STXinwei" panose="02010800040101010101" pitchFamily="2" charset="-122"/>
                <a:ea typeface="STXinwei" panose="02010800040101010101" pitchFamily="2" charset="-122"/>
              </a:rPr>
              <a:t>为满足</a:t>
            </a:r>
            <a:r>
              <a:rPr lang="en-US" altLang="zh-TW" sz="1400" kern="0" dirty="0">
                <a:solidFill>
                  <a:schemeClr val="tx1"/>
                </a:solidFill>
                <a:latin typeface="STXinwei" panose="02010800040101010101" pitchFamily="2" charset="-122"/>
                <a:ea typeface="STXinwei" panose="02010800040101010101" pitchFamily="2" charset="-122"/>
              </a:rPr>
              <a:t>Backus-Naur Form </a:t>
            </a:r>
            <a:r>
              <a:rPr lang="zh-TW" altLang="en-US" sz="1400" kern="0" dirty="0">
                <a:solidFill>
                  <a:schemeClr val="tx1"/>
                </a:solidFill>
                <a:latin typeface="STXinwei" panose="02010800040101010101" pitchFamily="2" charset="-122"/>
                <a:ea typeface="STXinwei" panose="02010800040101010101" pitchFamily="2" charset="-122"/>
              </a:rPr>
              <a:t>的键值对（</a:t>
            </a:r>
            <a:r>
              <a:rPr lang="en-US" altLang="zh-TW" sz="1400" kern="0" dirty="0">
                <a:solidFill>
                  <a:schemeClr val="tx1"/>
                </a:solidFill>
                <a:latin typeface="STXinwei" panose="02010800040101010101" pitchFamily="2" charset="-122"/>
                <a:ea typeface="STXinwei" panose="02010800040101010101" pitchFamily="2" charset="-122"/>
              </a:rPr>
              <a:t>Key-Value Pairs)</a:t>
            </a:r>
          </a:p>
          <a:p>
            <a:pPr lvl="1"/>
            <a:r>
              <a:rPr lang="zh-TW" altLang="en-US" sz="1400" kern="0" dirty="0">
                <a:solidFill>
                  <a:schemeClr val="tx1"/>
                </a:solidFill>
                <a:latin typeface="STXinwei" panose="02010800040101010101" pitchFamily="2" charset="-122"/>
                <a:ea typeface="STXinwei" panose="02010800040101010101" pitchFamily="2" charset="-122"/>
              </a:rPr>
              <a:t>命名空间：</a:t>
            </a:r>
            <a:r>
              <a:rPr lang="en-US" altLang="zh-TW" sz="1400" kern="0" dirty="0">
                <a:solidFill>
                  <a:schemeClr val="tx1"/>
                </a:solidFill>
                <a:latin typeface="STXinwei" panose="02010800040101010101" pitchFamily="2" charset="-122"/>
                <a:ea typeface="STXinwei" panose="02010800040101010101" pitchFamily="2" charset="-122"/>
              </a:rPr>
              <a:t>PROP, EXPR, VAR, … </a:t>
            </a:r>
            <a:r>
              <a:rPr lang="zh-TW" altLang="en-US" sz="1400" kern="0" dirty="0">
                <a:solidFill>
                  <a:schemeClr val="tx1"/>
                </a:solidFill>
                <a:latin typeface="STXinwei" panose="02010800040101010101" pitchFamily="2" charset="-122"/>
                <a:ea typeface="STXinwei" panose="02010800040101010101" pitchFamily="2" charset="-122"/>
              </a:rPr>
              <a:t>为保留字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运算规则：</a:t>
            </a:r>
            <a:r>
              <a:rPr lang="en-US" altLang="zh-TW" sz="1400" kern="0" dirty="0">
                <a:solidFill>
                  <a:schemeClr val="tx1"/>
                </a:solidFill>
                <a:latin typeface="STXinwei" panose="02010800040101010101" pitchFamily="2" charset="-122"/>
                <a:ea typeface="STXinwei" panose="02010800040101010101" pitchFamily="2" charset="-122"/>
              </a:rPr>
              <a:t>merge, substitute, delete, </a:t>
            </a:r>
            <a:r>
              <a:rPr lang="en-US" altLang="zh-TW" sz="1400" kern="0" dirty="0" err="1">
                <a:solidFill>
                  <a:schemeClr val="tx1"/>
                </a:solidFill>
                <a:latin typeface="STXinwei" panose="02010800040101010101" pitchFamily="2" charset="-122"/>
                <a:ea typeface="STXinwei" panose="02010800040101010101" pitchFamily="2" charset="-122"/>
              </a:rPr>
              <a:t>interp</a:t>
            </a:r>
            <a:r>
              <a:rPr lang="en-US" altLang="zh-TW" sz="1400" kern="0" dirty="0">
                <a:solidFill>
                  <a:schemeClr val="tx1"/>
                </a:solidFill>
                <a:latin typeface="STXinwei" panose="02010800040101010101" pitchFamily="2" charset="-122"/>
                <a:ea typeface="STXinwei" panose="02010800040101010101" pitchFamily="2" charset="-122"/>
              </a:rPr>
              <a:t> </a:t>
            </a:r>
            <a:r>
              <a:rPr lang="zh-TW" altLang="en-US" sz="1400" kern="0" dirty="0">
                <a:solidFill>
                  <a:schemeClr val="tx1"/>
                </a:solidFill>
                <a:latin typeface="STXinwei" panose="02010800040101010101" pitchFamily="2" charset="-122"/>
                <a:ea typeface="STXinwei" panose="02010800040101010101" pitchFamily="2" charset="-122"/>
              </a:rPr>
              <a:t>为算符。</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
        <p:nvSpPr>
          <p:cNvPr id="3" name="Rounded Rectangle 2">
            <a:extLst>
              <a:ext uri="{FF2B5EF4-FFF2-40B4-BE49-F238E27FC236}">
                <a16:creationId xmlns:a16="http://schemas.microsoft.com/office/drawing/2014/main" id="{EF42C831-3EF1-864D-8330-4D87EDB7E263}"/>
              </a:ext>
            </a:extLst>
          </p:cNvPr>
          <p:cNvSpPr/>
          <p:nvPr/>
        </p:nvSpPr>
        <p:spPr>
          <a:xfrm>
            <a:off x="800100" y="2300289"/>
            <a:ext cx="1028700"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1" name="Rectangle 10">
            <a:extLst>
              <a:ext uri="{FF2B5EF4-FFF2-40B4-BE49-F238E27FC236}">
                <a16:creationId xmlns:a16="http://schemas.microsoft.com/office/drawing/2014/main" id="{D3BD4665-E6FE-714F-8AD5-459DD9C0EFB6}"/>
              </a:ext>
            </a:extLst>
          </p:cNvPr>
          <p:cNvSpPr/>
          <p:nvPr/>
        </p:nvSpPr>
        <p:spPr>
          <a:xfrm>
            <a:off x="516032" y="5034804"/>
            <a:ext cx="1596836" cy="338554"/>
          </a:xfrm>
          <a:prstGeom prst="rect">
            <a:avLst/>
          </a:prstGeom>
        </p:spPr>
        <p:txBody>
          <a:bodyPr wrap="square">
            <a:spAutoFit/>
          </a:bodyPr>
          <a:lstStyle/>
          <a:p>
            <a:pPr algn="ctr"/>
            <a:r>
              <a:rPr lang="en-TW" sz="1600" dirty="0">
                <a:solidFill>
                  <a:srgbClr val="FF0000"/>
                </a:solidFill>
                <a:latin typeface="STXinwei" panose="02010800040101010101" pitchFamily="2" charset="-122"/>
                <a:ea typeface="STXinwei" panose="02010800040101010101" pitchFamily="2" charset="-122"/>
              </a:rPr>
              <a:t>Key=命名空间</a:t>
            </a:r>
          </a:p>
        </p:txBody>
      </p:sp>
      <p:sp>
        <p:nvSpPr>
          <p:cNvPr id="12" name="Rounded Rectangle 11">
            <a:extLst>
              <a:ext uri="{FF2B5EF4-FFF2-40B4-BE49-F238E27FC236}">
                <a16:creationId xmlns:a16="http://schemas.microsoft.com/office/drawing/2014/main" id="{1B981CDC-775D-954E-816E-D9427E0C579E}"/>
              </a:ext>
            </a:extLst>
          </p:cNvPr>
          <p:cNvSpPr/>
          <p:nvPr/>
        </p:nvSpPr>
        <p:spPr>
          <a:xfrm>
            <a:off x="2151566" y="2300289"/>
            <a:ext cx="3946816" cy="26717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13" name="Rectangle 12">
            <a:extLst>
              <a:ext uri="{FF2B5EF4-FFF2-40B4-BE49-F238E27FC236}">
                <a16:creationId xmlns:a16="http://schemas.microsoft.com/office/drawing/2014/main" id="{5469E2F0-7F0D-8A41-98C4-D941BDDF4E78}"/>
              </a:ext>
            </a:extLst>
          </p:cNvPr>
          <p:cNvSpPr/>
          <p:nvPr/>
        </p:nvSpPr>
        <p:spPr>
          <a:xfrm>
            <a:off x="2151566" y="5034804"/>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4" name="TextBox 3">
            <a:extLst>
              <a:ext uri="{FF2B5EF4-FFF2-40B4-BE49-F238E27FC236}">
                <a16:creationId xmlns:a16="http://schemas.microsoft.com/office/drawing/2014/main" id="{4A45DCC7-B4F8-0D45-A7A5-C8E28188696B}"/>
              </a:ext>
            </a:extLst>
          </p:cNvPr>
          <p:cNvSpPr txBox="1"/>
          <p:nvPr/>
        </p:nvSpPr>
        <p:spPr>
          <a:xfrm>
            <a:off x="298787" y="5373358"/>
            <a:ext cx="203132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集合论的代数运算</a:t>
            </a:r>
          </a:p>
        </p:txBody>
      </p:sp>
      <p:sp>
        <p:nvSpPr>
          <p:cNvPr id="14" name="TextBox 13">
            <a:extLst>
              <a:ext uri="{FF2B5EF4-FFF2-40B4-BE49-F238E27FC236}">
                <a16:creationId xmlns:a16="http://schemas.microsoft.com/office/drawing/2014/main" id="{F52E92A8-7BD4-754E-B730-DCE9F40D925A}"/>
              </a:ext>
            </a:extLst>
          </p:cNvPr>
          <p:cNvSpPr txBox="1"/>
          <p:nvPr/>
        </p:nvSpPr>
        <p:spPr>
          <a:xfrm>
            <a:off x="2882338" y="5373358"/>
            <a:ext cx="24929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算术表达式的代数运算</a:t>
            </a:r>
          </a:p>
        </p:txBody>
      </p:sp>
    </p:spTree>
    <p:extLst>
      <p:ext uri="{BB962C8B-B14F-4D97-AF65-F5344CB8AC3E}">
        <p14:creationId xmlns:p14="http://schemas.microsoft.com/office/powerpoint/2010/main" val="4153725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417981" y="274839"/>
            <a:ext cx="11360800" cy="524800"/>
          </a:xfrm>
          <a:prstGeom prst="rect">
            <a:avLst/>
          </a:prstGeom>
        </p:spPr>
        <p:txBody>
          <a:bodyPr>
            <a:normAutofit/>
          </a:bodyPr>
          <a:lstStyle/>
          <a:p>
            <a:pPr algn="ctr"/>
            <a:r>
              <a:rPr lang="en-TW" sz="2400" dirty="0">
                <a:solidFill>
                  <a:srgbClr val="C00000"/>
                </a:solidFill>
                <a:latin typeface="STXinwei" panose="02010800040101010101" pitchFamily="2" charset="-122"/>
                <a:ea typeface="STXinwei" panose="02010800040101010101" pitchFamily="2" charset="-122"/>
              </a:rPr>
              <a:t>基于箭头(关系)与标签</a:t>
            </a:r>
            <a:r>
              <a:rPr lang="zh-CN" altLang="en-US" sz="2400" dirty="0">
                <a:solidFill>
                  <a:srgbClr val="C00000"/>
                </a:solidFill>
                <a:latin typeface="STXinwei" panose="02010800040101010101" pitchFamily="2" charset="-122"/>
                <a:ea typeface="STXinwei" panose="02010800040101010101" pitchFamily="2" charset="-122"/>
              </a:rPr>
              <a:t>（命名空间）</a:t>
            </a:r>
            <a:r>
              <a:rPr lang="zh-CN" altLang="en-TW" sz="2400" dirty="0">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运算方法</a:t>
            </a:r>
            <a:endParaRPr sz="2400" dirty="0">
              <a:solidFill>
                <a:srgbClr val="C00000"/>
              </a:solidFill>
              <a:latin typeface="STXinwei" panose="02010800040101010101" pitchFamily="2" charset="-122"/>
              <a:ea typeface="STXinwei" panose="02010800040101010101" pitchFamily="2" charset="-122"/>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18</a:t>
            </a:fld>
            <a:endParaRPr lang="en" dirty="0"/>
          </a:p>
        </p:txBody>
      </p:sp>
      <p:pic>
        <p:nvPicPr>
          <p:cNvPr id="4" name="Picture 3">
            <a:extLst>
              <a:ext uri="{FF2B5EF4-FFF2-40B4-BE49-F238E27FC236}">
                <a16:creationId xmlns:a16="http://schemas.microsoft.com/office/drawing/2014/main" id="{2C59D954-D03E-A342-8710-554EE4625B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09233" y="2247584"/>
            <a:ext cx="5956346" cy="3412247"/>
          </a:xfrm>
          <a:prstGeom prst="rect">
            <a:avLst/>
          </a:prstGeom>
        </p:spPr>
      </p:pic>
      <p:sp>
        <p:nvSpPr>
          <p:cNvPr id="7" name="TextBox 6">
            <a:extLst>
              <a:ext uri="{FF2B5EF4-FFF2-40B4-BE49-F238E27FC236}">
                <a16:creationId xmlns:a16="http://schemas.microsoft.com/office/drawing/2014/main" id="{A7E77F06-E0FA-4347-A256-66B3436D0FCC}"/>
              </a:ext>
            </a:extLst>
          </p:cNvPr>
          <p:cNvSpPr txBox="1"/>
          <p:nvPr/>
        </p:nvSpPr>
        <p:spPr>
          <a:xfrm>
            <a:off x="6126177" y="5659831"/>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函数的调用</a:t>
            </a:r>
            <a:r>
              <a:rPr lang="zh-CN" altLang="en-US" dirty="0">
                <a:latin typeface="STXinwei" panose="02010800040101010101" pitchFamily="2" charset="-122"/>
                <a:ea typeface="STXinwei" panose="02010800040101010101" pitchFamily="2" charset="-122"/>
              </a:rPr>
              <a:t>，如左图的</a:t>
            </a:r>
            <a:r>
              <a:rPr lang="en-US" altLang="zh-CN" dirty="0">
                <a:latin typeface="STXinwei" panose="02010800040101010101" pitchFamily="2" charset="-122"/>
                <a:ea typeface="STXinwei" panose="02010800040101010101" pitchFamily="2" charset="-122"/>
              </a:rPr>
              <a:t>f(_)</a:t>
            </a:r>
            <a:r>
              <a:rPr lang="zh-CN" altLang="en-US" dirty="0">
                <a:latin typeface="STXinwei" panose="02010800040101010101" pitchFamily="2" charset="-122"/>
                <a:ea typeface="STXinwei" panose="02010800040101010101" pitchFamily="2" charset="-122"/>
              </a:rPr>
              <a:t>与</a:t>
            </a:r>
            <a:r>
              <a:rPr lang="en-US" altLang="zh-CN" dirty="0">
                <a:latin typeface="STXinwei" panose="02010800040101010101" pitchFamily="2" charset="-122"/>
                <a:ea typeface="STXinwei" panose="02010800040101010101" pitchFamily="2" charset="-122"/>
              </a:rPr>
              <a:t>g(_),</a:t>
            </a:r>
            <a:r>
              <a:rPr lang="zh-CN" altLang="en-US" dirty="0">
                <a:latin typeface="STXinwei" panose="02010800040101010101" pitchFamily="2" charset="-122"/>
                <a:ea typeface="STXinwei" panose="02010800040101010101" pitchFamily="2" charset="-122"/>
              </a:rPr>
              <a:t>只要是唯一的函数名称，均可在对应的</a:t>
            </a:r>
            <a:r>
              <a:rPr lang="en-US" altLang="zh-CN" dirty="0">
                <a:latin typeface="STXinwei" panose="02010800040101010101" pitchFamily="2" charset="-122"/>
                <a:ea typeface="STXinwei" panose="02010800040101010101" pitchFamily="2" charset="-122"/>
              </a:rPr>
              <a:t>Python</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Script</a:t>
            </a:r>
            <a:r>
              <a:rPr lang="zh-CN" altLang="en-US" dirty="0">
                <a:latin typeface="STXinwei" panose="02010800040101010101" pitchFamily="2" charset="-122"/>
                <a:ea typeface="STXinwei" panose="02010800040101010101" pitchFamily="2" charset="-122"/>
              </a:rPr>
              <a:t>命名空间，无差异的调用</a:t>
            </a:r>
            <a:endParaRPr lang="en-TW"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4AFE49A6-271F-9642-8B45-6CE2F8DD7881}"/>
              </a:ext>
            </a:extLst>
          </p:cNvPr>
          <p:cNvPicPr>
            <a:picLocks noChangeAspect="1"/>
          </p:cNvPicPr>
          <p:nvPr/>
        </p:nvPicPr>
        <p:blipFill>
          <a:blip r:embed="rId4"/>
          <a:stretch>
            <a:fillRect/>
          </a:stretch>
        </p:blipFill>
        <p:spPr>
          <a:xfrm>
            <a:off x="6563322" y="1181386"/>
            <a:ext cx="3218922" cy="4790661"/>
          </a:xfrm>
          <a:prstGeom prst="rect">
            <a:avLst/>
          </a:prstGeom>
        </p:spPr>
      </p:pic>
      <p:sp>
        <p:nvSpPr>
          <p:cNvPr id="8" name="TextBox 7">
            <a:extLst>
              <a:ext uri="{FF2B5EF4-FFF2-40B4-BE49-F238E27FC236}">
                <a16:creationId xmlns:a16="http://schemas.microsoft.com/office/drawing/2014/main" id="{F8E988DC-24E4-974C-9767-B01AC36A350A}"/>
              </a:ext>
            </a:extLst>
          </p:cNvPr>
          <p:cNvSpPr txBox="1"/>
          <p:nvPr/>
        </p:nvSpPr>
        <p:spPr>
          <a:xfrm>
            <a:off x="809233" y="1324254"/>
            <a:ext cx="4093212" cy="923330"/>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在特性域的Rewrite Process中</a:t>
            </a:r>
            <a:r>
              <a:rPr lang="zh-CN" altLang="en-US" dirty="0">
                <a:latin typeface="STXinwei" panose="02010800040101010101" pitchFamily="2" charset="-122"/>
                <a:ea typeface="STXinwei" panose="02010800040101010101" pitchFamily="2" charset="-122"/>
              </a:rPr>
              <a:t>，要避免符号指向的循环结构，在此工具中，特别加入了侦测并</a:t>
            </a:r>
            <a:r>
              <a:rPr lang="zh-CN" altLang="en-US" dirty="0">
                <a:solidFill>
                  <a:srgbClr val="FF0000"/>
                </a:solidFill>
                <a:latin typeface="STXinwei" panose="02010800040101010101" pitchFamily="2" charset="-122"/>
                <a:ea typeface="STXinwei" panose="02010800040101010101" pitchFamily="2" charset="-122"/>
              </a:rPr>
              <a:t>终止</a:t>
            </a:r>
            <a:r>
              <a:rPr lang="zh-CN" altLang="en-US" dirty="0">
                <a:latin typeface="STXinwei" panose="02010800040101010101" pitchFamily="2" charset="-122"/>
                <a:ea typeface="STXinwei" panose="02010800040101010101" pitchFamily="2" charset="-122"/>
              </a:rPr>
              <a:t>循环结构的算法</a:t>
            </a:r>
            <a:endParaRPr lang="en-TW" dirty="0">
              <a:latin typeface="STXinwei" panose="02010800040101010101" pitchFamily="2" charset="-122"/>
              <a:ea typeface="STXinwei" panose="02010800040101010101" pitchFamily="2" charset="-122"/>
            </a:endParaRPr>
          </a:p>
        </p:txBody>
      </p:sp>
      <p:sp>
        <p:nvSpPr>
          <p:cNvPr id="9" name="TextBox 8">
            <a:extLst>
              <a:ext uri="{FF2B5EF4-FFF2-40B4-BE49-F238E27FC236}">
                <a16:creationId xmlns:a16="http://schemas.microsoft.com/office/drawing/2014/main" id="{2D79F830-7361-7C4F-A451-33274A570AE2}"/>
              </a:ext>
            </a:extLst>
          </p:cNvPr>
          <p:cNvSpPr txBox="1"/>
          <p:nvPr/>
        </p:nvSpPr>
        <p:spPr>
          <a:xfrm>
            <a:off x="809233" y="6001963"/>
            <a:ext cx="5630966" cy="369332"/>
          </a:xfrm>
          <a:prstGeom prst="rect">
            <a:avLst/>
          </a:prstGeom>
          <a:noFill/>
        </p:spPr>
        <p:txBody>
          <a:bodyPr wrap="square" rtlCol="0">
            <a:spAutoFit/>
          </a:bodyPr>
          <a:lstStyle/>
          <a:p>
            <a:pPr algn="ctr"/>
            <a:r>
              <a:rPr lang="en-TW" dirty="0">
                <a:solidFill>
                  <a:schemeClr val="bg2">
                    <a:lumMod val="75000"/>
                  </a:schemeClr>
                </a:solidFill>
                <a:latin typeface="STXinwei" panose="02010800040101010101" pitchFamily="2" charset="-122"/>
                <a:ea typeface="STXinwei" panose="02010800040101010101" pitchFamily="2" charset="-122"/>
              </a:rPr>
              <a:t>抽象语法树</a:t>
            </a:r>
            <a:r>
              <a:rPr lang="zh-CN" altLang="en-US" dirty="0">
                <a:solidFill>
                  <a:schemeClr val="bg2">
                    <a:lumMod val="75000"/>
                  </a:schemeClr>
                </a:solidFill>
                <a:latin typeface="STXinwei" panose="02010800040101010101" pitchFamily="2" charset="-122"/>
                <a:ea typeface="STXinwei" panose="02010800040101010101" pitchFamily="2" charset="-122"/>
              </a:rPr>
              <a:t>和</a:t>
            </a:r>
            <a:r>
              <a:rPr lang="zh-CN" altLang="en-TW" dirty="0">
                <a:solidFill>
                  <a:schemeClr val="bg2">
                    <a:lumMod val="75000"/>
                  </a:schemeClr>
                </a:solidFill>
                <a:latin typeface="STXinwei" panose="02010800040101010101" pitchFamily="2" charset="-122"/>
                <a:ea typeface="STXinwei" panose="02010800040101010101" pitchFamily="2" charset="-122"/>
              </a:rPr>
              <a:t>键值</a:t>
            </a:r>
            <a:r>
              <a:rPr lang="zh-CN" altLang="en-US" dirty="0">
                <a:solidFill>
                  <a:schemeClr val="bg2">
                    <a:lumMod val="75000"/>
                  </a:schemeClr>
                </a:solidFill>
                <a:latin typeface="STXinwei" panose="02010800040101010101" pitchFamily="2" charset="-122"/>
                <a:ea typeface="STXinwei" panose="02010800040101010101" pitchFamily="2" charset="-122"/>
              </a:rPr>
              <a:t>对是两个偏序集的特例</a:t>
            </a:r>
            <a:endParaRPr lang="en-TW" dirty="0">
              <a:solidFill>
                <a:schemeClr val="bg2">
                  <a:lumMod val="75000"/>
                </a:schemeClr>
              </a:solidFill>
              <a:latin typeface="STXinwei" panose="02010800040101010101" pitchFamily="2" charset="-122"/>
              <a:ea typeface="STXinwei" panose="02010800040101010101" pitchFamily="2" charset="-122"/>
            </a:endParaRPr>
          </a:p>
        </p:txBody>
      </p:sp>
      <p:pic>
        <p:nvPicPr>
          <p:cNvPr id="10" name="Picture 8">
            <a:extLst>
              <a:ext uri="{FF2B5EF4-FFF2-40B4-BE49-F238E27FC236}">
                <a16:creationId xmlns:a16="http://schemas.microsoft.com/office/drawing/2014/main" id="{354108AA-7964-9D47-84E9-9AC79C24A0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0857" y="1438496"/>
            <a:ext cx="2192053" cy="18586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69FA2C-DC0D-F243-A4FF-4F8AE042AC5C}"/>
              </a:ext>
            </a:extLst>
          </p:cNvPr>
          <p:cNvSpPr txBox="1"/>
          <p:nvPr/>
        </p:nvSpPr>
        <p:spPr>
          <a:xfrm>
            <a:off x="9978288" y="1065496"/>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避免自指的怪圈</a:t>
            </a:r>
          </a:p>
        </p:txBody>
      </p:sp>
      <p:sp>
        <p:nvSpPr>
          <p:cNvPr id="11" name="TextBox 10">
            <a:extLst>
              <a:ext uri="{FF2B5EF4-FFF2-40B4-BE49-F238E27FC236}">
                <a16:creationId xmlns:a16="http://schemas.microsoft.com/office/drawing/2014/main" id="{7533CC95-FBB2-2D4E-9D96-C05952E09566}"/>
              </a:ext>
            </a:extLst>
          </p:cNvPr>
          <p:cNvSpPr txBox="1"/>
          <p:nvPr/>
        </p:nvSpPr>
        <p:spPr>
          <a:xfrm>
            <a:off x="9761705" y="3289656"/>
            <a:ext cx="2451312"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固定点语义</a:t>
            </a:r>
          </a:p>
          <a:p>
            <a:pPr algn="ctr"/>
            <a:r>
              <a:rPr lang="en-US" altLang="zh-CN" dirty="0">
                <a:latin typeface="STXinwei" panose="02010800040101010101" pitchFamily="2" charset="-122"/>
                <a:ea typeface="STXinwei" panose="02010800040101010101" pitchFamily="2" charset="-122"/>
              </a:rPr>
              <a:t>(</a:t>
            </a:r>
            <a:r>
              <a:rPr lang="en-US" altLang="zh-CN" dirty="0" err="1">
                <a:latin typeface="STXinwei" panose="02010800040101010101" pitchFamily="2" charset="-122"/>
                <a:ea typeface="STXinwei" panose="02010800040101010101" pitchFamily="2" charset="-122"/>
              </a:rPr>
              <a:t>Fixedpoint</a:t>
            </a:r>
            <a:r>
              <a:rPr lang="en-US" altLang="zh-CN" dirty="0">
                <a:latin typeface="STXinwei" panose="02010800040101010101" pitchFamily="2" charset="-122"/>
                <a:ea typeface="STXinwei" panose="02010800040101010101" pitchFamily="2" charset="-122"/>
              </a:rPr>
              <a:t> Semantics)</a:t>
            </a:r>
            <a:endParaRPr lang="en-TW"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D08F5995-DBC6-2648-B018-1784D4637545}"/>
              </a:ext>
            </a:extLst>
          </p:cNvPr>
          <p:cNvSpPr txBox="1"/>
          <p:nvPr/>
        </p:nvSpPr>
        <p:spPr>
          <a:xfrm>
            <a:off x="9652878" y="5330458"/>
            <a:ext cx="2451312" cy="276999"/>
          </a:xfrm>
          <a:prstGeom prst="rect">
            <a:avLst/>
          </a:prstGeom>
          <a:noFill/>
        </p:spPr>
        <p:txBody>
          <a:bodyPr wrap="square" rtlCol="0">
            <a:spAutoFit/>
          </a:bodyPr>
          <a:lstStyle/>
          <a:p>
            <a:r>
              <a:rPr lang="en-US" sz="600" i="1" dirty="0" err="1">
                <a:sym typeface="微软雅黑"/>
              </a:rPr>
              <a:t>Slonneger</a:t>
            </a:r>
            <a:r>
              <a:rPr lang="en-US" sz="600" i="1" dirty="0">
                <a:sym typeface="微软雅黑"/>
              </a:rPr>
              <a:t>, Kenneth; Kurtz, Barry L. (1995). </a:t>
            </a:r>
            <a:r>
              <a:rPr lang="en-US" sz="600" i="1" dirty="0">
                <a:sym typeface="微软雅黑"/>
                <a:hlinkClick r:id="rId6"/>
              </a:rPr>
              <a:t>Formal Syntax and Semantics of Programming Languages:A Laboratory Based Approach</a:t>
            </a:r>
            <a:r>
              <a:rPr lang="en-US" sz="600" i="1" dirty="0">
                <a:sym typeface="微软雅黑"/>
              </a:rPr>
              <a:t>, </a:t>
            </a:r>
            <a:r>
              <a:rPr lang="en-US" sz="600" i="1" dirty="0">
                <a:sym typeface="微软雅黑"/>
                <a:hlinkClick r:id="rId7"/>
              </a:rPr>
              <a:t>Chapter 10</a:t>
            </a:r>
            <a:r>
              <a:rPr lang="en-US" sz="600" i="1" dirty="0">
                <a:sym typeface="微软雅黑"/>
              </a:rPr>
              <a:t>, </a:t>
            </a:r>
            <a:endParaRPr lang="en-TW" sz="600" dirty="0"/>
          </a:p>
        </p:txBody>
      </p:sp>
      <p:pic>
        <p:nvPicPr>
          <p:cNvPr id="1026" name="Picture 2" descr="Formal Syntax and Semantics of Programming Languages by Ken Slonneger  (1995-01-30): Amazon.com: Books">
            <a:hlinkClick r:id="rId6"/>
            <a:extLst>
              <a:ext uri="{FF2B5EF4-FFF2-40B4-BE49-F238E27FC236}">
                <a16:creationId xmlns:a16="http://schemas.microsoft.com/office/drawing/2014/main" id="{8C51CA6C-F5A1-4742-9904-199D033587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8684" y="4009914"/>
            <a:ext cx="956397" cy="123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723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体现跨领域和多层级的系统代数工具实现（</a:t>
            </a:r>
            <a:r>
              <a:rPr lang="en-US" altLang="zh-CN" sz="2400" b="1" dirty="0">
                <a:latin typeface="STXinwei" panose="02010800040101010101" pitchFamily="2" charset="-122"/>
                <a:ea typeface="STXinwei" panose="02010800040101010101" pitchFamily="2" charset="-122"/>
              </a:rPr>
              <a:t>2005</a:t>
            </a:r>
            <a:r>
              <a:rPr lang="zh-CN" altLang="en-US" sz="2400" b="1" dirty="0">
                <a:latin typeface="STXinwei" panose="02010800040101010101" pitchFamily="2" charset="-122"/>
                <a:ea typeface="STXinwei" panose="02010800040101010101" pitchFamily="2" charset="-122"/>
              </a:rPr>
              <a:t>年）</a:t>
            </a:r>
          </a:p>
        </p:txBody>
      </p:sp>
      <p:sp>
        <p:nvSpPr>
          <p:cNvPr id="8" name="内容占位符 2"/>
          <p:cNvSpPr txBox="1">
            <a:spLocks/>
          </p:cNvSpPr>
          <p:nvPr/>
        </p:nvSpPr>
        <p:spPr bwMode="auto">
          <a:xfrm>
            <a:off x="458719" y="1097456"/>
            <a:ext cx="11137475"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400" kern="0" dirty="0">
                <a:solidFill>
                  <a:schemeClr val="tx1"/>
                </a:solidFill>
                <a:latin typeface="STXinwei" panose="02010800040101010101" pitchFamily="2" charset="-122"/>
                <a:ea typeface="STXinwei" panose="02010800040101010101" pitchFamily="2" charset="-122"/>
              </a:rPr>
              <a:t>编码</a:t>
            </a:r>
            <a:r>
              <a:rPr lang="en-US" altLang="zh-CN" sz="1400" kern="0" dirty="0">
                <a:solidFill>
                  <a:schemeClr val="tx1"/>
                </a:solidFill>
                <a:latin typeface="STXinwei" panose="02010800040101010101" pitchFamily="2" charset="-122"/>
                <a:ea typeface="STXinwei" panose="02010800040101010101" pitchFamily="2" charset="-122"/>
              </a:rPr>
              <a:t>(Encoding</a:t>
            </a:r>
            <a:r>
              <a:rPr lang="zh-CN" altLang="en-US" sz="1400" kern="0" dirty="0">
                <a:solidFill>
                  <a:schemeClr val="tx1"/>
                </a:solidFill>
                <a:latin typeface="STXinwei" panose="02010800040101010101" pitchFamily="2" charset="-122"/>
                <a:ea typeface="STXinwei" panose="02010800040101010101" pitchFamily="2" charset="-122"/>
              </a:rPr>
              <a:t>）、枚举</a:t>
            </a:r>
            <a:r>
              <a:rPr lang="en-US" altLang="zh-CN" sz="1400" kern="0" dirty="0">
                <a:solidFill>
                  <a:schemeClr val="tx1"/>
                </a:solidFill>
                <a:latin typeface="STXinwei" panose="02010800040101010101" pitchFamily="2" charset="-122"/>
                <a:ea typeface="STXinwei" panose="02010800040101010101" pitchFamily="2" charset="-122"/>
              </a:rPr>
              <a:t>(Enumerating)</a:t>
            </a:r>
            <a:r>
              <a:rPr lang="zh-CN" altLang="en-US" sz="1400" kern="0" dirty="0">
                <a:solidFill>
                  <a:schemeClr val="tx1"/>
                </a:solidFill>
                <a:latin typeface="STXinwei" panose="02010800040101010101" pitchFamily="2" charset="-122"/>
                <a:ea typeface="STXinwei" panose="02010800040101010101" pitchFamily="2" charset="-122"/>
              </a:rPr>
              <a:t>、评估</a:t>
            </a:r>
            <a:r>
              <a:rPr lang="en-US" altLang="zh-CN" sz="1400" kern="0" dirty="0">
                <a:solidFill>
                  <a:schemeClr val="tx1"/>
                </a:solidFill>
                <a:latin typeface="STXinwei" panose="02010800040101010101" pitchFamily="2" charset="-122"/>
                <a:ea typeface="STXinwei" panose="02010800040101010101" pitchFamily="2" charset="-122"/>
              </a:rPr>
              <a:t>(Evaluating)</a:t>
            </a:r>
            <a:r>
              <a:rPr lang="zh-CN" altLang="en-US" sz="1400" kern="0" dirty="0">
                <a:solidFill>
                  <a:schemeClr val="tx1"/>
                </a:solidFill>
                <a:latin typeface="STXinwei" panose="02010800040101010101" pitchFamily="2" charset="-122"/>
                <a:ea typeface="STXinwei" panose="02010800040101010101" pitchFamily="2" charset="-122"/>
              </a:rPr>
              <a:t>， 是“系统代数元语言” 的动词片语</a:t>
            </a:r>
            <a:endParaRPr lang="en-US" altLang="zh-CN" sz="1400" kern="0" dirty="0">
              <a:solidFill>
                <a:schemeClr val="tx1"/>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F3B3A67-B947-2447-A39E-F3280EE4029C}"/>
              </a:ext>
            </a:extLst>
          </p:cNvPr>
          <p:cNvPicPr>
            <a:picLocks noChangeAspect="1"/>
          </p:cNvPicPr>
          <p:nvPr/>
        </p:nvPicPr>
        <p:blipFill>
          <a:blip r:embed="rId2"/>
          <a:stretch>
            <a:fillRect/>
          </a:stretch>
        </p:blipFill>
        <p:spPr>
          <a:xfrm>
            <a:off x="590150" y="1995894"/>
            <a:ext cx="5272267" cy="3861034"/>
          </a:xfrm>
          <a:prstGeom prst="rect">
            <a:avLst/>
          </a:prstGeom>
        </p:spPr>
      </p:pic>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3"/>
          <a:stretch>
            <a:fillRect/>
          </a:stretch>
        </p:blipFill>
        <p:spPr>
          <a:xfrm>
            <a:off x="6195406" y="1978820"/>
            <a:ext cx="5502375" cy="4244688"/>
          </a:xfrm>
          <a:prstGeom prst="rect">
            <a:avLst/>
          </a:prstGeom>
        </p:spPr>
      </p:pic>
      <p:sp>
        <p:nvSpPr>
          <p:cNvPr id="6" name="矩形 35">
            <a:extLst>
              <a:ext uri="{FF2B5EF4-FFF2-40B4-BE49-F238E27FC236}">
                <a16:creationId xmlns:a16="http://schemas.microsoft.com/office/drawing/2014/main" id="{E45B214C-32DB-A948-9A24-9F4383EA7303}"/>
              </a:ext>
            </a:extLst>
          </p:cNvPr>
          <p:cNvSpPr>
            <a:spLocks noChangeArrowheads="1"/>
          </p:cNvSpPr>
          <p:nvPr/>
        </p:nvSpPr>
        <p:spPr bwMode="auto">
          <a:xfrm>
            <a:off x="6195406" y="6112300"/>
            <a:ext cx="58948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US" sz="1800" dirty="0" err="1">
                <a:latin typeface="STXinwei" panose="02010800040101010101" pitchFamily="2" charset="-122"/>
                <a:ea typeface="STXinwei" panose="02010800040101010101" pitchFamily="2" charset="-122"/>
                <a:cs typeface="Arial"/>
                <a:sym typeface="Arial"/>
              </a:rPr>
              <a:t>红线标示了基于Pareto</a:t>
            </a:r>
            <a:r>
              <a:rPr lang="en-US" sz="1800" dirty="0">
                <a:latin typeface="STXinwei" panose="02010800040101010101" pitchFamily="2" charset="-122"/>
                <a:ea typeface="STXinwei" panose="02010800040101010101" pitchFamily="2" charset="-122"/>
                <a:cs typeface="Arial"/>
                <a:sym typeface="Arial"/>
              </a:rPr>
              <a:t> Front</a:t>
            </a:r>
            <a:r>
              <a:rPr lang="zh-CN" altLang="en-US" sz="1800" dirty="0">
                <a:latin typeface="STXinwei" panose="02010800040101010101" pitchFamily="2" charset="-122"/>
                <a:ea typeface="STXinwei" panose="02010800040101010101" pitchFamily="2" charset="-122"/>
                <a:cs typeface="Arial"/>
                <a:sym typeface="Arial"/>
              </a:rPr>
              <a:t> 原则所选出的“最优方案”</a:t>
            </a:r>
            <a:endParaRPr lang="en-US" altLang="zh-CN" sz="1800" dirty="0">
              <a:latin typeface="STXinwei" panose="02010800040101010101" pitchFamily="2" charset="-122"/>
              <a:ea typeface="STXinwei" panose="02010800040101010101" pitchFamily="2" charset="-122"/>
              <a:cs typeface="Arial"/>
              <a:sym typeface="Arial"/>
            </a:endParaRPr>
          </a:p>
          <a:p>
            <a:pPr algn="ctr" defTabSz="914332">
              <a:defRPr/>
            </a:pPr>
            <a:r>
              <a:rPr lang="en-US" sz="1800" dirty="0" err="1">
                <a:latin typeface="STXinwei" panose="02010800040101010101" pitchFamily="2" charset="-122"/>
                <a:ea typeface="STXinwei" panose="02010800040101010101" pitchFamily="2" charset="-122"/>
                <a:cs typeface="Arial"/>
                <a:sym typeface="Arial"/>
              </a:rPr>
              <a:t>根据</a:t>
            </a:r>
            <a:r>
              <a:rPr lang="en-US" sz="1800" dirty="0" err="1">
                <a:solidFill>
                  <a:srgbClr val="FF0000"/>
                </a:solidFill>
                <a:latin typeface="STXinwei" panose="02010800040101010101" pitchFamily="2" charset="-122"/>
                <a:ea typeface="STXinwei" panose="02010800040101010101" pitchFamily="2" charset="-122"/>
                <a:cs typeface="Arial"/>
                <a:sym typeface="Arial"/>
              </a:rPr>
              <a:t>特性域的多元偏序</a:t>
            </a:r>
            <a:r>
              <a:rPr lang="en-US" sz="1800" dirty="0" err="1">
                <a:latin typeface="STXinwei" panose="02010800040101010101" pitchFamily="2" charset="-122"/>
                <a:ea typeface="STXinwei" panose="02010800040101010101" pitchFamily="2" charset="-122"/>
                <a:cs typeface="Arial"/>
                <a:sym typeface="Arial"/>
              </a:rPr>
              <a:t>关系比较优劣</a:t>
            </a:r>
            <a:r>
              <a:rPr lang="zh-CN" altLang="en-US" sz="1800" dirty="0">
                <a:latin typeface="STXinwei" panose="02010800040101010101" pitchFamily="2" charset="-122"/>
                <a:ea typeface="STXinwei" panose="02010800040101010101" pitchFamily="2" charset="-122"/>
                <a:cs typeface="Arial"/>
                <a:sym typeface="Arial"/>
              </a:rPr>
              <a:t>，从而</a:t>
            </a:r>
            <a:r>
              <a:rPr lang="en-US" sz="1800" dirty="0" err="1">
                <a:latin typeface="STXinwei" panose="02010800040101010101" pitchFamily="2" charset="-122"/>
                <a:ea typeface="STXinwei" panose="02010800040101010101" pitchFamily="2" charset="-122"/>
                <a:cs typeface="Arial"/>
                <a:sym typeface="Arial"/>
              </a:rPr>
              <a:t>取舍方案</a:t>
            </a:r>
            <a:endParaRPr lang="es-ES" sz="1800" dirty="0">
              <a:latin typeface="STXinwei" panose="02010800040101010101" pitchFamily="2" charset="-122"/>
              <a:ea typeface="STXinwei" panose="02010800040101010101" pitchFamily="2" charset="-122"/>
              <a:cs typeface="Arial"/>
              <a:sym typeface="Arial"/>
            </a:endParaRPr>
          </a:p>
        </p:txBody>
      </p:sp>
      <p:sp>
        <p:nvSpPr>
          <p:cNvPr id="7" name="矩形 35">
            <a:extLst>
              <a:ext uri="{FF2B5EF4-FFF2-40B4-BE49-F238E27FC236}">
                <a16:creationId xmlns:a16="http://schemas.microsoft.com/office/drawing/2014/main" id="{B71F5125-43EE-4340-9C72-D7685D19C240}"/>
              </a:ext>
            </a:extLst>
          </p:cNvPr>
          <p:cNvSpPr>
            <a:spLocks noChangeArrowheads="1"/>
          </p:cNvSpPr>
          <p:nvPr/>
        </p:nvSpPr>
        <p:spPr bwMode="auto">
          <a:xfrm>
            <a:off x="77216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命名空间管理</a:t>
            </a:r>
            <a:endParaRPr lang="es-ES" sz="1400" dirty="0">
              <a:latin typeface="STXinwei" panose="02010800040101010101" pitchFamily="2" charset="-122"/>
              <a:ea typeface="STXinwei" panose="02010800040101010101" pitchFamily="2" charset="-122"/>
              <a:cs typeface="Arial"/>
              <a:sym typeface="Arial"/>
            </a:endParaRPr>
          </a:p>
        </p:txBody>
      </p:sp>
      <p:sp>
        <p:nvSpPr>
          <p:cNvPr id="9" name="矩形 35">
            <a:extLst>
              <a:ext uri="{FF2B5EF4-FFF2-40B4-BE49-F238E27FC236}">
                <a16:creationId xmlns:a16="http://schemas.microsoft.com/office/drawing/2014/main" id="{81BDDD2B-236A-F941-BB06-51B24D546B5E}"/>
              </a:ext>
            </a:extLst>
          </p:cNvPr>
          <p:cNvSpPr>
            <a:spLocks noChangeArrowheads="1"/>
          </p:cNvSpPr>
          <p:nvPr/>
        </p:nvSpPr>
        <p:spPr bwMode="auto">
          <a:xfrm>
            <a:off x="2362683"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穷尽可能状态</a:t>
            </a:r>
            <a:endParaRPr lang="es-ES" sz="1400" dirty="0">
              <a:latin typeface="STXinwei" panose="02010800040101010101" pitchFamily="2" charset="-122"/>
              <a:ea typeface="STXinwei" panose="02010800040101010101" pitchFamily="2" charset="-122"/>
              <a:cs typeface="Arial"/>
              <a:sym typeface="Arial"/>
            </a:endParaRPr>
          </a:p>
        </p:txBody>
      </p:sp>
      <p:sp>
        <p:nvSpPr>
          <p:cNvPr id="10" name="矩形 35">
            <a:extLst>
              <a:ext uri="{FF2B5EF4-FFF2-40B4-BE49-F238E27FC236}">
                <a16:creationId xmlns:a16="http://schemas.microsoft.com/office/drawing/2014/main" id="{199C026A-4972-5E4C-B0A1-E12632783C9B}"/>
              </a:ext>
            </a:extLst>
          </p:cNvPr>
          <p:cNvSpPr>
            <a:spLocks noChangeArrowheads="1"/>
          </p:cNvSpPr>
          <p:nvPr/>
        </p:nvSpPr>
        <p:spPr bwMode="auto">
          <a:xfrm>
            <a:off x="3982720" y="1472897"/>
            <a:ext cx="16154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en-TW" sz="1400" dirty="0">
                <a:latin typeface="STXinwei" panose="02010800040101010101" pitchFamily="2" charset="-122"/>
                <a:ea typeface="STXinwei" panose="02010800040101010101" pitchFamily="2" charset="-122"/>
                <a:cs typeface="Arial"/>
                <a:sym typeface="Arial"/>
              </a:rPr>
              <a:t>推算性能指标</a:t>
            </a:r>
            <a:endParaRPr lang="es-ES" sz="1400" dirty="0">
              <a:latin typeface="STXinwei" panose="02010800040101010101" pitchFamily="2" charset="-122"/>
              <a:ea typeface="STXinwei" panose="02010800040101010101" pitchFamily="2" charset="-122"/>
              <a:cs typeface="Arial"/>
              <a:sym typeface="Arial"/>
            </a:endParaRPr>
          </a:p>
        </p:txBody>
      </p:sp>
      <p:sp>
        <p:nvSpPr>
          <p:cNvPr id="4" name="TextBox 3">
            <a:extLst>
              <a:ext uri="{FF2B5EF4-FFF2-40B4-BE49-F238E27FC236}">
                <a16:creationId xmlns:a16="http://schemas.microsoft.com/office/drawing/2014/main" id="{D5C35AE0-E0A4-C147-B654-EBB9402151D8}"/>
              </a:ext>
            </a:extLst>
          </p:cNvPr>
          <p:cNvSpPr txBox="1"/>
          <p:nvPr/>
        </p:nvSpPr>
        <p:spPr>
          <a:xfrm>
            <a:off x="2833246" y="1738180"/>
            <a:ext cx="699230"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(BDD, SAT)</a:t>
            </a:r>
          </a:p>
        </p:txBody>
      </p:sp>
      <p:sp>
        <p:nvSpPr>
          <p:cNvPr id="11" name="TextBox 10">
            <a:extLst>
              <a:ext uri="{FF2B5EF4-FFF2-40B4-BE49-F238E27FC236}">
                <a16:creationId xmlns:a16="http://schemas.microsoft.com/office/drawing/2014/main" id="{5302CDB9-FA68-3745-B60B-E48BA323DE3F}"/>
              </a:ext>
            </a:extLst>
          </p:cNvPr>
          <p:cNvSpPr txBox="1"/>
          <p:nvPr/>
        </p:nvSpPr>
        <p:spPr>
          <a:xfrm>
            <a:off x="823102" y="1738180"/>
            <a:ext cx="1513556"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(Hashtable, Associative Array)</a:t>
            </a:r>
          </a:p>
        </p:txBody>
      </p:sp>
      <p:sp>
        <p:nvSpPr>
          <p:cNvPr id="12" name="TextBox 11">
            <a:extLst>
              <a:ext uri="{FF2B5EF4-FFF2-40B4-BE49-F238E27FC236}">
                <a16:creationId xmlns:a16="http://schemas.microsoft.com/office/drawing/2014/main" id="{94F16BB4-AD32-BF4A-B52A-CBA2894E5DEF}"/>
              </a:ext>
            </a:extLst>
          </p:cNvPr>
          <p:cNvSpPr txBox="1"/>
          <p:nvPr/>
        </p:nvSpPr>
        <p:spPr>
          <a:xfrm>
            <a:off x="3844507" y="1738180"/>
            <a:ext cx="1891865" cy="215444"/>
          </a:xfrm>
          <a:prstGeom prst="rect">
            <a:avLst/>
          </a:prstGeom>
          <a:noFill/>
        </p:spPr>
        <p:txBody>
          <a:bodyPr wrap="none" rtlCol="0">
            <a:spAutoFit/>
          </a:bodyPr>
          <a:lstStyle/>
          <a:p>
            <a:r>
              <a:rPr lang="en-TW" sz="800" dirty="0">
                <a:latin typeface="STXinwei" panose="02010800040101010101" pitchFamily="2" charset="-122"/>
                <a:ea typeface="STXinwei" panose="02010800040101010101" pitchFamily="2" charset="-122"/>
              </a:rPr>
              <a:t>(Symbolic Math, Function Evaluation)</a:t>
            </a:r>
          </a:p>
        </p:txBody>
      </p:sp>
      <p:sp>
        <p:nvSpPr>
          <p:cNvPr id="27" name="TextBox 26">
            <a:extLst>
              <a:ext uri="{FF2B5EF4-FFF2-40B4-BE49-F238E27FC236}">
                <a16:creationId xmlns:a16="http://schemas.microsoft.com/office/drawing/2014/main" id="{11F099CB-6B6C-2849-A0D7-62E4A2487554}"/>
              </a:ext>
            </a:extLst>
          </p:cNvPr>
          <p:cNvSpPr txBox="1"/>
          <p:nvPr/>
        </p:nvSpPr>
        <p:spPr>
          <a:xfrm>
            <a:off x="2241804" y="626652"/>
            <a:ext cx="7571303" cy="646331"/>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US" altLang="zh-CN"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每一种</a:t>
            </a:r>
            <a:r>
              <a:rPr lang="en-US" dirty="0" err="1">
                <a:solidFill>
                  <a:srgbClr val="FF0000"/>
                </a:solidFill>
                <a:latin typeface="STXinwei" panose="02010800040101010101" pitchFamily="2" charset="-122"/>
                <a:ea typeface="STXinwei" panose="02010800040101010101" pitchFamily="2" charset="-122"/>
              </a:rPr>
              <a:t>语义</a:t>
            </a:r>
            <a:r>
              <a:rPr lang="en-US" dirty="0">
                <a:solidFill>
                  <a:srgbClr val="FF0000"/>
                </a:solidFill>
                <a:latin typeface="STXinwei" panose="02010800040101010101" pitchFamily="2" charset="-122"/>
                <a:ea typeface="STXinwei" panose="02010800040101010101" pitchFamily="2" charset="-122"/>
              </a:rPr>
              <a:t>(Semantics)</a:t>
            </a:r>
            <a:r>
              <a:rPr lang="en-US" dirty="0" err="1">
                <a:latin typeface="STXinwei" panose="02010800040101010101" pitchFamily="2" charset="-122"/>
                <a:ea typeface="STXinwei" panose="02010800040101010101" pitchFamily="2" charset="-122"/>
              </a:rPr>
              <a:t>是一类</a:t>
            </a:r>
            <a:r>
              <a:rPr lang="en-US" dirty="0">
                <a:latin typeface="STXinwei" panose="02010800040101010101" pitchFamily="2" charset="-122"/>
                <a:ea typeface="STXinwei" panose="02010800040101010101" pitchFamily="2" charset="-122"/>
              </a:rPr>
              <a:t>(</a:t>
            </a:r>
            <a:r>
              <a:rPr lang="en-US" dirty="0">
                <a:solidFill>
                  <a:srgbClr val="FF0000"/>
                </a:solidFill>
                <a:latin typeface="STXinwei" panose="02010800040101010101" pitchFamily="2" charset="-122"/>
                <a:ea typeface="STXinwei" panose="02010800040101010101" pitchFamily="2" charset="-122"/>
              </a:rPr>
              <a:t>Domain Specific Language</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B9842685-33C5-5543-8FA5-A0A91A7BD815}"/>
              </a:ext>
            </a:extLst>
          </p:cNvPr>
          <p:cNvSpPr txBox="1"/>
          <p:nvPr/>
        </p:nvSpPr>
        <p:spPr>
          <a:xfrm>
            <a:off x="4158860" y="2503675"/>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28" name="TextBox 27">
            <a:extLst>
              <a:ext uri="{FF2B5EF4-FFF2-40B4-BE49-F238E27FC236}">
                <a16:creationId xmlns:a16="http://schemas.microsoft.com/office/drawing/2014/main" id="{02EBE39F-57DC-5E40-91F1-FA080F1B111F}"/>
              </a:ext>
            </a:extLst>
          </p:cNvPr>
          <p:cNvSpPr txBox="1"/>
          <p:nvPr/>
        </p:nvSpPr>
        <p:spPr>
          <a:xfrm>
            <a:off x="4140426" y="4461773"/>
            <a:ext cx="1792478" cy="923330"/>
          </a:xfrm>
          <a:prstGeom prst="rect">
            <a:avLst/>
          </a:prstGeom>
          <a:noFill/>
        </p:spPr>
        <p:txBody>
          <a:bodyPr wrap="none" rtlCol="0">
            <a:spAutoFit/>
          </a:bodyPr>
          <a:lstStyle/>
          <a:p>
            <a:r>
              <a:rPr lang="en-TW" dirty="0">
                <a:solidFill>
                  <a:srgbClr val="FF0000"/>
                </a:solidFill>
                <a:latin typeface="STXinwei" panose="02010800040101010101" pitchFamily="2" charset="-122"/>
                <a:ea typeface="STXinwei" panose="02010800040101010101" pitchFamily="2" charset="-122"/>
              </a:rPr>
              <a:t>Domain-Specific</a:t>
            </a:r>
          </a:p>
          <a:p>
            <a:r>
              <a:rPr lang="en-TW" dirty="0">
                <a:solidFill>
                  <a:srgbClr val="FF0000"/>
                </a:solidFill>
                <a:latin typeface="STXinwei" panose="02010800040101010101" pitchFamily="2" charset="-122"/>
                <a:ea typeface="STXinwei" panose="02010800040101010101" pitchFamily="2" charset="-122"/>
              </a:rPr>
              <a:t>Key-Value Pairs</a:t>
            </a:r>
          </a:p>
          <a:p>
            <a:r>
              <a:rPr lang="en-TW" dirty="0">
                <a:solidFill>
                  <a:srgbClr val="FF0000"/>
                </a:solidFill>
                <a:latin typeface="STXinwei" panose="02010800040101010101" pitchFamily="2" charset="-122"/>
                <a:ea typeface="STXinwei" panose="02010800040101010101" pitchFamily="2" charset="-122"/>
              </a:rPr>
              <a:t>键值域语义</a:t>
            </a:r>
          </a:p>
        </p:txBody>
      </p:sp>
      <p:sp>
        <p:nvSpPr>
          <p:cNvPr id="31" name="TextBox 30">
            <a:extLst>
              <a:ext uri="{FF2B5EF4-FFF2-40B4-BE49-F238E27FC236}">
                <a16:creationId xmlns:a16="http://schemas.microsoft.com/office/drawing/2014/main" id="{D06E735B-E119-8848-97F8-F6C268A9842A}"/>
              </a:ext>
            </a:extLst>
          </p:cNvPr>
          <p:cNvSpPr txBox="1"/>
          <p:nvPr/>
        </p:nvSpPr>
        <p:spPr>
          <a:xfrm>
            <a:off x="1393622" y="2985378"/>
            <a:ext cx="1167500" cy="646331"/>
          </a:xfrm>
          <a:prstGeom prst="rect">
            <a:avLst/>
          </a:prstGeom>
          <a:noFill/>
        </p:spPr>
        <p:txBody>
          <a:bodyPr wrap="none" rtlCol="0">
            <a:spAutoFit/>
          </a:bodyPr>
          <a:lstStyle/>
          <a:p>
            <a:pPr algn="ctr"/>
            <a:r>
              <a:rPr lang="en-TW" dirty="0">
                <a:solidFill>
                  <a:srgbClr val="FF0000"/>
                </a:solidFill>
              </a:rPr>
              <a:t>Possibility </a:t>
            </a:r>
            <a:endParaRPr lang="en-US" dirty="0">
              <a:solidFill>
                <a:srgbClr val="FF0000"/>
              </a:solidFill>
            </a:endParaRPr>
          </a:p>
          <a:p>
            <a:pPr algn="ctr"/>
            <a:r>
              <a:rPr lang="en-US" altLang="zh-CN" dirty="0">
                <a:solidFill>
                  <a:srgbClr val="FF0000"/>
                </a:solidFill>
              </a:rPr>
              <a:t>Space</a:t>
            </a:r>
            <a:endParaRPr lang="en-TW" dirty="0">
              <a:solidFill>
                <a:srgbClr val="FF0000"/>
              </a:solidFill>
            </a:endParaRPr>
          </a:p>
        </p:txBody>
      </p:sp>
      <p:sp>
        <p:nvSpPr>
          <p:cNvPr id="36" name="TextBox 35">
            <a:extLst>
              <a:ext uri="{FF2B5EF4-FFF2-40B4-BE49-F238E27FC236}">
                <a16:creationId xmlns:a16="http://schemas.microsoft.com/office/drawing/2014/main" id="{4FE62085-929E-C142-9DDB-E14A3ADFB847}"/>
              </a:ext>
            </a:extLst>
          </p:cNvPr>
          <p:cNvSpPr txBox="1"/>
          <p:nvPr/>
        </p:nvSpPr>
        <p:spPr>
          <a:xfrm>
            <a:off x="106521" y="5965833"/>
            <a:ext cx="6474030" cy="369332"/>
          </a:xfrm>
          <a:prstGeom prst="rect">
            <a:avLst/>
          </a:prstGeom>
          <a:noFill/>
        </p:spPr>
        <p:txBody>
          <a:bodyPr wrap="square" rtlCol="0">
            <a:spAutoFit/>
          </a:bodyPr>
          <a:lstStyle/>
          <a:p>
            <a:pPr algn="ctr"/>
            <a:r>
              <a:rPr lang="zh-CN" altLang="en-US" dirty="0">
                <a:solidFill>
                  <a:schemeClr val="bg2">
                    <a:lumMod val="75000"/>
                  </a:schemeClr>
                </a:solidFill>
                <a:latin typeface="STXinwei" panose="02010800040101010101" pitchFamily="2" charset="-122"/>
                <a:ea typeface="STXinwei" panose="02010800040101010101" pitchFamily="2" charset="-122"/>
              </a:rPr>
              <a:t>为了跨领域交流，</a:t>
            </a:r>
            <a:r>
              <a:rPr lang="en-US" altLang="zh-CN" dirty="0">
                <a:solidFill>
                  <a:schemeClr val="bg2">
                    <a:lumMod val="75000"/>
                  </a:schemeClr>
                </a:solidFill>
                <a:latin typeface="STXinwei" panose="02010800040101010101" pitchFamily="2" charset="-122"/>
                <a:ea typeface="STXinwei" panose="02010800040101010101" pitchFamily="2" charset="-122"/>
              </a:rPr>
              <a:t>OPN-IDE</a:t>
            </a:r>
            <a:r>
              <a:rPr lang="zh-CN" altLang="en-US" dirty="0">
                <a:solidFill>
                  <a:schemeClr val="bg2">
                    <a:lumMod val="75000"/>
                  </a:schemeClr>
                </a:solidFill>
                <a:latin typeface="STXinwei" panose="02010800040101010101" pitchFamily="2" charset="-122"/>
                <a:ea typeface="STXinwei" panose="02010800040101010101" pitchFamily="2" charset="-122"/>
              </a:rPr>
              <a:t>可灵活地改变数据呈现形式</a:t>
            </a:r>
            <a:r>
              <a:rPr lang="en-US" altLang="zh-CN" dirty="0">
                <a:solidFill>
                  <a:schemeClr val="bg2">
                    <a:lumMod val="75000"/>
                  </a:schemeClr>
                </a:solidFill>
                <a:latin typeface="STXinwei" panose="02010800040101010101" pitchFamily="2" charset="-122"/>
                <a:ea typeface="STXinwei" panose="02010800040101010101" pitchFamily="2" charset="-122"/>
              </a:rPr>
              <a:t>.</a:t>
            </a:r>
            <a:endParaRPr lang="en-TW" dirty="0">
              <a:solidFill>
                <a:schemeClr val="bg2">
                  <a:lumMod val="75000"/>
                </a:schemeClr>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936606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18820" y="1166842"/>
            <a:ext cx="7147548" cy="4524315"/>
          </a:xfrm>
          <a:prstGeom prst="rect">
            <a:avLst/>
          </a:prstGeom>
        </p:spPr>
        <p:txBody>
          <a:bodyPr wrap="square">
            <a:spAutoFit/>
          </a:bodyPr>
          <a:lstStyle/>
          <a:p>
            <a:r>
              <a:rPr lang="zh-TW" altLang="en-US" dirty="0">
                <a:latin typeface="STXinwei" panose="02010800040101010101" pitchFamily="2" charset="-122"/>
                <a:ea typeface="STXinwei" panose="02010800040101010101" pitchFamily="2" charset="-122"/>
              </a:rPr>
              <a:t>顾学雍</a:t>
            </a:r>
          </a:p>
          <a:p>
            <a:r>
              <a:rPr lang="zh-TW" altLang="en-US" dirty="0">
                <a:latin typeface="STXinwei" panose="02010800040101010101" pitchFamily="2" charset="-122"/>
                <a:ea typeface="STXinwei" panose="02010800040101010101" pitchFamily="2" charset="-122"/>
              </a:rPr>
              <a:t>系统代数 </a:t>
            </a:r>
            <a:r>
              <a:rPr lang="en-US" dirty="0">
                <a:latin typeface="STXinwei" panose="02010800040101010101" pitchFamily="2" charset="-122"/>
                <a:ea typeface="STXinwei" panose="02010800040101010101" pitchFamily="2" charset="-122"/>
              </a:rPr>
              <a:t>Algebra of Systems （</a:t>
            </a:r>
            <a:r>
              <a:rPr lang="en-US" dirty="0" err="1">
                <a:latin typeface="STXinwei" panose="02010800040101010101" pitchFamily="2" charset="-122"/>
                <a:ea typeface="STXinwei" panose="02010800040101010101" pitchFamily="2" charset="-122"/>
              </a:rPr>
              <a:t>AoS</a:t>
            </a:r>
            <a:r>
              <a:rPr 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方法论原创者</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altLang="zh-TW" dirty="0">
                <a:latin typeface="STXinwei" panose="02010800040101010101" pitchFamily="2" charset="-122"/>
                <a:ea typeface="STXinwei" panose="02010800040101010101" pitchFamily="2" charset="-122"/>
              </a:rPr>
              <a:t>Surya University, Vice President of Research and Development</a:t>
            </a:r>
            <a:endParaRPr lang="zh-TW" alt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麻省理工学院工程系统博士，系统设计与管理硕士</a:t>
            </a:r>
          </a:p>
          <a:p>
            <a:r>
              <a:rPr lang="zh-TW" altLang="en-US" dirty="0">
                <a:latin typeface="STXinwei" panose="02010800040101010101" pitchFamily="2" charset="-122"/>
                <a:ea typeface="STXinwei" panose="02010800040101010101" pitchFamily="2" charset="-122"/>
              </a:rPr>
              <a:t>明尼苏达大学机械工程本科与工业工程硕士</a:t>
            </a:r>
          </a:p>
          <a:p>
            <a:r>
              <a:rPr lang="zh-TW" altLang="en-US" dirty="0">
                <a:latin typeface="STXinwei" panose="02010800040101010101" pitchFamily="2" charset="-122"/>
                <a:ea typeface="STXinwei" panose="02010800040101010101" pitchFamily="2" charset="-122"/>
              </a:rPr>
              <a:t>联合国教科文基金会（</a:t>
            </a:r>
            <a:r>
              <a:rPr lang="en-US" dirty="0">
                <a:latin typeface="STXinwei" panose="02010800040101010101" pitchFamily="2" charset="-122"/>
                <a:ea typeface="STXinwei" panose="02010800040101010101" pitchFamily="2" charset="-122"/>
              </a:rPr>
              <a:t>UNESCO）</a:t>
            </a:r>
            <a:r>
              <a:rPr lang="zh-TW" altLang="en-US" dirty="0">
                <a:latin typeface="STXinwei" panose="02010800040101010101" pitchFamily="2" charset="-122"/>
                <a:ea typeface="STXinwei" panose="02010800040101010101" pitchFamily="2" charset="-122"/>
              </a:rPr>
              <a:t>产学合作教席教授查建中特聘顾问</a:t>
            </a:r>
          </a:p>
          <a:p>
            <a:r>
              <a:rPr lang="zh-TW" altLang="en-US" dirty="0">
                <a:latin typeface="STXinwei" panose="02010800040101010101" pitchFamily="2" charset="-122"/>
                <a:ea typeface="STXinwei" panose="02010800040101010101" pitchFamily="2" charset="-122"/>
              </a:rPr>
              <a:t>印尼统筹部部长 </a:t>
            </a:r>
            <a:r>
              <a:rPr lang="en-US" dirty="0" err="1">
                <a:latin typeface="STXinwei" panose="02010800040101010101" pitchFamily="2" charset="-122"/>
                <a:ea typeface="STXinwei" panose="02010800040101010101" pitchFamily="2" charset="-122"/>
              </a:rPr>
              <a:t>Luhut</a:t>
            </a:r>
            <a:r>
              <a:rPr lang="en-US" dirty="0">
                <a:latin typeface="STXinwei" panose="02010800040101010101" pitchFamily="2" charset="-122"/>
                <a:ea typeface="STXinwei" panose="02010800040101010101" pitchFamily="2" charset="-122"/>
              </a:rPr>
              <a:t> </a:t>
            </a:r>
            <a:r>
              <a:rPr lang="en-US" dirty="0" err="1">
                <a:latin typeface="STXinwei" panose="02010800040101010101" pitchFamily="2" charset="-122"/>
                <a:ea typeface="STXinwei" panose="02010800040101010101" pitchFamily="2" charset="-122"/>
              </a:rPr>
              <a:t>Panjadang</a:t>
            </a:r>
            <a:r>
              <a:rPr lang="en-US" dirty="0">
                <a:latin typeface="STXinwei" panose="02010800040101010101" pitchFamily="2" charset="-122"/>
                <a:ea typeface="STXinwei" panose="02010800040101010101" pitchFamily="2" charset="-122"/>
              </a:rPr>
              <a:t> </a:t>
            </a:r>
            <a:r>
              <a:rPr lang="zh-TW" altLang="en-US" dirty="0">
                <a:latin typeface="STXinwei" panose="02010800040101010101" pitchFamily="2" charset="-122"/>
                <a:ea typeface="STXinwei" panose="02010800040101010101" pitchFamily="2" charset="-122"/>
              </a:rPr>
              <a:t>科技战略顾问</a:t>
            </a:r>
          </a:p>
          <a:p>
            <a:r>
              <a:rPr lang="zh-TW" altLang="en-US" dirty="0">
                <a:latin typeface="STXinwei" panose="02010800040101010101" pitchFamily="2" charset="-122"/>
                <a:ea typeface="STXinwei" panose="02010800040101010101" pitchFamily="2" charset="-122"/>
              </a:rPr>
              <a:t>印尼国家未来知识中心发起人</a:t>
            </a:r>
          </a:p>
          <a:p>
            <a:br>
              <a:rPr lang="zh-TW" altLang="en-US" dirty="0">
                <a:latin typeface="STXinwei" panose="02010800040101010101" pitchFamily="2" charset="-122"/>
                <a:ea typeface="STXinwei" panose="02010800040101010101" pitchFamily="2" charset="-122"/>
              </a:rPr>
            </a:br>
            <a:endParaRPr lang="zh-TW" altLang="en-US" dirty="0">
              <a:latin typeface="STXinwei" panose="02010800040101010101" pitchFamily="2" charset="-122"/>
              <a:ea typeface="STXinwei" panose="02010800040101010101" pitchFamily="2" charset="-122"/>
            </a:endParaRPr>
          </a:p>
          <a:p>
            <a:r>
              <a:rPr lang="en-US" dirty="0">
                <a:latin typeface="STXinwei" panose="02010800040101010101" pitchFamily="2" charset="-122"/>
                <a:ea typeface="STXinwei" panose="02010800040101010101" pitchFamily="2" charset="-122"/>
              </a:rPr>
              <a:t>Email: </a:t>
            </a:r>
            <a:r>
              <a:rPr lang="en-US" u="sng" dirty="0">
                <a:latin typeface="STXinwei" panose="02010800040101010101" pitchFamily="2" charset="-122"/>
                <a:ea typeface="STXinwei" panose="02010800040101010101" pitchFamily="2" charset="-122"/>
                <a:hlinkClick r:id="rId2"/>
              </a:rPr>
              <a:t>koo0905@gmail.com</a:t>
            </a:r>
            <a:endParaRPr lang="en-US" dirty="0">
              <a:latin typeface="STXinwei" panose="02010800040101010101" pitchFamily="2" charset="-122"/>
              <a:ea typeface="STXinwei" panose="02010800040101010101" pitchFamily="2" charset="-122"/>
            </a:endParaRPr>
          </a:p>
          <a:p>
            <a:br>
              <a:rPr lang="en-US" dirty="0">
                <a:latin typeface="STXinwei" panose="02010800040101010101" pitchFamily="2" charset="-122"/>
                <a:ea typeface="STXinwei" panose="02010800040101010101" pitchFamily="2" charset="-122"/>
              </a:rPr>
            </a:br>
            <a:endParaRPr lang="en-US" dirty="0">
              <a:latin typeface="STXinwei" panose="02010800040101010101" pitchFamily="2" charset="-122"/>
              <a:ea typeface="STXinwei" panose="02010800040101010101" pitchFamily="2" charset="-122"/>
            </a:endParaRPr>
          </a:p>
          <a:p>
            <a:r>
              <a:rPr lang="zh-TW" altLang="en-US" dirty="0">
                <a:latin typeface="STXinwei" panose="02010800040101010101" pitchFamily="2" charset="-122"/>
                <a:ea typeface="STXinwei" panose="02010800040101010101" pitchFamily="2" charset="-122"/>
              </a:rPr>
              <a:t>个人主页：</a:t>
            </a:r>
            <a:r>
              <a:rPr lang="en-US" u="sng" dirty="0">
                <a:latin typeface="STXinwei" panose="02010800040101010101" pitchFamily="2" charset="-122"/>
                <a:ea typeface="STXinwei" panose="02010800040101010101" pitchFamily="2" charset="-122"/>
                <a:hlinkClick r:id="rId3"/>
              </a:rPr>
              <a:t>http://</a:t>
            </a:r>
            <a:r>
              <a:rPr lang="en-US" u="sng" dirty="0" err="1">
                <a:latin typeface="STXinwei" panose="02010800040101010101" pitchFamily="2" charset="-122"/>
                <a:ea typeface="STXinwei" panose="02010800040101010101" pitchFamily="2" charset="-122"/>
                <a:hlinkClick r:id="rId3"/>
              </a:rPr>
              <a:t>xlp.pub</a:t>
            </a:r>
            <a:endParaRPr lang="en-US" dirty="0">
              <a:latin typeface="STXinwei" panose="02010800040101010101" pitchFamily="2" charset="-122"/>
              <a:ea typeface="STXinwei" panose="02010800040101010101" pitchFamily="2" charset="-122"/>
            </a:endParaRPr>
          </a:p>
        </p:txBody>
      </p:sp>
      <p:sp>
        <p:nvSpPr>
          <p:cNvPr id="3" name="矩形 2"/>
          <p:cNvSpPr/>
          <p:nvPr/>
        </p:nvSpPr>
        <p:spPr>
          <a:xfrm>
            <a:off x="267488" y="132989"/>
            <a:ext cx="11528260" cy="523220"/>
          </a:xfrm>
          <a:prstGeom prst="rect">
            <a:avLst/>
          </a:prstGeom>
        </p:spPr>
        <p:txBody>
          <a:bodyPr wrap="square">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个人介绍</a:t>
            </a:r>
          </a:p>
        </p:txBody>
      </p:sp>
      <p:pic>
        <p:nvPicPr>
          <p:cNvPr id="6" name="Picture 5">
            <a:extLst>
              <a:ext uri="{FF2B5EF4-FFF2-40B4-BE49-F238E27FC236}">
                <a16:creationId xmlns:a16="http://schemas.microsoft.com/office/drawing/2014/main" id="{CDFA405B-DDF6-854C-87FF-EBF63622AC8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487" y="1166841"/>
            <a:ext cx="4524315" cy="4524315"/>
          </a:xfrm>
          <a:prstGeom prst="rect">
            <a:avLst/>
          </a:prstGeom>
        </p:spPr>
      </p:pic>
    </p:spTree>
    <p:extLst>
      <p:ext uri="{BB962C8B-B14F-4D97-AF65-F5344CB8AC3E}">
        <p14:creationId xmlns:p14="http://schemas.microsoft.com/office/powerpoint/2010/main" val="218781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20</a:t>
            </a:fld>
            <a:endParaRPr lang="en" dirty="0"/>
          </a:p>
        </p:txBody>
      </p:sp>
      <p:sp>
        <p:nvSpPr>
          <p:cNvPr id="5" name="TextBox 4">
            <a:extLst>
              <a:ext uri="{FF2B5EF4-FFF2-40B4-BE49-F238E27FC236}">
                <a16:creationId xmlns:a16="http://schemas.microsoft.com/office/drawing/2014/main" id="{DC4072E7-2D98-BF43-9137-27AD0F535FD4}"/>
              </a:ext>
            </a:extLst>
          </p:cNvPr>
          <p:cNvSpPr txBox="1"/>
          <p:nvPr/>
        </p:nvSpPr>
        <p:spPr>
          <a:xfrm>
            <a:off x="4464940" y="6217623"/>
            <a:ext cx="3262432" cy="461665"/>
          </a:xfrm>
          <a:prstGeom prst="rect">
            <a:avLst/>
          </a:prstGeom>
          <a:noFill/>
        </p:spPr>
        <p:txBody>
          <a:bodyPr wrap="none" rtlCol="0">
            <a:spAutoFit/>
          </a:bodyPr>
          <a:lstStyle/>
          <a:p>
            <a:r>
              <a:rPr lang="en-US" sz="2400" dirty="0" err="1">
                <a:latin typeface="STXinwei" panose="02010800040101010101" pitchFamily="2" charset="-122"/>
                <a:ea typeface="STXinwei" panose="02010800040101010101" pitchFamily="2" charset="-122"/>
                <a:hlinkClick r:id="rId3"/>
              </a:rPr>
              <a:t>组合计数学的入门视频</a:t>
            </a:r>
            <a:endParaRPr lang="en-US" sz="2400"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BB822FC7-7F29-C646-9018-86D7D064D5C4}"/>
              </a:ext>
            </a:extLst>
          </p:cNvPr>
          <p:cNvPicPr>
            <a:picLocks noChangeAspect="1"/>
          </p:cNvPicPr>
          <p:nvPr/>
        </p:nvPicPr>
        <p:blipFill>
          <a:blip r:embed="rId4"/>
          <a:stretch>
            <a:fillRect/>
          </a:stretch>
        </p:blipFill>
        <p:spPr>
          <a:xfrm>
            <a:off x="2222672" y="1130758"/>
            <a:ext cx="7751413" cy="5086865"/>
          </a:xfrm>
          <a:prstGeom prst="rect">
            <a:avLst/>
          </a:prstGeom>
        </p:spPr>
      </p:pic>
      <p:sp>
        <p:nvSpPr>
          <p:cNvPr id="6" name="Line Callout 1 5">
            <a:extLst>
              <a:ext uri="{FF2B5EF4-FFF2-40B4-BE49-F238E27FC236}">
                <a16:creationId xmlns:a16="http://schemas.microsoft.com/office/drawing/2014/main" id="{9FECEA5F-4978-474A-9889-9D6F3E8D02BC}"/>
              </a:ext>
            </a:extLst>
          </p:cNvPr>
          <p:cNvSpPr/>
          <p:nvPr/>
        </p:nvSpPr>
        <p:spPr>
          <a:xfrm>
            <a:off x="10261236" y="3921454"/>
            <a:ext cx="1517539" cy="1207972"/>
          </a:xfrm>
          <a:prstGeom prst="borderCallout1">
            <a:avLst>
              <a:gd name="adj1" fmla="val 18750"/>
              <a:gd name="adj2" fmla="val -8333"/>
              <a:gd name="adj3" fmla="val 11067"/>
              <a:gd name="adj4" fmla="val -712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分析特性与</a:t>
            </a:r>
          </a:p>
          <a:p>
            <a:pPr algn="ctr"/>
            <a:r>
              <a:rPr lang="en-TW" sz="2400" dirty="0">
                <a:latin typeface="STXinwei" panose="02010800040101010101" pitchFamily="2" charset="-122"/>
                <a:ea typeface="STXinwei" panose="02010800040101010101" pitchFamily="2" charset="-122"/>
              </a:rPr>
              <a:t>优化</a:t>
            </a:r>
          </a:p>
        </p:txBody>
      </p:sp>
      <p:sp>
        <p:nvSpPr>
          <p:cNvPr id="8" name="Line Callout 1 7">
            <a:extLst>
              <a:ext uri="{FF2B5EF4-FFF2-40B4-BE49-F238E27FC236}">
                <a16:creationId xmlns:a16="http://schemas.microsoft.com/office/drawing/2014/main" id="{06308B14-A6C0-5440-8D08-F2CDD574CBC6}"/>
              </a:ext>
            </a:extLst>
          </p:cNvPr>
          <p:cNvSpPr/>
          <p:nvPr/>
        </p:nvSpPr>
        <p:spPr>
          <a:xfrm>
            <a:off x="10261235" y="1967022"/>
            <a:ext cx="1517540" cy="1207972"/>
          </a:xfrm>
          <a:prstGeom prst="borderCallout1">
            <a:avLst>
              <a:gd name="adj1" fmla="val 18750"/>
              <a:gd name="adj2" fmla="val -8333"/>
              <a:gd name="adj3" fmla="val 67442"/>
              <a:gd name="adj4" fmla="val -97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标示系统</a:t>
            </a:r>
            <a:r>
              <a:rPr lang="en-TW" sz="2400" dirty="0">
                <a:solidFill>
                  <a:srgbClr val="FF0000"/>
                </a:solidFill>
                <a:latin typeface="STXinwei" panose="02010800040101010101" pitchFamily="2" charset="-122"/>
                <a:ea typeface="STXinwei" panose="02010800040101010101" pitchFamily="2" charset="-122"/>
              </a:rPr>
              <a:t>有序</a:t>
            </a:r>
            <a:r>
              <a:rPr lang="en-TW" sz="2400" dirty="0">
                <a:latin typeface="STXinwei" panose="02010800040101010101" pitchFamily="2" charset="-122"/>
                <a:ea typeface="STXinwei" panose="02010800040101010101" pitchFamily="2" charset="-122"/>
              </a:rPr>
              <a:t>结构</a:t>
            </a:r>
          </a:p>
        </p:txBody>
      </p:sp>
      <p:sp>
        <p:nvSpPr>
          <p:cNvPr id="9" name="Line Callout 1 8">
            <a:extLst>
              <a:ext uri="{FF2B5EF4-FFF2-40B4-BE49-F238E27FC236}">
                <a16:creationId xmlns:a16="http://schemas.microsoft.com/office/drawing/2014/main" id="{2FEE151C-01E9-4341-806C-4A6CE32670AA}"/>
              </a:ext>
            </a:extLst>
          </p:cNvPr>
          <p:cNvSpPr/>
          <p:nvPr/>
        </p:nvSpPr>
        <p:spPr>
          <a:xfrm>
            <a:off x="568375" y="5375191"/>
            <a:ext cx="1517540" cy="1207972"/>
          </a:xfrm>
          <a:prstGeom prst="borderCallout1">
            <a:avLst>
              <a:gd name="adj1" fmla="val 65123"/>
              <a:gd name="adj2" fmla="val 115435"/>
              <a:gd name="adj3" fmla="val -61675"/>
              <a:gd name="adj4" fmla="val 337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枚举系统的可能性</a:t>
            </a:r>
          </a:p>
        </p:txBody>
      </p:sp>
      <p:sp>
        <p:nvSpPr>
          <p:cNvPr id="10" name="Line Callout 1 9">
            <a:extLst>
              <a:ext uri="{FF2B5EF4-FFF2-40B4-BE49-F238E27FC236}">
                <a16:creationId xmlns:a16="http://schemas.microsoft.com/office/drawing/2014/main" id="{F5773892-7929-2741-98C2-9EE5FEFD272C}"/>
              </a:ext>
            </a:extLst>
          </p:cNvPr>
          <p:cNvSpPr/>
          <p:nvPr/>
        </p:nvSpPr>
        <p:spPr>
          <a:xfrm>
            <a:off x="259492" y="1967021"/>
            <a:ext cx="1826423" cy="1207972"/>
          </a:xfrm>
          <a:prstGeom prst="borderCallout1">
            <a:avLst>
              <a:gd name="adj1" fmla="val 56940"/>
              <a:gd name="adj2" fmla="val 109645"/>
              <a:gd name="adj3" fmla="val 87446"/>
              <a:gd name="adj4" fmla="val 1502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latin typeface="STXinwei" panose="02010800040101010101" pitchFamily="2" charset="-122"/>
                <a:ea typeface="STXinwei" panose="02010800040101010101" pitchFamily="2" charset="-122"/>
              </a:rPr>
              <a:t>描述系统</a:t>
            </a:r>
          </a:p>
          <a:p>
            <a:pPr algn="ctr"/>
            <a:r>
              <a:rPr lang="zh-CN" altLang="en-US" sz="2400" dirty="0">
                <a:latin typeface="STXinwei" panose="02010800040101010101" pitchFamily="2" charset="-122"/>
                <a:ea typeface="STXinwei" panose="02010800040101010101" pitchFamily="2" charset="-122"/>
              </a:rPr>
              <a:t>（</a:t>
            </a:r>
            <a:r>
              <a:rPr lang="en-US" altLang="zh-CN" sz="2400" dirty="0">
                <a:latin typeface="STXinwei" panose="02010800040101010101" pitchFamily="2" charset="-122"/>
                <a:ea typeface="STXinwei" panose="02010800040101010101" pitchFamily="2" charset="-122"/>
              </a:rPr>
              <a:t>Existence</a:t>
            </a:r>
            <a:r>
              <a:rPr lang="zh-CN" altLang="en-US" sz="2400" dirty="0">
                <a:latin typeface="STXinwei" panose="02010800040101010101" pitchFamily="2" charset="-122"/>
                <a:ea typeface="STXinwei" panose="02010800040101010101" pitchFamily="2" charset="-122"/>
              </a:rPr>
              <a:t>）</a:t>
            </a:r>
            <a:endParaRPr lang="en-TW" sz="2400"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77DED9C4-2B89-9041-8202-5790295473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2836" y="5184803"/>
            <a:ext cx="2027169" cy="1563816"/>
          </a:xfrm>
          <a:prstGeom prst="rect">
            <a:avLst/>
          </a:prstGeom>
        </p:spPr>
      </p:pic>
      <p:sp>
        <p:nvSpPr>
          <p:cNvPr id="11" name="标题 1">
            <a:extLst>
              <a:ext uri="{FF2B5EF4-FFF2-40B4-BE49-F238E27FC236}">
                <a16:creationId xmlns:a16="http://schemas.microsoft.com/office/drawing/2014/main" id="{D813FA1A-2D0D-2D40-BE93-141BBD1BA357}"/>
              </a:ext>
            </a:extLst>
          </p:cNvPr>
          <p:cNvSpPr txBox="1">
            <a:spLocks/>
          </p:cNvSpPr>
          <p:nvPr/>
        </p:nvSpPr>
        <p:spPr>
          <a:xfrm>
            <a:off x="606155" y="172375"/>
            <a:ext cx="10980002" cy="468002"/>
          </a:xfrm>
          <a:prstGeom prst="rect">
            <a:avLst/>
          </a:prstGeom>
        </p:spPr>
        <p:txBody>
          <a:bodyPr spcFirstLastPara="1" vert="horz" wrap="square" lIns="91425" tIns="91425" rIns="91425" bIns="91425" rtlCol="0" anchor="t" anchorCtr="0">
            <a:noAutofit/>
          </a:bodyPr>
          <a:lstStyle>
            <a:lvl1pPr lvl="0" algn="l" defTabSz="841247" rtl="0" eaLnBrk="1" latinLnBrk="0" hangingPunct="1">
              <a:lnSpc>
                <a:spcPct val="90000"/>
              </a:lnSpc>
              <a:spcBef>
                <a:spcPts val="0"/>
              </a:spcBef>
              <a:spcAft>
                <a:spcPts val="0"/>
              </a:spcAft>
              <a:buSzPts val="2800"/>
              <a:buNone/>
              <a:defRPr sz="2024" b="1" kern="1200">
                <a:solidFill>
                  <a:schemeClr val="tx1"/>
                </a:solidFill>
                <a:latin typeface="微软雅黑"/>
                <a:ea typeface="微软雅黑"/>
                <a:cs typeface="微软雅黑"/>
                <a:sym typeface="微软雅黑"/>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zh-TW" altLang="en-US" sz="2400" dirty="0">
                <a:solidFill>
                  <a:srgbClr val="C00000"/>
                </a:solidFill>
                <a:latin typeface="STXinwei" panose="02010800040101010101" pitchFamily="2" charset="-122"/>
                <a:ea typeface="STXinwei" panose="02010800040101010101" pitchFamily="2" charset="-122"/>
              </a:rPr>
              <a:t>探索系统决策空间的设计自动化工具</a:t>
            </a:r>
          </a:p>
        </p:txBody>
      </p:sp>
      <p:sp>
        <p:nvSpPr>
          <p:cNvPr id="12" name="Title 11">
            <a:extLst>
              <a:ext uri="{FF2B5EF4-FFF2-40B4-BE49-F238E27FC236}">
                <a16:creationId xmlns:a16="http://schemas.microsoft.com/office/drawing/2014/main" id="{84066452-DF51-9942-AC02-EC280F8DF400}"/>
              </a:ext>
            </a:extLst>
          </p:cNvPr>
          <p:cNvSpPr>
            <a:spLocks noGrp="1"/>
          </p:cNvSpPr>
          <p:nvPr>
            <p:ph type="title"/>
          </p:nvPr>
        </p:nvSpPr>
        <p:spPr>
          <a:xfrm>
            <a:off x="413537" y="598289"/>
            <a:ext cx="11365238" cy="763600"/>
          </a:xfrm>
        </p:spPr>
        <p:txBody>
          <a:bodyPr>
            <a:normAutofit fontScale="90000"/>
          </a:bodyPr>
          <a:lstStyle/>
          <a:p>
            <a:pPr algn="ctr"/>
            <a:r>
              <a:rPr lang="en-TW" dirty="0">
                <a:latin typeface="STXinwei" panose="02010800040101010101" pitchFamily="2" charset="-122"/>
                <a:ea typeface="STXinwei" panose="02010800040101010101" pitchFamily="2" charset="-122"/>
              </a:rPr>
              <a:t>演示软件功能</a:t>
            </a:r>
          </a:p>
        </p:txBody>
      </p:sp>
      <p:sp>
        <p:nvSpPr>
          <p:cNvPr id="2" name="TextBox 1">
            <a:extLst>
              <a:ext uri="{FF2B5EF4-FFF2-40B4-BE49-F238E27FC236}">
                <a16:creationId xmlns:a16="http://schemas.microsoft.com/office/drawing/2014/main" id="{C429F74A-5972-3044-9DE8-BD828930A119}"/>
              </a:ext>
            </a:extLst>
          </p:cNvPr>
          <p:cNvSpPr txBox="1"/>
          <p:nvPr/>
        </p:nvSpPr>
        <p:spPr>
          <a:xfrm>
            <a:off x="9916177" y="1458494"/>
            <a:ext cx="2207656" cy="461665"/>
          </a:xfrm>
          <a:prstGeom prst="rect">
            <a:avLst/>
          </a:prstGeom>
          <a:noFill/>
        </p:spPr>
        <p:txBody>
          <a:bodyPr wrap="none" rtlCol="0">
            <a:spAutoFit/>
          </a:bodyPr>
          <a:lstStyle/>
          <a:p>
            <a:pPr algn="ctr"/>
            <a:r>
              <a:rPr lang="en-TW" sz="1200" dirty="0">
                <a:latin typeface="STXinwei" panose="02010800040101010101" pitchFamily="2" charset="-122"/>
                <a:ea typeface="STXinwei" panose="02010800040101010101" pitchFamily="2" charset="-122"/>
                <a:cs typeface="Calibri" panose="020F0502020204030204" pitchFamily="34" charset="0"/>
              </a:rPr>
              <a:t>DSL</a:t>
            </a:r>
            <a:r>
              <a:rPr lang="en-US" sz="1200" dirty="0">
                <a:latin typeface="STXinwei" panose="02010800040101010101" pitchFamily="2" charset="-122"/>
                <a:ea typeface="STXinwei" panose="02010800040101010101" pitchFamily="2" charset="-122"/>
                <a:cs typeface="Calibri" panose="020F0502020204030204" pitchFamily="34" charset="0"/>
              </a:rPr>
              <a:t>:</a:t>
            </a:r>
            <a:r>
              <a:rPr lang="en-US" altLang="zh-CN" sz="1200" dirty="0">
                <a:latin typeface="STXinwei" panose="02010800040101010101" pitchFamily="2" charset="-122"/>
                <a:ea typeface="STXinwei" panose="02010800040101010101" pitchFamily="2" charset="-122"/>
                <a:cs typeface="Calibri" panose="020F0502020204030204" pitchFamily="34" charset="0"/>
              </a:rPr>
              <a:t>Domain</a:t>
            </a:r>
            <a:r>
              <a:rPr lang="zh-CN" altLang="en-US" sz="1200" dirty="0">
                <a:latin typeface="STXinwei" panose="02010800040101010101" pitchFamily="2" charset="-122"/>
                <a:ea typeface="STXinwei" panose="02010800040101010101" pitchFamily="2" charset="-122"/>
                <a:cs typeface="Calibri" panose="020F0502020204030204" pitchFamily="34" charset="0"/>
              </a:rPr>
              <a:t> </a:t>
            </a:r>
            <a:r>
              <a:rPr lang="en-US" altLang="zh-CN" sz="1200" dirty="0">
                <a:latin typeface="STXinwei" panose="02010800040101010101" pitchFamily="2" charset="-122"/>
                <a:ea typeface="STXinwei" panose="02010800040101010101" pitchFamily="2" charset="-122"/>
                <a:cs typeface="Calibri" panose="020F0502020204030204" pitchFamily="34" charset="0"/>
              </a:rPr>
              <a:t>Specific Language</a:t>
            </a:r>
          </a:p>
          <a:p>
            <a:pPr algn="ctr"/>
            <a:r>
              <a:rPr lang="en-US" sz="1200" dirty="0" err="1">
                <a:latin typeface="STXinwei" panose="02010800040101010101" pitchFamily="2" charset="-122"/>
                <a:ea typeface="STXinwei" panose="02010800040101010101" pitchFamily="2" charset="-122"/>
                <a:cs typeface="Calibri" panose="020F0502020204030204" pitchFamily="34" charset="0"/>
              </a:rPr>
              <a:t>领域专用语言</a:t>
            </a:r>
            <a:endParaRPr lang="en-TW" sz="1200" dirty="0">
              <a:latin typeface="STXinwei" panose="02010800040101010101" pitchFamily="2" charset="-122"/>
              <a:ea typeface="STXinwei" panose="02010800040101010101" pitchFamily="2" charset="-122"/>
              <a:cs typeface="Calibri" panose="020F0502020204030204" pitchFamily="34" charset="0"/>
            </a:endParaRPr>
          </a:p>
        </p:txBody>
      </p:sp>
    </p:spTree>
    <p:extLst>
      <p:ext uri="{BB962C8B-B14F-4D97-AF65-F5344CB8AC3E}">
        <p14:creationId xmlns:p14="http://schemas.microsoft.com/office/powerpoint/2010/main" val="2118238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键值对的语义，是一种多层次，具备迭代特征的宣告式语法 </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(XML/JSON/YAML)</a:t>
            </a:r>
            <a:endParaRPr lang="zh-CN" altLang="en-US" sz="2400" b="1" dirty="0">
              <a:latin typeface="STXinwei" panose="02010800040101010101" pitchFamily="2" charset="-122"/>
              <a:ea typeface="STXinwei" panose="02010800040101010101" pitchFamily="2" charset="-122"/>
            </a:endParaRPr>
          </a:p>
        </p:txBody>
      </p:sp>
      <p:grpSp>
        <p:nvGrpSpPr>
          <p:cNvPr id="17" name="Group 16">
            <a:extLst>
              <a:ext uri="{FF2B5EF4-FFF2-40B4-BE49-F238E27FC236}">
                <a16:creationId xmlns:a16="http://schemas.microsoft.com/office/drawing/2014/main" id="{B1C3479B-FA87-C24A-8E09-C27E61FED668}"/>
              </a:ext>
            </a:extLst>
          </p:cNvPr>
          <p:cNvGrpSpPr/>
          <p:nvPr/>
        </p:nvGrpSpPr>
        <p:grpSpPr>
          <a:xfrm>
            <a:off x="6780004" y="3696819"/>
            <a:ext cx="3383281" cy="2392822"/>
            <a:chOff x="800099" y="989625"/>
            <a:chExt cx="3383281" cy="2392822"/>
          </a:xfrm>
        </p:grpSpPr>
        <p:pic>
          <p:nvPicPr>
            <p:cNvPr id="13" name="Picture 12">
              <a:extLst>
                <a:ext uri="{FF2B5EF4-FFF2-40B4-BE49-F238E27FC236}">
                  <a16:creationId xmlns:a16="http://schemas.microsoft.com/office/drawing/2014/main" id="{27618988-6110-3C4B-8618-8393B0F59DC9}"/>
                </a:ext>
              </a:extLst>
            </p:cNvPr>
            <p:cNvPicPr>
              <a:picLocks noChangeAspect="1"/>
            </p:cNvPicPr>
            <p:nvPr/>
          </p:nvPicPr>
          <p:blipFill rotWithShape="1">
            <a:blip r:embed="rId2"/>
            <a:srcRect r="83236"/>
            <a:stretch/>
          </p:blipFill>
          <p:spPr>
            <a:xfrm>
              <a:off x="800099" y="994847"/>
              <a:ext cx="1611631" cy="2387600"/>
            </a:xfrm>
            <a:prstGeom prst="rect">
              <a:avLst/>
            </a:prstGeom>
          </p:spPr>
        </p:pic>
        <p:pic>
          <p:nvPicPr>
            <p:cNvPr id="25" name="Picture 24">
              <a:extLst>
                <a:ext uri="{FF2B5EF4-FFF2-40B4-BE49-F238E27FC236}">
                  <a16:creationId xmlns:a16="http://schemas.microsoft.com/office/drawing/2014/main" id="{8D28F323-20E7-E148-AAEA-F1642B7CFCEE}"/>
                </a:ext>
              </a:extLst>
            </p:cNvPr>
            <p:cNvPicPr>
              <a:picLocks noChangeAspect="1"/>
            </p:cNvPicPr>
            <p:nvPr/>
          </p:nvPicPr>
          <p:blipFill rotWithShape="1">
            <a:blip r:embed="rId2"/>
            <a:srcRect l="53617" r="26647"/>
            <a:stretch/>
          </p:blipFill>
          <p:spPr>
            <a:xfrm>
              <a:off x="2286000" y="989625"/>
              <a:ext cx="1897380" cy="2387600"/>
            </a:xfrm>
            <a:prstGeom prst="rect">
              <a:avLst/>
            </a:prstGeom>
          </p:spPr>
        </p:pic>
      </p:grpSp>
      <p:pic>
        <p:nvPicPr>
          <p:cNvPr id="15" name="Picture 14">
            <a:extLst>
              <a:ext uri="{FF2B5EF4-FFF2-40B4-BE49-F238E27FC236}">
                <a16:creationId xmlns:a16="http://schemas.microsoft.com/office/drawing/2014/main" id="{49A3002A-7268-644D-BB2F-08CB3DE57AE6}"/>
              </a:ext>
            </a:extLst>
          </p:cNvPr>
          <p:cNvPicPr>
            <a:picLocks noChangeAspect="1"/>
          </p:cNvPicPr>
          <p:nvPr/>
        </p:nvPicPr>
        <p:blipFill>
          <a:blip r:embed="rId3"/>
          <a:stretch>
            <a:fillRect/>
          </a:stretch>
        </p:blipFill>
        <p:spPr>
          <a:xfrm>
            <a:off x="6213475" y="1201576"/>
            <a:ext cx="4516341" cy="2227424"/>
          </a:xfrm>
          <a:prstGeom prst="rect">
            <a:avLst/>
          </a:prstGeom>
        </p:spPr>
      </p:pic>
      <p:pic>
        <p:nvPicPr>
          <p:cNvPr id="16" name="Picture 15">
            <a:extLst>
              <a:ext uri="{FF2B5EF4-FFF2-40B4-BE49-F238E27FC236}">
                <a16:creationId xmlns:a16="http://schemas.microsoft.com/office/drawing/2014/main" id="{FCC334E2-E2A2-6D46-BB52-E6775EFB5EE1}"/>
              </a:ext>
            </a:extLst>
          </p:cNvPr>
          <p:cNvPicPr>
            <a:picLocks noChangeAspect="1"/>
          </p:cNvPicPr>
          <p:nvPr/>
        </p:nvPicPr>
        <p:blipFill>
          <a:blip r:embed="rId4"/>
          <a:stretch>
            <a:fillRect/>
          </a:stretch>
        </p:blipFill>
        <p:spPr>
          <a:xfrm>
            <a:off x="365760" y="1147002"/>
            <a:ext cx="5617529" cy="5099634"/>
          </a:xfrm>
          <a:prstGeom prst="rect">
            <a:avLst/>
          </a:prstGeom>
        </p:spPr>
      </p:pic>
      <p:sp>
        <p:nvSpPr>
          <p:cNvPr id="29" name="Rounded Rectangle 28">
            <a:extLst>
              <a:ext uri="{FF2B5EF4-FFF2-40B4-BE49-F238E27FC236}">
                <a16:creationId xmlns:a16="http://schemas.microsoft.com/office/drawing/2014/main" id="{F976D556-E707-3540-93F5-71B02E6A5E58}"/>
              </a:ext>
            </a:extLst>
          </p:cNvPr>
          <p:cNvSpPr/>
          <p:nvPr/>
        </p:nvSpPr>
        <p:spPr>
          <a:xfrm>
            <a:off x="6721448" y="3859034"/>
            <a:ext cx="1409311" cy="2387601"/>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0" name="Rectangle 29">
            <a:extLst>
              <a:ext uri="{FF2B5EF4-FFF2-40B4-BE49-F238E27FC236}">
                <a16:creationId xmlns:a16="http://schemas.microsoft.com/office/drawing/2014/main" id="{663FDBF0-9060-5149-9B3D-6B2418BCD83E}"/>
              </a:ext>
            </a:extLst>
          </p:cNvPr>
          <p:cNvSpPr/>
          <p:nvPr/>
        </p:nvSpPr>
        <p:spPr>
          <a:xfrm>
            <a:off x="6611553" y="340010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sp>
        <p:nvSpPr>
          <p:cNvPr id="32" name="Rounded Rectangle 31">
            <a:extLst>
              <a:ext uri="{FF2B5EF4-FFF2-40B4-BE49-F238E27FC236}">
                <a16:creationId xmlns:a16="http://schemas.microsoft.com/office/drawing/2014/main" id="{391C5CB7-C7E0-EE4E-A480-847865AC1913}"/>
              </a:ext>
            </a:extLst>
          </p:cNvPr>
          <p:cNvSpPr/>
          <p:nvPr/>
        </p:nvSpPr>
        <p:spPr>
          <a:xfrm>
            <a:off x="8261198" y="3859034"/>
            <a:ext cx="2032525" cy="23876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Rectangle 32">
            <a:extLst>
              <a:ext uri="{FF2B5EF4-FFF2-40B4-BE49-F238E27FC236}">
                <a16:creationId xmlns:a16="http://schemas.microsoft.com/office/drawing/2014/main" id="{D4575EF8-1A1E-E44E-A08C-971FB1EC6E15}"/>
              </a:ext>
            </a:extLst>
          </p:cNvPr>
          <p:cNvSpPr/>
          <p:nvPr/>
        </p:nvSpPr>
        <p:spPr>
          <a:xfrm>
            <a:off x="7861181" y="3410606"/>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4" name="Rounded Rectangle 33">
            <a:extLst>
              <a:ext uri="{FF2B5EF4-FFF2-40B4-BE49-F238E27FC236}">
                <a16:creationId xmlns:a16="http://schemas.microsoft.com/office/drawing/2014/main" id="{00D42421-7557-7E4C-A218-8DE1B04B08EF}"/>
              </a:ext>
            </a:extLst>
          </p:cNvPr>
          <p:cNvSpPr/>
          <p:nvPr/>
        </p:nvSpPr>
        <p:spPr>
          <a:xfrm>
            <a:off x="6098234" y="1147001"/>
            <a:ext cx="5732769" cy="55009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5" name="Rectangle 34">
            <a:extLst>
              <a:ext uri="{FF2B5EF4-FFF2-40B4-BE49-F238E27FC236}">
                <a16:creationId xmlns:a16="http://schemas.microsoft.com/office/drawing/2014/main" id="{4C055377-3051-1444-B7B4-1D7471992598}"/>
              </a:ext>
            </a:extLst>
          </p:cNvPr>
          <p:cNvSpPr/>
          <p:nvPr/>
        </p:nvSpPr>
        <p:spPr>
          <a:xfrm>
            <a:off x="6213475" y="862661"/>
            <a:ext cx="4152899" cy="338554"/>
          </a:xfrm>
          <a:prstGeom prst="rect">
            <a:avLst/>
          </a:prstGeom>
        </p:spPr>
        <p:txBody>
          <a:bodyPr wrap="square">
            <a:spAutoFit/>
          </a:bodyPr>
          <a:lstStyle/>
          <a:p>
            <a:pPr algn="ctr"/>
            <a:r>
              <a:rPr lang="en-US" altLang="zh-CN" sz="1600" dirty="0">
                <a:solidFill>
                  <a:srgbClr val="FF0000"/>
                </a:solidFill>
                <a:latin typeface="STXinwei" panose="02010800040101010101" pitchFamily="2" charset="-122"/>
                <a:ea typeface="STXinwei" panose="02010800040101010101" pitchFamily="2" charset="-122"/>
              </a:rPr>
              <a:t>Values=</a:t>
            </a:r>
            <a:r>
              <a:rPr lang="zh-CN" altLang="en-TW" sz="1600" dirty="0">
                <a:solidFill>
                  <a:srgbClr val="FF0000"/>
                </a:solidFill>
                <a:latin typeface="STXinwei" panose="02010800040101010101" pitchFamily="2" charset="-122"/>
                <a:ea typeface="STXinwei" panose="02010800040101010101" pitchFamily="2" charset="-122"/>
              </a:rPr>
              <a:t>运算</a:t>
            </a:r>
            <a:r>
              <a:rPr lang="zh-CN" altLang="en-US" sz="1600" dirty="0">
                <a:solidFill>
                  <a:srgbClr val="FF0000"/>
                </a:solidFill>
                <a:latin typeface="STXinwei" panose="02010800040101010101" pitchFamily="2" charset="-122"/>
                <a:ea typeface="STXinwei" panose="02010800040101010101" pitchFamily="2" charset="-122"/>
              </a:rPr>
              <a:t>规则（</a:t>
            </a:r>
            <a:r>
              <a:rPr lang="en-US" altLang="zh-CN" sz="1600" dirty="0">
                <a:solidFill>
                  <a:srgbClr val="FF0000"/>
                </a:solidFill>
                <a:latin typeface="STXinwei" panose="02010800040101010101" pitchFamily="2" charset="-122"/>
                <a:ea typeface="STXinwei" panose="02010800040101010101" pitchFamily="2" charset="-122"/>
              </a:rPr>
              <a:t>Rewrite rules)</a:t>
            </a:r>
            <a:endParaRPr lang="en-TW" sz="1600" dirty="0">
              <a:solidFill>
                <a:srgbClr val="FF0000"/>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E3E4951D-5865-104F-816E-8D09EA6F7C59}"/>
              </a:ext>
            </a:extLst>
          </p:cNvPr>
          <p:cNvSpPr/>
          <p:nvPr/>
        </p:nvSpPr>
        <p:spPr>
          <a:xfrm>
            <a:off x="462098" y="2034540"/>
            <a:ext cx="1766752" cy="3676458"/>
          </a:xfrm>
          <a:prstGeom prst="roundRect">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rgbClr val="0000CC"/>
              </a:solidFill>
            </a:endParaRPr>
          </a:p>
        </p:txBody>
      </p:sp>
      <p:sp>
        <p:nvSpPr>
          <p:cNvPr id="38" name="Rectangle 37">
            <a:extLst>
              <a:ext uri="{FF2B5EF4-FFF2-40B4-BE49-F238E27FC236}">
                <a16:creationId xmlns:a16="http://schemas.microsoft.com/office/drawing/2014/main" id="{1667D8FE-1188-B448-8046-434DC00F4807}"/>
              </a:ext>
            </a:extLst>
          </p:cNvPr>
          <p:cNvSpPr/>
          <p:nvPr/>
        </p:nvSpPr>
        <p:spPr>
          <a:xfrm>
            <a:off x="462098" y="1695986"/>
            <a:ext cx="1596836" cy="338554"/>
          </a:xfrm>
          <a:prstGeom prst="rect">
            <a:avLst/>
          </a:prstGeom>
        </p:spPr>
        <p:txBody>
          <a:bodyPr wrap="square">
            <a:spAutoFit/>
          </a:bodyPr>
          <a:lstStyle/>
          <a:p>
            <a:pPr algn="ctr"/>
            <a:r>
              <a:rPr lang="en-TW" sz="1600" dirty="0">
                <a:solidFill>
                  <a:srgbClr val="0000CC"/>
                </a:solidFill>
                <a:latin typeface="STXinwei" panose="02010800040101010101" pitchFamily="2" charset="-122"/>
                <a:ea typeface="STXinwei" panose="02010800040101010101" pitchFamily="2" charset="-122"/>
              </a:rPr>
              <a:t>Keys=命名空间</a:t>
            </a:r>
          </a:p>
        </p:txBody>
      </p:sp>
      <p:cxnSp>
        <p:nvCxnSpPr>
          <p:cNvPr id="26" name="Straight Arrow Connector 25">
            <a:extLst>
              <a:ext uri="{FF2B5EF4-FFF2-40B4-BE49-F238E27FC236}">
                <a16:creationId xmlns:a16="http://schemas.microsoft.com/office/drawing/2014/main" id="{CD4DAEF7-8D7A-0D46-850A-D8CC82E33638}"/>
              </a:ext>
            </a:extLst>
          </p:cNvPr>
          <p:cNvCxnSpPr>
            <a:cxnSpLocks/>
            <a:endCxn id="34" idx="1"/>
          </p:cNvCxnSpPr>
          <p:nvPr/>
        </p:nvCxnSpPr>
        <p:spPr>
          <a:xfrm>
            <a:off x="2143892" y="2537460"/>
            <a:ext cx="3954342" cy="1360012"/>
          </a:xfrm>
          <a:prstGeom prst="straightConnector1">
            <a:avLst/>
          </a:prstGeom>
          <a:ln w="63500">
            <a:solidFill>
              <a:srgbClr val="0000CC"/>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4CC1C5F-51BB-3C42-AA67-A038EC18F81E}"/>
              </a:ext>
            </a:extLst>
          </p:cNvPr>
          <p:cNvSpPr txBox="1"/>
          <p:nvPr/>
        </p:nvSpPr>
        <p:spPr>
          <a:xfrm>
            <a:off x="7521851" y="2383868"/>
            <a:ext cx="1755609" cy="646331"/>
          </a:xfrm>
          <a:prstGeom prst="rect">
            <a:avLst/>
          </a:prstGeom>
          <a:noFill/>
        </p:spPr>
        <p:txBody>
          <a:bodyPr wrap="none" rtlCol="0">
            <a:spAutoFit/>
          </a:bodyPr>
          <a:lstStyle/>
          <a:p>
            <a:pPr algn="ctr"/>
            <a:r>
              <a:rPr lang="en-TW" dirty="0">
                <a:solidFill>
                  <a:srgbClr val="FF0000"/>
                </a:solidFill>
                <a:latin typeface="STXinwei" panose="02010800040101010101" pitchFamily="2" charset="-122"/>
                <a:ea typeface="STXinwei" panose="02010800040101010101" pitchFamily="2" charset="-122"/>
              </a:rPr>
              <a:t>Trace</a:t>
            </a:r>
            <a:r>
              <a:rPr lang="zh-CN" altLang="en-US" dirty="0">
                <a:solidFill>
                  <a:srgbClr val="FF0000"/>
                </a:solidFill>
                <a:latin typeface="STXinwei" panose="02010800040101010101" pitchFamily="2" charset="-122"/>
                <a:ea typeface="STXinwei" panose="02010800040101010101" pitchFamily="2" charset="-122"/>
              </a:rPr>
              <a:t> </a:t>
            </a:r>
            <a:r>
              <a:rPr lang="en-US" altLang="zh-CN" dirty="0">
                <a:solidFill>
                  <a:srgbClr val="FF0000"/>
                </a:solidFill>
                <a:latin typeface="STXinwei" panose="02010800040101010101" pitchFamily="2" charset="-122"/>
                <a:ea typeface="STXinwei" panose="02010800040101010101" pitchFamily="2" charset="-122"/>
              </a:rPr>
              <a:t>Semantics</a:t>
            </a:r>
          </a:p>
          <a:p>
            <a:pPr algn="ctr"/>
            <a:r>
              <a:rPr lang="en-TW" dirty="0">
                <a:solidFill>
                  <a:srgbClr val="FF0000"/>
                </a:solidFill>
                <a:latin typeface="STXinwei" panose="02010800040101010101" pitchFamily="2" charset="-122"/>
                <a:ea typeface="STXinwei" panose="02010800040101010101" pitchFamily="2" charset="-122"/>
              </a:rPr>
              <a:t>可达性语义</a:t>
            </a:r>
          </a:p>
        </p:txBody>
      </p:sp>
      <p:sp>
        <p:nvSpPr>
          <p:cNvPr id="43" name="TextBox 42">
            <a:extLst>
              <a:ext uri="{FF2B5EF4-FFF2-40B4-BE49-F238E27FC236}">
                <a16:creationId xmlns:a16="http://schemas.microsoft.com/office/drawing/2014/main" id="{608316FE-DB36-8A48-AE22-2379C401F62B}"/>
              </a:ext>
            </a:extLst>
          </p:cNvPr>
          <p:cNvSpPr txBox="1"/>
          <p:nvPr/>
        </p:nvSpPr>
        <p:spPr>
          <a:xfrm>
            <a:off x="10329703" y="4546029"/>
            <a:ext cx="1258678" cy="646331"/>
          </a:xfrm>
          <a:prstGeom prst="rect">
            <a:avLst/>
          </a:prstGeom>
          <a:noFill/>
        </p:spPr>
        <p:txBody>
          <a:bodyPr wrap="none" rtlCol="0">
            <a:spAutoFit/>
          </a:bodyPr>
          <a:lstStyle/>
          <a:p>
            <a:r>
              <a:rPr lang="en-TW" sz="1200" dirty="0">
                <a:solidFill>
                  <a:srgbClr val="FF0000"/>
                </a:solidFill>
                <a:latin typeface="STXinwei" panose="02010800040101010101" pitchFamily="2" charset="-122"/>
                <a:ea typeface="STXinwei" panose="02010800040101010101" pitchFamily="2" charset="-122"/>
              </a:rPr>
              <a:t>Domain-Specific</a:t>
            </a:r>
          </a:p>
          <a:p>
            <a:r>
              <a:rPr lang="en-TW" sz="1200" dirty="0">
                <a:solidFill>
                  <a:srgbClr val="FF0000"/>
                </a:solidFill>
                <a:latin typeface="STXinwei" panose="02010800040101010101" pitchFamily="2" charset="-122"/>
                <a:ea typeface="STXinwei" panose="02010800040101010101" pitchFamily="2" charset="-122"/>
              </a:rPr>
              <a:t>Key-Value Pairs</a:t>
            </a:r>
          </a:p>
          <a:p>
            <a:r>
              <a:rPr lang="en-TW" sz="1200" dirty="0">
                <a:solidFill>
                  <a:srgbClr val="FF0000"/>
                </a:solidFill>
                <a:latin typeface="STXinwei" panose="02010800040101010101" pitchFamily="2" charset="-122"/>
                <a:ea typeface="STXinwei" panose="02010800040101010101" pitchFamily="2" charset="-122"/>
              </a:rPr>
              <a:t>键值域语义</a:t>
            </a:r>
          </a:p>
        </p:txBody>
      </p:sp>
    </p:spTree>
    <p:extLst>
      <p:ext uri="{BB962C8B-B14F-4D97-AF65-F5344CB8AC3E}">
        <p14:creationId xmlns:p14="http://schemas.microsoft.com/office/powerpoint/2010/main" val="3060167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7" name="标题 1"/>
          <p:cNvSpPr txBox="1">
            <a:spLocks noGrp="1"/>
          </p:cNvSpPr>
          <p:nvPr>
            <p:ph type="title"/>
          </p:nvPr>
        </p:nvSpPr>
        <p:spPr>
          <a:xfrm>
            <a:off x="271254"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sz="2400" dirty="0">
                <a:latin typeface="STXinwei" panose="02010800040101010101" pitchFamily="2" charset="-122"/>
                <a:ea typeface="STXinwei" panose="02010800040101010101" pitchFamily="2" charset="-122"/>
              </a:rPr>
              <a:t>Algebraic Methodology</a:t>
            </a:r>
            <a:r>
              <a:rPr lang="zh-CN" altLang="en-US" sz="2400" dirty="0">
                <a:latin typeface="STXinwei" panose="02010800040101010101" pitchFamily="2" charset="-122"/>
                <a:ea typeface="STXinwei" panose="02010800040101010101" pitchFamily="2" charset="-122"/>
              </a:rPr>
              <a:t>： </a:t>
            </a:r>
            <a:r>
              <a:rPr sz="2400" dirty="0" err="1">
                <a:latin typeface="STXinwei" panose="02010800040101010101" pitchFamily="2" charset="-122"/>
                <a:ea typeface="STXinwei" panose="02010800040101010101" pitchFamily="2" charset="-122"/>
              </a:rPr>
              <a:t>代数</a:t>
            </a:r>
            <a:r>
              <a:rPr lang="en-US" sz="2400" dirty="0" err="1">
                <a:latin typeface="STXinwei" panose="02010800040101010101" pitchFamily="2" charset="-122"/>
                <a:ea typeface="STXinwei" panose="02010800040101010101" pitchFamily="2" charset="-122"/>
              </a:rPr>
              <a:t>运算与模型空间的</a:t>
            </a:r>
            <a:r>
              <a:rPr lang="en-TW" sz="2400" dirty="0">
                <a:latin typeface="STXinwei" panose="02010800040101010101" pitchFamily="2" charset="-122"/>
                <a:ea typeface="STXinwei" panose="02010800040101010101" pitchFamily="2" charset="-122"/>
              </a:rPr>
              <a:t>封闭性</a:t>
            </a:r>
            <a:endParaRPr sz="2400" dirty="0">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2A6B3A90-607A-114C-8C5C-8BDB61147EBE}"/>
              </a:ext>
            </a:extLst>
          </p:cNvPr>
          <p:cNvPicPr>
            <a:picLocks noChangeAspect="1"/>
          </p:cNvPicPr>
          <p:nvPr/>
        </p:nvPicPr>
        <p:blipFill>
          <a:blip r:embed="rId2"/>
          <a:stretch>
            <a:fillRect/>
          </a:stretch>
        </p:blipFill>
        <p:spPr>
          <a:xfrm>
            <a:off x="1549228" y="2564570"/>
            <a:ext cx="4549153" cy="3647099"/>
          </a:xfrm>
          <a:prstGeom prst="rect">
            <a:avLst/>
          </a:prstGeom>
        </p:spPr>
      </p:pic>
      <p:sp>
        <p:nvSpPr>
          <p:cNvPr id="3" name="TextBox 2">
            <a:extLst>
              <a:ext uri="{FF2B5EF4-FFF2-40B4-BE49-F238E27FC236}">
                <a16:creationId xmlns:a16="http://schemas.microsoft.com/office/drawing/2014/main" id="{6F3A66A6-15F5-2A46-AF77-C24010B4B6D2}"/>
              </a:ext>
            </a:extLst>
          </p:cNvPr>
          <p:cNvSpPr txBox="1"/>
          <p:nvPr/>
        </p:nvSpPr>
        <p:spPr>
          <a:xfrm>
            <a:off x="6098381"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编码</a:t>
            </a:r>
          </a:p>
        </p:txBody>
      </p:sp>
      <p:sp>
        <p:nvSpPr>
          <p:cNvPr id="6" name="TextBox 5">
            <a:extLst>
              <a:ext uri="{FF2B5EF4-FFF2-40B4-BE49-F238E27FC236}">
                <a16:creationId xmlns:a16="http://schemas.microsoft.com/office/drawing/2014/main" id="{49F75AA4-5DAF-A440-B4F8-E5F2D9FF6397}"/>
              </a:ext>
            </a:extLst>
          </p:cNvPr>
          <p:cNvSpPr txBox="1"/>
          <p:nvPr/>
        </p:nvSpPr>
        <p:spPr>
          <a:xfrm>
            <a:off x="3269806" y="6211669"/>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枚举</a:t>
            </a:r>
          </a:p>
        </p:txBody>
      </p:sp>
      <p:sp>
        <p:nvSpPr>
          <p:cNvPr id="7" name="TextBox 6">
            <a:extLst>
              <a:ext uri="{FF2B5EF4-FFF2-40B4-BE49-F238E27FC236}">
                <a16:creationId xmlns:a16="http://schemas.microsoft.com/office/drawing/2014/main" id="{0C548C92-268D-F140-8D47-3DC650AC9064}"/>
              </a:ext>
            </a:extLst>
          </p:cNvPr>
          <p:cNvSpPr txBox="1"/>
          <p:nvPr/>
        </p:nvSpPr>
        <p:spPr>
          <a:xfrm>
            <a:off x="257753" y="3519453"/>
            <a:ext cx="1107996" cy="646331"/>
          </a:xfrm>
          <a:prstGeom prst="rect">
            <a:avLst/>
          </a:prstGeom>
          <a:noFill/>
        </p:spPr>
        <p:txBody>
          <a:bodyPr wrap="none" rtlCol="0">
            <a:spAutoFit/>
          </a:bodyPr>
          <a:lstStyle/>
          <a:p>
            <a:r>
              <a:rPr lang="en-TW" sz="3600" dirty="0">
                <a:latin typeface="STXinwei" panose="02010800040101010101" pitchFamily="2" charset="-122"/>
                <a:ea typeface="STXinwei" panose="02010800040101010101" pitchFamily="2" charset="-122"/>
              </a:rPr>
              <a:t>评估</a:t>
            </a:r>
          </a:p>
        </p:txBody>
      </p:sp>
      <p:pic>
        <p:nvPicPr>
          <p:cNvPr id="8" name="Picture 7">
            <a:extLst>
              <a:ext uri="{FF2B5EF4-FFF2-40B4-BE49-F238E27FC236}">
                <a16:creationId xmlns:a16="http://schemas.microsoft.com/office/drawing/2014/main" id="{7FD862EE-A955-9B45-9CD3-C6FB3899BED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3837" y="3163403"/>
            <a:ext cx="4259044" cy="2597142"/>
          </a:xfrm>
          <a:prstGeom prst="rect">
            <a:avLst/>
          </a:prstGeom>
        </p:spPr>
      </p:pic>
      <p:sp>
        <p:nvSpPr>
          <p:cNvPr id="4" name="Line Callout 1 3">
            <a:extLst>
              <a:ext uri="{FF2B5EF4-FFF2-40B4-BE49-F238E27FC236}">
                <a16:creationId xmlns:a16="http://schemas.microsoft.com/office/drawing/2014/main" id="{15DBBBE7-B091-4444-B287-A167A4A12043}"/>
              </a:ext>
            </a:extLst>
          </p:cNvPr>
          <p:cNvSpPr/>
          <p:nvPr/>
        </p:nvSpPr>
        <p:spPr>
          <a:xfrm>
            <a:off x="8068961" y="2564570"/>
            <a:ext cx="2310714" cy="499906"/>
          </a:xfrm>
          <a:prstGeom prst="borderCallout1">
            <a:avLst>
              <a:gd name="adj1" fmla="val 38524"/>
              <a:gd name="adj2" fmla="val 104501"/>
              <a:gd name="adj3" fmla="val 60593"/>
              <a:gd name="adj4" fmla="val 111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模型空间的封闭性</a:t>
            </a:r>
          </a:p>
        </p:txBody>
      </p:sp>
      <p:sp>
        <p:nvSpPr>
          <p:cNvPr id="5" name="TextBox 4">
            <a:extLst>
              <a:ext uri="{FF2B5EF4-FFF2-40B4-BE49-F238E27FC236}">
                <a16:creationId xmlns:a16="http://schemas.microsoft.com/office/drawing/2014/main" id="{64C891D6-298C-D345-8CDC-39F077232778}"/>
              </a:ext>
            </a:extLst>
          </p:cNvPr>
          <p:cNvSpPr txBox="1"/>
          <p:nvPr/>
        </p:nvSpPr>
        <p:spPr>
          <a:xfrm>
            <a:off x="6842363" y="5859472"/>
            <a:ext cx="5266185" cy="830997"/>
          </a:xfrm>
          <a:prstGeom prst="rect">
            <a:avLst/>
          </a:prstGeom>
          <a:noFill/>
        </p:spPr>
        <p:txBody>
          <a:bodyPr wrap="none" rtlCol="0">
            <a:spAutoFit/>
          </a:bodyPr>
          <a:lstStyle/>
          <a:p>
            <a:r>
              <a:rPr lang="en-TW" sz="1600" dirty="0">
                <a:latin typeface="STXinwei" panose="02010800040101010101" pitchFamily="2" charset="-122"/>
                <a:ea typeface="STXinwei" panose="02010800040101010101" pitchFamily="2" charset="-122"/>
              </a:rPr>
              <a:t>代数编码的封闭性</a:t>
            </a:r>
            <a:r>
              <a:rPr lang="zh-CN" altLang="en-US" sz="1600" dirty="0">
                <a:latin typeface="STXinwei" panose="02010800040101010101" pitchFamily="2" charset="-122"/>
                <a:ea typeface="STXinwei" panose="02010800040101010101" pitchFamily="2" charset="-122"/>
              </a:rPr>
              <a:t>：</a:t>
            </a:r>
            <a:r>
              <a:rPr lang="en-TW" sz="1600" dirty="0">
                <a:latin typeface="STXinwei" panose="02010800040101010101" pitchFamily="2" charset="-122"/>
                <a:ea typeface="STXinwei" panose="02010800040101010101" pitchFamily="2" charset="-122"/>
              </a:rPr>
              <a:t>所有计算的结果</a:t>
            </a:r>
            <a:r>
              <a:rPr lang="zh-CN" altLang="en-US" sz="1600" dirty="0">
                <a:latin typeface="STXinwei" panose="02010800040101010101" pitchFamily="2" charset="-122"/>
                <a:ea typeface="STXinwei" panose="02010800040101010101" pitchFamily="2" charset="-122"/>
              </a:rPr>
              <a:t>，均为</a:t>
            </a:r>
            <a:r>
              <a:rPr lang="en-US" altLang="zh-CN" sz="1600" dirty="0" err="1">
                <a:latin typeface="STXinwei" panose="02010800040101010101" pitchFamily="2" charset="-122"/>
                <a:ea typeface="STXinwei" panose="02010800040101010101" pitchFamily="2" charset="-122"/>
              </a:rPr>
              <a:t>AoS</a:t>
            </a:r>
            <a:r>
              <a:rPr lang="zh-CN" altLang="en-US" sz="1600" dirty="0">
                <a:latin typeface="STXinwei" panose="02010800040101010101" pitchFamily="2" charset="-122"/>
                <a:ea typeface="STXinwei" panose="02010800040101010101" pitchFamily="2" charset="-122"/>
              </a:rPr>
              <a:t>域的元素</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枚举过程中的</a:t>
            </a:r>
            <a:r>
              <a:rPr lang="en-US" altLang="zh-CN" sz="1600" dirty="0">
                <a:latin typeface="STXinwei" panose="02010800040101010101" pitchFamily="2" charset="-122"/>
                <a:ea typeface="STXinwei" panose="02010800040101010101" pitchFamily="2" charset="-122"/>
              </a:rPr>
              <a:t>Token</a:t>
            </a:r>
            <a:r>
              <a:rPr lang="zh-CN" altLang="en-US" sz="1600" dirty="0">
                <a:latin typeface="STXinwei" panose="02010800040101010101" pitchFamily="2" charset="-122"/>
                <a:ea typeface="STXinwei" panose="02010800040101010101" pitchFamily="2" charset="-122"/>
              </a:rPr>
              <a:t>总量可通过</a:t>
            </a:r>
            <a:r>
              <a:rPr lang="en-US" altLang="zh-CN" sz="1600" dirty="0">
                <a:latin typeface="STXinwei" panose="02010800040101010101" pitchFamily="2" charset="-122"/>
                <a:ea typeface="STXinwei" panose="02010800040101010101" pitchFamily="2" charset="-122"/>
              </a:rPr>
              <a:t>P</a:t>
            </a:r>
            <a:r>
              <a:rPr lang="zh-CN" altLang="en-US" sz="1600" dirty="0">
                <a:latin typeface="STXinwei" panose="02010800040101010101" pitchFamily="2" charset="-122"/>
                <a:ea typeface="STXinwei" panose="02010800040101010101" pitchFamily="2" charset="-122"/>
              </a:rPr>
              <a:t>与</a:t>
            </a:r>
            <a:r>
              <a:rPr lang="en-US" altLang="zh-CN" sz="1600" dirty="0">
                <a:latin typeface="STXinwei" panose="02010800040101010101" pitchFamily="2" charset="-122"/>
                <a:ea typeface="STXinwei" panose="02010800040101010101" pitchFamily="2" charset="-122"/>
              </a:rPr>
              <a:t>B</a:t>
            </a:r>
            <a:r>
              <a:rPr lang="zh-CN" altLang="en-US" sz="1600" dirty="0">
                <a:latin typeface="STXinwei" panose="02010800040101010101" pitchFamily="2" charset="-122"/>
                <a:ea typeface="STXinwei" panose="02010800040101010101" pitchFamily="2" charset="-122"/>
              </a:rPr>
              <a:t>的命名空间来控制</a:t>
            </a:r>
            <a:endParaRPr lang="en-US" altLang="zh-CN" sz="1600" dirty="0">
              <a:latin typeface="STXinwei" panose="02010800040101010101" pitchFamily="2" charset="-122"/>
              <a:ea typeface="STXinwei" panose="02010800040101010101" pitchFamily="2" charset="-122"/>
            </a:endParaRPr>
          </a:p>
          <a:p>
            <a:r>
              <a:rPr lang="zh-CN" altLang="en-US" sz="1600" dirty="0">
                <a:latin typeface="STXinwei" panose="02010800040101010101" pitchFamily="2" charset="-122"/>
                <a:ea typeface="STXinwei" panose="02010800040101010101" pitchFamily="2" charset="-122"/>
              </a:rPr>
              <a:t>评估的计算过程可调用任何可计算</a:t>
            </a:r>
            <a:r>
              <a:rPr lang="en-US" altLang="zh-CN" sz="1600" dirty="0">
                <a:latin typeface="STXinwei" panose="02010800040101010101" pitchFamily="2" charset="-122"/>
                <a:ea typeface="STXinwei" panose="02010800040101010101" pitchFamily="2" charset="-122"/>
              </a:rPr>
              <a:t>(Computable)</a:t>
            </a:r>
            <a:r>
              <a:rPr lang="zh-CN" altLang="en-US" sz="1600" dirty="0">
                <a:latin typeface="STXinwei" panose="02010800040101010101" pitchFamily="2" charset="-122"/>
                <a:ea typeface="STXinwei" panose="02010800040101010101" pitchFamily="2" charset="-122"/>
              </a:rPr>
              <a:t>的函数</a:t>
            </a:r>
            <a:endParaRPr lang="en-TW" sz="1600" dirty="0">
              <a:latin typeface="STXinwei" panose="02010800040101010101" pitchFamily="2" charset="-122"/>
              <a:ea typeface="STXinwei" panose="02010800040101010101" pitchFamily="2" charset="-122"/>
            </a:endParaRPr>
          </a:p>
        </p:txBody>
      </p:sp>
      <p:cxnSp>
        <p:nvCxnSpPr>
          <p:cNvPr id="10" name="Curved Connector 9">
            <a:extLst>
              <a:ext uri="{FF2B5EF4-FFF2-40B4-BE49-F238E27FC236}">
                <a16:creationId xmlns:a16="http://schemas.microsoft.com/office/drawing/2014/main" id="{98C77F4F-43CE-574F-87B1-6578EB16D083}"/>
              </a:ext>
            </a:extLst>
          </p:cNvPr>
          <p:cNvCxnSpPr>
            <a:endCxn id="4" idx="0"/>
          </p:cNvCxnSpPr>
          <p:nvPr/>
        </p:nvCxnSpPr>
        <p:spPr>
          <a:xfrm rot="16200000" flipV="1">
            <a:off x="10124953" y="3069245"/>
            <a:ext cx="1250850" cy="741406"/>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0725A534-237D-7943-BEB0-CC08144F3654}"/>
              </a:ext>
            </a:extLst>
          </p:cNvPr>
          <p:cNvCxnSpPr>
            <a:cxnSpLocks/>
            <a:stCxn id="4" idx="2"/>
          </p:cNvCxnSpPr>
          <p:nvPr/>
        </p:nvCxnSpPr>
        <p:spPr>
          <a:xfrm rot="10800000" flipV="1">
            <a:off x="7574693" y="2814522"/>
            <a:ext cx="494269" cy="1071323"/>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813BE308-8872-764D-845D-993B93B48A08}"/>
              </a:ext>
            </a:extLst>
          </p:cNvPr>
          <p:cNvSpPr txBox="1">
            <a:spLocks/>
          </p:cNvSpPr>
          <p:nvPr/>
        </p:nvSpPr>
        <p:spPr bwMode="auto">
          <a:xfrm>
            <a:off x="811751" y="940583"/>
            <a:ext cx="10856392" cy="10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TW" altLang="en-US" sz="1400" kern="0" dirty="0">
                <a:solidFill>
                  <a:schemeClr val="tx1"/>
                </a:solidFill>
                <a:latin typeface="STXinwei" panose="02010800040101010101" pitchFamily="2" charset="-122"/>
                <a:ea typeface="STXinwei" panose="02010800040101010101" pitchFamily="2" charset="-122"/>
              </a:rPr>
              <a:t>系统代数的边界：代数的封闭特性</a:t>
            </a:r>
            <a:r>
              <a:rPr lang="en-US" altLang="zh-TW" sz="1400" kern="0" dirty="0">
                <a:solidFill>
                  <a:schemeClr val="tx1"/>
                </a:solidFill>
                <a:latin typeface="STXinwei" panose="02010800040101010101" pitchFamily="2" charset="-122"/>
                <a:ea typeface="STXinwei" panose="02010800040101010101" pitchFamily="2" charset="-122"/>
              </a:rPr>
              <a:t>(Closure property)</a:t>
            </a:r>
            <a:r>
              <a:rPr lang="zh-TW" altLang="en-US" sz="1400" kern="0" dirty="0">
                <a:solidFill>
                  <a:schemeClr val="tx1"/>
                </a:solidFill>
                <a:latin typeface="STXinwei" panose="02010800040101010101" pitchFamily="2" charset="-122"/>
                <a:ea typeface="STXinwei" panose="02010800040101010101" pitchFamily="2" charset="-122"/>
              </a:rPr>
              <a:t>可用网络路径的可达性（</a:t>
            </a:r>
            <a:r>
              <a:rPr lang="en-US" altLang="zh-TW" sz="1400" kern="0" dirty="0">
                <a:solidFill>
                  <a:schemeClr val="tx1"/>
                </a:solidFill>
                <a:latin typeface="STXinwei" panose="02010800040101010101" pitchFamily="2" charset="-122"/>
                <a:ea typeface="STXinwei" panose="02010800040101010101" pitchFamily="2" charset="-122"/>
              </a:rPr>
              <a:t>Reachability</a:t>
            </a:r>
            <a:r>
              <a:rPr lang="zh-TW" altLang="en-US" sz="1400" kern="0" dirty="0">
                <a:solidFill>
                  <a:schemeClr val="tx1"/>
                </a:solidFill>
                <a:latin typeface="STXinwei" panose="02010800040101010101" pitchFamily="2" charset="-122"/>
                <a:ea typeface="STXinwei" panose="02010800040101010101" pitchFamily="2" charset="-122"/>
              </a:rPr>
              <a:t>）来执行运算，</a:t>
            </a:r>
            <a:endParaRPr lang="en-US" altLang="zh-TW" sz="14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可达性：</a:t>
            </a:r>
            <a:r>
              <a:rPr lang="en-US" altLang="zh-TW" sz="1400" kern="0" dirty="0">
                <a:solidFill>
                  <a:schemeClr val="tx1"/>
                </a:solidFill>
                <a:latin typeface="STXinwei" panose="02010800040101010101" pitchFamily="2" charset="-122"/>
                <a:ea typeface="STXinwei" panose="02010800040101010101" pitchFamily="2" charset="-122"/>
              </a:rPr>
              <a:t>Petri Net </a:t>
            </a:r>
            <a:r>
              <a:rPr lang="zh-TW" altLang="en-US" sz="1400" kern="0" dirty="0">
                <a:solidFill>
                  <a:schemeClr val="tx1"/>
                </a:solidFill>
                <a:latin typeface="STXinwei" panose="02010800040101010101" pitchFamily="2" charset="-122"/>
                <a:ea typeface="STXinwei" panose="02010800040101010101" pitchFamily="2" charset="-122"/>
              </a:rPr>
              <a:t>的表达形式和语意，适用于凸显系统的并发动态行为</a:t>
            </a:r>
            <a:r>
              <a:rPr lang="en-US" altLang="zh-TW" sz="1400" kern="0" dirty="0">
                <a:solidFill>
                  <a:schemeClr val="tx1"/>
                </a:solidFill>
                <a:latin typeface="STXinwei" panose="02010800040101010101" pitchFamily="2" charset="-122"/>
                <a:ea typeface="STXinwei" panose="02010800040101010101" pitchFamily="2" charset="-122"/>
              </a:rPr>
              <a:t>,</a:t>
            </a:r>
            <a:r>
              <a:rPr lang="zh-TW" altLang="en-US" sz="1400" kern="0" dirty="0">
                <a:solidFill>
                  <a:schemeClr val="tx1"/>
                </a:solidFill>
                <a:latin typeface="STXinwei" panose="02010800040101010101" pitchFamily="2" charset="-122"/>
                <a:ea typeface="STXinwei" panose="02010800040101010101" pitchFamily="2" charset="-122"/>
              </a:rPr>
              <a:t>也是范畴论的主要计算手段</a:t>
            </a:r>
            <a:endParaRPr lang="en-US" altLang="zh-TW" sz="1400" kern="0" dirty="0">
              <a:latin typeface="STXinwei" panose="02010800040101010101" pitchFamily="2" charset="-122"/>
              <a:ea typeface="STXinwei" panose="02010800040101010101" pitchFamily="2" charset="-122"/>
            </a:endParaRPr>
          </a:p>
          <a:p>
            <a:pPr lvl="1"/>
            <a:r>
              <a:rPr lang="zh-TW" altLang="en-US" sz="1200" kern="0" dirty="0">
                <a:solidFill>
                  <a:schemeClr val="tx1"/>
                </a:solidFill>
                <a:latin typeface="STXinwei" panose="02010800040101010101" pitchFamily="2" charset="-122"/>
                <a:ea typeface="STXinwei" panose="02010800040101010101" pitchFamily="2" charset="-122"/>
              </a:rPr>
              <a:t>系统生成步骤：编码</a:t>
            </a:r>
            <a:r>
              <a:rPr lang="en-US" altLang="zh-TW" sz="1200" kern="0" dirty="0">
                <a:solidFill>
                  <a:schemeClr val="tx1"/>
                </a:solidFill>
                <a:latin typeface="STXinwei" panose="02010800040101010101" pitchFamily="2" charset="-122"/>
                <a:ea typeface="STXinwei" panose="02010800040101010101" pitchFamily="2" charset="-122"/>
              </a:rPr>
              <a:t>(Encode), </a:t>
            </a:r>
            <a:r>
              <a:rPr lang="zh-TW" altLang="en-US" sz="1200" kern="0" dirty="0">
                <a:solidFill>
                  <a:schemeClr val="tx1"/>
                </a:solidFill>
                <a:latin typeface="STXinwei" panose="02010800040101010101" pitchFamily="2" charset="-122"/>
                <a:ea typeface="STXinwei" panose="02010800040101010101" pitchFamily="2" charset="-122"/>
              </a:rPr>
              <a:t>枚举</a:t>
            </a:r>
            <a:r>
              <a:rPr lang="en-US" altLang="zh-TW" sz="1200" kern="0" dirty="0">
                <a:solidFill>
                  <a:schemeClr val="tx1"/>
                </a:solidFill>
                <a:latin typeface="STXinwei" panose="02010800040101010101" pitchFamily="2" charset="-122"/>
                <a:ea typeface="STXinwei" panose="02010800040101010101" pitchFamily="2" charset="-122"/>
              </a:rPr>
              <a:t>(Enumerate), </a:t>
            </a:r>
            <a:r>
              <a:rPr lang="zh-TW" altLang="en-US" sz="1200" kern="0" dirty="0">
                <a:solidFill>
                  <a:schemeClr val="tx1"/>
                </a:solidFill>
                <a:latin typeface="STXinwei" panose="02010800040101010101" pitchFamily="2" charset="-122"/>
                <a:ea typeface="STXinwei" panose="02010800040101010101" pitchFamily="2" charset="-122"/>
              </a:rPr>
              <a:t>评估</a:t>
            </a:r>
            <a:r>
              <a:rPr lang="en-US" altLang="zh-TW" sz="1200" kern="0" dirty="0">
                <a:solidFill>
                  <a:schemeClr val="tx1"/>
                </a:solidFill>
                <a:latin typeface="STXinwei" panose="02010800040101010101" pitchFamily="2" charset="-122"/>
                <a:ea typeface="STXinwei" panose="02010800040101010101" pitchFamily="2" charset="-122"/>
              </a:rPr>
              <a:t>(Evaluate), 3E </a:t>
            </a:r>
            <a:r>
              <a:rPr lang="zh-TW" altLang="en-US" sz="1200" kern="0" dirty="0">
                <a:solidFill>
                  <a:schemeClr val="tx1"/>
                </a:solidFill>
                <a:latin typeface="STXinwei" panose="02010800040101010101" pitchFamily="2" charset="-122"/>
                <a:ea typeface="STXinwei" panose="02010800040101010101" pitchFamily="2" charset="-122"/>
              </a:rPr>
              <a:t>语言算符，（枚举法所生成模型的总量可通过</a:t>
            </a:r>
            <a:r>
              <a:rPr lang="zh-TW" altLang="en-US" sz="1200" kern="0" dirty="0">
                <a:solidFill>
                  <a:srgbClr val="FF0000"/>
                </a:solidFill>
                <a:latin typeface="STXinwei" panose="02010800040101010101" pitchFamily="2" charset="-122"/>
                <a:ea typeface="STXinwei" panose="02010800040101010101" pitchFamily="2" charset="-122"/>
              </a:rPr>
              <a:t>假设</a:t>
            </a:r>
            <a:r>
              <a:rPr lang="zh-TW" altLang="en-US" sz="1200" kern="0" dirty="0">
                <a:solidFill>
                  <a:schemeClr val="tx1"/>
                </a:solidFill>
                <a:latin typeface="STXinwei" panose="02010800040101010101" pitchFamily="2" charset="-122"/>
                <a:ea typeface="STXinwei" panose="02010800040101010101" pitchFamily="2" charset="-122"/>
              </a:rPr>
              <a:t>与</a:t>
            </a:r>
            <a:r>
              <a:rPr lang="zh-TW" altLang="en-US" sz="1200" kern="0" dirty="0">
                <a:solidFill>
                  <a:srgbClr val="FF0000"/>
                </a:solidFill>
                <a:latin typeface="STXinwei" panose="02010800040101010101" pitchFamily="2" charset="-122"/>
                <a:ea typeface="STXinwei" panose="02010800040101010101" pitchFamily="2" charset="-122"/>
              </a:rPr>
              <a:t>断言</a:t>
            </a:r>
            <a:r>
              <a:rPr lang="zh-TW" altLang="en-US" sz="1200" kern="0" dirty="0">
                <a:solidFill>
                  <a:schemeClr val="tx1"/>
                </a:solidFill>
                <a:latin typeface="STXinwei" panose="02010800040101010101" pitchFamily="2" charset="-122"/>
                <a:ea typeface="STXinwei" panose="02010800040101010101" pitchFamily="2" charset="-122"/>
              </a:rPr>
              <a:t>来控制）</a:t>
            </a:r>
            <a:endParaRPr lang="en-US" altLang="zh-TW" sz="1200" kern="0" dirty="0">
              <a:solidFill>
                <a:schemeClr val="tx1"/>
              </a:solidFill>
              <a:latin typeface="STXinwei" panose="02010800040101010101" pitchFamily="2" charset="-122"/>
              <a:ea typeface="STXinwei" panose="02010800040101010101" pitchFamily="2" charset="-122"/>
            </a:endParaRPr>
          </a:p>
          <a:p>
            <a:pPr lvl="1"/>
            <a:r>
              <a:rPr lang="zh-TW" altLang="en-US" sz="1400" kern="0" dirty="0">
                <a:solidFill>
                  <a:schemeClr val="tx1"/>
                </a:solidFill>
                <a:latin typeface="STXinwei" panose="02010800040101010101" pitchFamily="2" charset="-122"/>
                <a:ea typeface="STXinwei" panose="02010800040101010101" pitchFamily="2" charset="-122"/>
              </a:rPr>
              <a:t>代数化元语言：所有特定领域的系统描述语言，均可根据上述的 </a:t>
            </a:r>
            <a:r>
              <a:rPr lang="en-US" altLang="zh-TW" sz="1400" kern="0" dirty="0">
                <a:solidFill>
                  <a:schemeClr val="tx1"/>
                </a:solidFill>
                <a:latin typeface="STXinwei" panose="02010800040101010101" pitchFamily="2" charset="-122"/>
                <a:ea typeface="STXinwei" panose="02010800040101010101" pitchFamily="2" charset="-122"/>
              </a:rPr>
              <a:t>3E </a:t>
            </a:r>
            <a:r>
              <a:rPr lang="zh-TW" altLang="en-US" sz="1400" kern="0" dirty="0">
                <a:solidFill>
                  <a:schemeClr val="tx1"/>
                </a:solidFill>
                <a:latin typeface="STXinwei" panose="02010800040101010101" pitchFamily="2" charset="-122"/>
                <a:ea typeface="STXinwei" panose="02010800040101010101" pitchFamily="2" charset="-122"/>
              </a:rPr>
              <a:t>语言算符，编码，枚举，并评估（比对计算结果）</a:t>
            </a:r>
          </a:p>
          <a:p>
            <a:endParaRPr lang="zh-TW" altLang="en-US" sz="1400" kern="0" dirty="0">
              <a:solidFill>
                <a:schemeClr val="tx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54425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比较系统模型优劣</a:t>
            </a:r>
            <a:r>
              <a:rPr lang="zh-CN" altLang="en-US" sz="2400" dirty="0">
                <a:solidFill>
                  <a:srgbClr val="C00000"/>
                </a:solidFill>
                <a:latin typeface="STXinwei" panose="02010800040101010101" pitchFamily="2" charset="-122"/>
                <a:ea typeface="STXinwei" panose="02010800040101010101" pitchFamily="2" charset="-122"/>
                <a:cs typeface="Arial" charset="0"/>
              </a:rPr>
              <a:t>的充分与必要条件</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(Patrick &amp; </a:t>
            </a:r>
            <a:r>
              <a:rPr lang="en-US" altLang="zh-CN" sz="2400" dirty="0" err="1">
                <a:solidFill>
                  <a:srgbClr val="C00000"/>
                </a:solidFill>
                <a:latin typeface="STXinwei" panose="02010800040101010101" pitchFamily="2" charset="-122"/>
                <a:ea typeface="STXinwei" panose="02010800040101010101" pitchFamily="2" charset="-122"/>
                <a:cs typeface="Arial" charset="0"/>
              </a:rPr>
              <a:t>Radhia</a:t>
            </a:r>
            <a:r>
              <a:rPr lang="en-US" altLang="zh-CN" sz="2400" dirty="0">
                <a:solidFill>
                  <a:srgbClr val="C00000"/>
                </a:solidFill>
                <a:latin typeface="STXinwei" panose="02010800040101010101" pitchFamily="2" charset="-122"/>
                <a:ea typeface="STXinwei" panose="02010800040101010101" pitchFamily="2" charset="-122"/>
                <a:cs typeface="Arial" charset="0"/>
              </a:rPr>
              <a:t> </a:t>
            </a:r>
            <a:r>
              <a:rPr lang="en-US" altLang="zh-CN" sz="2400" dirty="0" err="1">
                <a:solidFill>
                  <a:srgbClr val="C00000"/>
                </a:solidFill>
                <a:latin typeface="STXinwei" panose="02010800040101010101" pitchFamily="2" charset="-122"/>
                <a:ea typeface="STXinwei" panose="02010800040101010101" pitchFamily="2" charset="-122"/>
                <a:cs typeface="Arial" charset="0"/>
              </a:rPr>
              <a:t>Cousot</a:t>
            </a:r>
            <a:r>
              <a:rPr lang="zh-CN" altLang="en-US" sz="2400" dirty="0">
                <a:solidFill>
                  <a:srgbClr val="C00000"/>
                </a:solidFill>
                <a:latin typeface="STXinwei" panose="02010800040101010101" pitchFamily="2" charset="-122"/>
                <a:ea typeface="STXinwei" panose="02010800040101010101" pitchFamily="2" charset="-122"/>
                <a:cs typeface="Arial" charset="0"/>
              </a:rPr>
              <a:t>的核心主张</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pic>
        <p:nvPicPr>
          <p:cNvPr id="155" name="Google Shape;155;p3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553843" y="3153911"/>
            <a:ext cx="1494935" cy="1494935"/>
          </a:xfrm>
          <a:prstGeom prst="rect">
            <a:avLst/>
          </a:prstGeom>
          <a:noFill/>
          <a:ln>
            <a:noFill/>
          </a:ln>
        </p:spPr>
      </p:pic>
      <p:sp>
        <p:nvSpPr>
          <p:cNvPr id="156" name="Google Shape;156;p31"/>
          <p:cNvSpPr txBox="1"/>
          <p:nvPr/>
        </p:nvSpPr>
        <p:spPr>
          <a:xfrm>
            <a:off x="1003111" y="1016400"/>
            <a:ext cx="25964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a:solidFill>
                <a:srgbClr val="0B5394"/>
              </a:solidFill>
              <a:latin typeface="Lato"/>
              <a:ea typeface="Lato"/>
              <a:cs typeface="Lato"/>
              <a:sym typeface="Lato"/>
            </a:endParaRPr>
          </a:p>
        </p:txBody>
      </p:sp>
      <p:sp>
        <p:nvSpPr>
          <p:cNvPr id="157" name="Google Shape;157;p31"/>
          <p:cNvSpPr txBox="1"/>
          <p:nvPr/>
        </p:nvSpPr>
        <p:spPr>
          <a:xfrm>
            <a:off x="5041311" y="1016400"/>
            <a:ext cx="20400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a:solidFill>
                <a:srgbClr val="1C4587"/>
              </a:solidFill>
              <a:latin typeface="Lato"/>
              <a:ea typeface="Lato"/>
              <a:cs typeface="Lato"/>
              <a:sym typeface="Lato"/>
            </a:endParaRPr>
          </a:p>
        </p:txBody>
      </p:sp>
      <p:sp>
        <p:nvSpPr>
          <p:cNvPr id="158" name="Google Shape;158;p31"/>
          <p:cNvSpPr txBox="1"/>
          <p:nvPr/>
        </p:nvSpPr>
        <p:spPr>
          <a:xfrm>
            <a:off x="8641978" y="1016400"/>
            <a:ext cx="2517200" cy="738800"/>
          </a:xfrm>
          <a:prstGeom prst="rect">
            <a:avLst/>
          </a:prstGeom>
          <a:noFill/>
          <a:ln>
            <a:noFill/>
          </a:ln>
        </p:spPr>
        <p:txBody>
          <a:bodyPr spcFirstLastPara="1" wrap="square" lIns="121900" tIns="121900" rIns="121900" bIns="121900" anchor="ctr" anchorCtr="0">
            <a:noAutofit/>
          </a:bodyPr>
          <a:lstStyle/>
          <a:p>
            <a:pPr algn="ctr"/>
            <a:r>
              <a:rPr lang="en" sz="3200" b="1">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a:solidFill>
                <a:srgbClr val="1C4587"/>
              </a:solidFill>
              <a:latin typeface="Lato"/>
              <a:ea typeface="Lato"/>
              <a:cs typeface="Lato"/>
              <a:sym typeface="Lato"/>
            </a:endParaRPr>
          </a:p>
        </p:txBody>
      </p:sp>
      <p:cxnSp>
        <p:nvCxnSpPr>
          <p:cNvPr id="159" name="Google Shape;159;p31"/>
          <p:cNvCxnSpPr/>
          <p:nvPr/>
        </p:nvCxnSpPr>
        <p:spPr>
          <a:xfrm>
            <a:off x="4234278" y="2270784"/>
            <a:ext cx="14400" cy="2315200"/>
          </a:xfrm>
          <a:prstGeom prst="straightConnector1">
            <a:avLst/>
          </a:prstGeom>
          <a:noFill/>
          <a:ln w="9525" cap="flat" cmpd="sng">
            <a:solidFill>
              <a:schemeClr val="dk2"/>
            </a:solidFill>
            <a:prstDash val="solid"/>
            <a:round/>
            <a:headEnd type="none" w="med" len="med"/>
            <a:tailEnd type="none" w="med" len="med"/>
          </a:ln>
        </p:spPr>
      </p:cxnSp>
      <p:pic>
        <p:nvPicPr>
          <p:cNvPr id="160" name="Google Shape;160;p3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8641978" y="3100011"/>
            <a:ext cx="2517200" cy="1809025"/>
          </a:xfrm>
          <a:prstGeom prst="rect">
            <a:avLst/>
          </a:prstGeom>
          <a:noFill/>
          <a:ln>
            <a:noFill/>
          </a:ln>
        </p:spPr>
      </p:pic>
      <p:pic>
        <p:nvPicPr>
          <p:cNvPr id="161" name="Google Shape;161;p31"/>
          <p:cNvPicPr preferRelativeResize="0"/>
          <p:nvPr/>
        </p:nvPicPr>
        <p:blipFill>
          <a:blip r:embed="rId8">
            <a:alphaModFix/>
          </a:blip>
          <a:stretch>
            <a:fillRect/>
          </a:stretch>
        </p:blipFill>
        <p:spPr>
          <a:xfrm>
            <a:off x="4511044" y="3056433"/>
            <a:ext cx="3100507" cy="1808633"/>
          </a:xfrm>
          <a:prstGeom prst="rect">
            <a:avLst/>
          </a:prstGeom>
          <a:noFill/>
          <a:ln>
            <a:noFill/>
          </a:ln>
        </p:spPr>
      </p:pic>
      <p:cxnSp>
        <p:nvCxnSpPr>
          <p:cNvPr id="162" name="Google Shape;162;p31"/>
          <p:cNvCxnSpPr/>
          <p:nvPr/>
        </p:nvCxnSpPr>
        <p:spPr>
          <a:xfrm>
            <a:off x="7873911" y="2228966"/>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1115366" y="161238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4943040" y="1624990"/>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782323" y="162736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4041854" y="5018068"/>
            <a:ext cx="4108817" cy="1200329"/>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可根据应用场景的需求，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846169" y="5454758"/>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965049" y="5173718"/>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2" name="TextBox 1">
            <a:extLst>
              <a:ext uri="{FF2B5EF4-FFF2-40B4-BE49-F238E27FC236}">
                <a16:creationId xmlns:a16="http://schemas.microsoft.com/office/drawing/2014/main" id="{5892FAAF-8BA2-AF41-9406-6BD4916FA8DA}"/>
              </a:ext>
            </a:extLst>
          </p:cNvPr>
          <p:cNvSpPr txBox="1"/>
          <p:nvPr/>
        </p:nvSpPr>
        <p:spPr>
          <a:xfrm>
            <a:off x="795449" y="2413260"/>
            <a:ext cx="3011722" cy="523220"/>
          </a:xfrm>
          <a:prstGeom prst="rect">
            <a:avLst/>
          </a:prstGeom>
          <a:noFill/>
        </p:spPr>
        <p:txBody>
          <a:bodyPr wrap="none" rtlCol="0">
            <a:spAutoFit/>
          </a:bodyPr>
          <a:lstStyle/>
          <a:p>
            <a:r>
              <a:rPr lang="en-US" sz="1400" dirty="0"/>
              <a:t>Soundness: All provable truth are true;</a:t>
            </a:r>
          </a:p>
          <a:p>
            <a:r>
              <a:rPr lang="en-US" sz="1400" dirty="0"/>
              <a:t>Completeness: All truth are provable; </a:t>
            </a:r>
          </a:p>
        </p:txBody>
      </p:sp>
      <p:sp>
        <p:nvSpPr>
          <p:cNvPr id="20" name="TextBox 19">
            <a:extLst>
              <a:ext uri="{FF2B5EF4-FFF2-40B4-BE49-F238E27FC236}">
                <a16:creationId xmlns:a16="http://schemas.microsoft.com/office/drawing/2014/main" id="{8F9E32A8-B136-914A-8A2A-3D27D401E35A}"/>
              </a:ext>
            </a:extLst>
          </p:cNvPr>
          <p:cNvSpPr txBox="1"/>
          <p:nvPr/>
        </p:nvSpPr>
        <p:spPr>
          <a:xfrm>
            <a:off x="8150671" y="2413260"/>
            <a:ext cx="4238661" cy="523220"/>
          </a:xfrm>
          <a:prstGeom prst="rect">
            <a:avLst/>
          </a:prstGeom>
          <a:noFill/>
        </p:spPr>
        <p:txBody>
          <a:bodyPr wrap="none" rtlCol="0">
            <a:spAutoFit/>
          </a:bodyPr>
          <a:lstStyle/>
          <a:p>
            <a:r>
              <a:rPr lang="en-US" sz="1400" dirty="0"/>
              <a:t>Terminable: The program of interest eventually stops;</a:t>
            </a:r>
          </a:p>
          <a:p>
            <a:r>
              <a:rPr lang="en-US" sz="1400" dirty="0"/>
              <a:t>Bounded Term.: The said program stops given a bound; </a:t>
            </a:r>
          </a:p>
        </p:txBody>
      </p:sp>
      <p:sp>
        <p:nvSpPr>
          <p:cNvPr id="21" name="TextBox 20">
            <a:extLst>
              <a:ext uri="{FF2B5EF4-FFF2-40B4-BE49-F238E27FC236}">
                <a16:creationId xmlns:a16="http://schemas.microsoft.com/office/drawing/2014/main" id="{0625AD22-10BE-D44B-9649-47AC81A1308D}"/>
              </a:ext>
            </a:extLst>
          </p:cNvPr>
          <p:cNvSpPr txBox="1"/>
          <p:nvPr/>
        </p:nvSpPr>
        <p:spPr>
          <a:xfrm>
            <a:off x="4241478" y="2529659"/>
            <a:ext cx="3747885" cy="307777"/>
          </a:xfrm>
          <a:prstGeom prst="rect">
            <a:avLst/>
          </a:prstGeom>
          <a:noFill/>
        </p:spPr>
        <p:txBody>
          <a:bodyPr wrap="none" rtlCol="0">
            <a:spAutoFit/>
          </a:bodyPr>
          <a:lstStyle/>
          <a:p>
            <a:r>
              <a:rPr lang="en-US" sz="1400" dirty="0"/>
              <a:t>Precise semantics: Avoid False Positive/Negative.</a:t>
            </a:r>
          </a:p>
        </p:txBody>
      </p:sp>
      <p:pic>
        <p:nvPicPr>
          <p:cNvPr id="22" name="Picture 21">
            <a:hlinkClick r:id="rId9"/>
            <a:extLst>
              <a:ext uri="{FF2B5EF4-FFF2-40B4-BE49-F238E27FC236}">
                <a16:creationId xmlns:a16="http://schemas.microsoft.com/office/drawing/2014/main" id="{F1228CC4-CD47-8E43-9001-B55FD3D6481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869278" y="170785"/>
            <a:ext cx="864063" cy="845615"/>
          </a:xfrm>
          <a:prstGeom prst="rect">
            <a:avLst/>
          </a:prstGeom>
        </p:spPr>
      </p:pic>
      <p:pic>
        <p:nvPicPr>
          <p:cNvPr id="2050" name="Picture 2">
            <a:hlinkClick r:id="rId11"/>
            <a:extLst>
              <a:ext uri="{FF2B5EF4-FFF2-40B4-BE49-F238E27FC236}">
                <a16:creationId xmlns:a16="http://schemas.microsoft.com/office/drawing/2014/main" id="{605C468D-9AC0-2C4B-8CFE-3B38BB68EF7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8371" t="8764" r="34238" b="45164"/>
          <a:stretch/>
        </p:blipFill>
        <p:spPr bwMode="auto">
          <a:xfrm>
            <a:off x="9478198" y="252800"/>
            <a:ext cx="844757" cy="847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168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57F53-F404-7342-A8E7-01FC948F58E1}"/>
              </a:ext>
            </a:extLst>
          </p:cNvPr>
          <p:cNvPicPr>
            <a:picLocks noChangeAspect="1"/>
          </p:cNvPicPr>
          <p:nvPr/>
        </p:nvPicPr>
        <p:blipFill>
          <a:blip r:embed="rId2"/>
          <a:stretch>
            <a:fillRect/>
          </a:stretch>
        </p:blipFill>
        <p:spPr>
          <a:xfrm>
            <a:off x="59918" y="1013734"/>
            <a:ext cx="4092703" cy="3468320"/>
          </a:xfrm>
          <a:prstGeom prst="rect">
            <a:avLst/>
          </a:prstGeom>
        </p:spPr>
      </p:pic>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所有的数据类型均为偏序集</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（偏序集由有向关系所构成）</a:t>
            </a:r>
            <a:endParaRPr lang="en-US" sz="2400" dirty="0">
              <a:solidFill>
                <a:srgbClr val="C00000"/>
              </a:solidFill>
              <a:latin typeface="STXinwei" panose="02010800040101010101" pitchFamily="2" charset="-122"/>
              <a:ea typeface="STXinwei" panose="02010800040101010101" pitchFamily="2" charset="-122"/>
            </a:endParaRP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809146" y="983951"/>
            <a:ext cx="2578469" cy="420136"/>
          </a:xfrm>
        </p:spPr>
        <p:txBody>
          <a:bodyPr>
            <a:normAutofit lnSpcReduction="10000"/>
          </a:bodyPr>
          <a:lstStyle/>
          <a:p>
            <a:pPr marL="152396" indent="0" algn="ctr">
              <a:buNone/>
            </a:pPr>
            <a:r>
              <a:rPr lang="en-US" sz="1800" b="1" dirty="0" err="1">
                <a:latin typeface="STXinwei" panose="02010800040101010101" pitchFamily="2" charset="-122"/>
                <a:ea typeface="STXinwei" panose="02010800040101010101" pitchFamily="2" charset="-122"/>
              </a:rPr>
              <a:t>万用性</a:t>
            </a:r>
            <a:r>
              <a:rPr lang="en-US" altLang="zh-CN"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Universality</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24</a:t>
            </a:fld>
            <a:endParaRPr lang="en" sz="1333" kern="0" dirty="0">
              <a:solidFill>
                <a:srgbClr val="595959"/>
              </a:solidFill>
              <a:latin typeface="Arial"/>
              <a:cs typeface="Arial"/>
              <a:sym typeface="Arial"/>
            </a:endParaRPr>
          </a:p>
        </p:txBody>
      </p:sp>
      <p:pic>
        <p:nvPicPr>
          <p:cNvPr id="1026" name="Picture 2">
            <a:hlinkClick r:id="rId3"/>
            <a:extLst>
              <a:ext uri="{FF2B5EF4-FFF2-40B4-BE49-F238E27FC236}">
                <a16:creationId xmlns:a16="http://schemas.microsoft.com/office/drawing/2014/main" id="{6FBDF1AD-C3FE-7E42-9348-EED6153006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46816" y="2214354"/>
            <a:ext cx="1374102" cy="17800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2641F5-C80B-7A43-87C3-217D310F82B9}"/>
              </a:ext>
            </a:extLst>
          </p:cNvPr>
          <p:cNvSpPr txBox="1"/>
          <p:nvPr/>
        </p:nvSpPr>
        <p:spPr>
          <a:xfrm>
            <a:off x="8807111" y="4373635"/>
            <a:ext cx="265329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Image Source: </a:t>
            </a:r>
            <a:r>
              <a:rPr lang="en-TW" dirty="0">
                <a:latin typeface="STXinwei" panose="02010800040101010101" pitchFamily="2" charset="-122"/>
                <a:ea typeface="STXinwei" panose="02010800040101010101" pitchFamily="2" charset="-122"/>
                <a:hlinkClick r:id="rId3"/>
              </a:rPr>
              <a:t>Wikipedia</a:t>
            </a:r>
            <a:endParaRPr lang="en-TW" dirty="0">
              <a:latin typeface="STXinwei" panose="02010800040101010101" pitchFamily="2" charset="-122"/>
              <a:ea typeface="STXinwei" panose="02010800040101010101" pitchFamily="2" charset="-122"/>
            </a:endParaRPr>
          </a:p>
        </p:txBody>
      </p:sp>
      <p:pic>
        <p:nvPicPr>
          <p:cNvPr id="10" name="Picture 9">
            <a:extLst>
              <a:ext uri="{FF2B5EF4-FFF2-40B4-BE49-F238E27FC236}">
                <a16:creationId xmlns:a16="http://schemas.microsoft.com/office/drawing/2014/main" id="{41CDFF67-B083-9D44-B60E-EB97729CBC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154" y="4905911"/>
            <a:ext cx="3541295" cy="1503110"/>
          </a:xfrm>
          <a:prstGeom prst="rect">
            <a:avLst/>
          </a:prstGeom>
        </p:spPr>
      </p:pic>
      <p:sp>
        <p:nvSpPr>
          <p:cNvPr id="11" name="TextBox 10">
            <a:extLst>
              <a:ext uri="{FF2B5EF4-FFF2-40B4-BE49-F238E27FC236}">
                <a16:creationId xmlns:a16="http://schemas.microsoft.com/office/drawing/2014/main" id="{F130AF27-6C0C-4F4A-BB43-0DFD4949EAAD}"/>
              </a:ext>
            </a:extLst>
          </p:cNvPr>
          <p:cNvSpPr txBox="1"/>
          <p:nvPr/>
        </p:nvSpPr>
        <p:spPr>
          <a:xfrm>
            <a:off x="8626152" y="4063941"/>
            <a:ext cx="30812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Dana Scott: 1976 图灵奖得主</a:t>
            </a:r>
          </a:p>
        </p:txBody>
      </p:sp>
      <p:pic>
        <p:nvPicPr>
          <p:cNvPr id="12" name="Picture 11">
            <a:extLst>
              <a:ext uri="{FF2B5EF4-FFF2-40B4-BE49-F238E27FC236}">
                <a16:creationId xmlns:a16="http://schemas.microsoft.com/office/drawing/2014/main" id="{477F18D9-B7E9-9747-AC8E-B84EE95715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4066983" y="1567441"/>
            <a:ext cx="4126953" cy="3749779"/>
          </a:xfrm>
          <a:prstGeom prst="rect">
            <a:avLst/>
          </a:prstGeom>
        </p:spPr>
      </p:pic>
      <p:sp>
        <p:nvSpPr>
          <p:cNvPr id="18" name="TextBox 17">
            <a:extLst>
              <a:ext uri="{FF2B5EF4-FFF2-40B4-BE49-F238E27FC236}">
                <a16:creationId xmlns:a16="http://schemas.microsoft.com/office/drawing/2014/main" id="{0B4BCAC1-EDF0-894B-8A1C-28CE29D2F3E9}"/>
              </a:ext>
            </a:extLst>
          </p:cNvPr>
          <p:cNvSpPr txBox="1"/>
          <p:nvPr/>
        </p:nvSpPr>
        <p:spPr>
          <a:xfrm>
            <a:off x="8387124" y="1090387"/>
            <a:ext cx="3493264" cy="954107"/>
          </a:xfrm>
          <a:prstGeom prst="rect">
            <a:avLst/>
          </a:prstGeom>
          <a:noFill/>
        </p:spPr>
        <p:txBody>
          <a:bodyPr wrap="none" rtlCol="0">
            <a:spAutoFit/>
          </a:bodyPr>
          <a:lstStyle/>
          <a:p>
            <a:pPr algn="ctr"/>
            <a:r>
              <a:rPr lang="en-TW" sz="1400" dirty="0">
                <a:latin typeface="STXinwei" panose="02010800040101010101" pitchFamily="2" charset="-122"/>
                <a:ea typeface="STXinwei" panose="02010800040101010101" pitchFamily="2" charset="-122"/>
              </a:rPr>
              <a:t>通过标示/数学语义的研究</a:t>
            </a:r>
          </a:p>
          <a:p>
            <a:pPr algn="ctr"/>
            <a:r>
              <a:rPr lang="zh-CN" altLang="en-US" sz="1400" dirty="0">
                <a:latin typeface="STXinwei" panose="02010800040101010101" pitchFamily="2" charset="-122"/>
                <a:ea typeface="STXinwei" panose="02010800040101010101" pitchFamily="2" charset="-122"/>
              </a:rPr>
              <a:t>（</a:t>
            </a:r>
            <a:r>
              <a:rPr lang="en-US" altLang="zh-CN" sz="1400" dirty="0">
                <a:latin typeface="STXinwei" panose="02010800040101010101" pitchFamily="2" charset="-122"/>
                <a:ea typeface="STXinwei" panose="02010800040101010101" pitchFamily="2" charset="-122"/>
              </a:rPr>
              <a:t>Denotational/Mathematical Semantics</a:t>
            </a:r>
            <a:r>
              <a:rPr lang="zh-CN" altLang="en-US" sz="1400" dirty="0">
                <a:latin typeface="STXinwei" panose="02010800040101010101" pitchFamily="2" charset="-122"/>
                <a:ea typeface="STXinwei" panose="02010800040101010101" pitchFamily="2" charset="-122"/>
              </a:rPr>
              <a:t>）</a:t>
            </a:r>
            <a:endParaRPr lang="en-TW" sz="1400" dirty="0">
              <a:latin typeface="STXinwei" panose="02010800040101010101" pitchFamily="2" charset="-122"/>
              <a:ea typeface="STXinwei" panose="02010800040101010101" pitchFamily="2" charset="-122"/>
            </a:endParaRPr>
          </a:p>
          <a:p>
            <a:pPr algn="ctr"/>
            <a:r>
              <a:rPr lang="en-TW" sz="1400" dirty="0">
                <a:latin typeface="STXinwei" panose="02010800040101010101" pitchFamily="2" charset="-122"/>
                <a:ea typeface="STXinwei" panose="02010800040101010101" pitchFamily="2" charset="-122"/>
              </a:rPr>
              <a:t>将计算方法论从</a:t>
            </a:r>
          </a:p>
          <a:p>
            <a:pPr algn="ctr"/>
            <a:r>
              <a:rPr lang="en-TW" sz="1400" dirty="0">
                <a:latin typeface="STXinwei" panose="02010800040101010101" pitchFamily="2" charset="-122"/>
                <a:ea typeface="STXinwei" panose="02010800040101010101" pitchFamily="2" charset="-122"/>
              </a:rPr>
              <a:t>艺术提升到科学层次的鼻祖</a:t>
            </a:r>
          </a:p>
        </p:txBody>
      </p:sp>
      <p:sp>
        <p:nvSpPr>
          <p:cNvPr id="13" name="Google Shape;212;p34">
            <a:extLst>
              <a:ext uri="{FF2B5EF4-FFF2-40B4-BE49-F238E27FC236}">
                <a16:creationId xmlns:a16="http://schemas.microsoft.com/office/drawing/2014/main" id="{1E44ED40-72E6-9D43-95AB-21B0B4DCA689}"/>
              </a:ext>
            </a:extLst>
          </p:cNvPr>
          <p:cNvSpPr txBox="1"/>
          <p:nvPr/>
        </p:nvSpPr>
        <p:spPr>
          <a:xfrm rot="1708551">
            <a:off x="798061" y="301497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公理</a:t>
            </a:r>
            <a:r>
              <a:rPr lang="en-US" altLang="zh-CN" sz="1600" dirty="0">
                <a:solidFill>
                  <a:srgbClr val="0070C0"/>
                </a:solidFill>
                <a:latin typeface="STXinwei" panose="02010800040101010101" pitchFamily="2" charset="-122"/>
                <a:ea typeface="STXinwei" panose="02010800040101010101" pitchFamily="2" charset="-122"/>
                <a:cs typeface="Lato"/>
                <a:sym typeface="Lato"/>
              </a:rPr>
              <a:t>1:</a:t>
            </a:r>
            <a:r>
              <a:rPr lang="zh-CN" altLang="en-US" sz="1600" dirty="0">
                <a:solidFill>
                  <a:srgbClr val="0070C0"/>
                </a:solidFill>
                <a:latin typeface="STXinwei" panose="02010800040101010101" pitchFamily="2" charset="-122"/>
                <a:ea typeface="STXinwei" panose="02010800040101010101" pitchFamily="2" charset="-122"/>
                <a:cs typeface="Lato"/>
                <a:sym typeface="Lato"/>
              </a:rPr>
              <a:t>所有数据结构均为偏序集</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14" name="Google Shape;212;p34">
            <a:extLst>
              <a:ext uri="{FF2B5EF4-FFF2-40B4-BE49-F238E27FC236}">
                <a16:creationId xmlns:a16="http://schemas.microsoft.com/office/drawing/2014/main" id="{970C339F-5042-354D-8B80-84BAFCFDF08E}"/>
              </a:ext>
            </a:extLst>
          </p:cNvPr>
          <p:cNvSpPr txBox="1"/>
          <p:nvPr/>
        </p:nvSpPr>
        <p:spPr>
          <a:xfrm rot="19722381">
            <a:off x="929844" y="5557255"/>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US" sz="1600" dirty="0" err="1">
                <a:solidFill>
                  <a:srgbClr val="FF0000"/>
                </a:solidFill>
                <a:latin typeface="STXinwei" panose="02010800040101010101" pitchFamily="2" charset="-122"/>
                <a:ea typeface="STXinwei" panose="02010800040101010101" pitchFamily="2" charset="-122"/>
                <a:cs typeface="Lato"/>
                <a:sym typeface="Lato"/>
              </a:rPr>
              <a:t>所有数据类型均为</a:t>
            </a:r>
            <a:r>
              <a:rPr lang="zh-CN" altLang="en-US" sz="1600" dirty="0">
                <a:solidFill>
                  <a:srgbClr val="FF0000"/>
                </a:solidFill>
                <a:latin typeface="STXinwei" panose="02010800040101010101" pitchFamily="2" charset="-122"/>
                <a:ea typeface="STXinwei" panose="02010800040101010101" pitchFamily="2" charset="-122"/>
                <a:cs typeface="Lato"/>
                <a:sym typeface="Lato"/>
              </a:rPr>
              <a:t>“格”</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5" name="Picture 4">
            <a:hlinkClick r:id="rId7"/>
            <a:extLst>
              <a:ext uri="{FF2B5EF4-FFF2-40B4-BE49-F238E27FC236}">
                <a16:creationId xmlns:a16="http://schemas.microsoft.com/office/drawing/2014/main" id="{7D841BD9-CE8B-3E45-BCE9-C95B65AA31A0}"/>
              </a:ext>
            </a:extLst>
          </p:cNvPr>
          <p:cNvPicPr>
            <a:picLocks noChangeAspect="1"/>
          </p:cNvPicPr>
          <p:nvPr/>
        </p:nvPicPr>
        <p:blipFill>
          <a:blip r:embed="rId8"/>
          <a:stretch>
            <a:fillRect/>
          </a:stretch>
        </p:blipFill>
        <p:spPr>
          <a:xfrm>
            <a:off x="9167870" y="4751649"/>
            <a:ext cx="1997856" cy="1434786"/>
          </a:xfrm>
          <a:prstGeom prst="rect">
            <a:avLst/>
          </a:prstGeom>
        </p:spPr>
      </p:pic>
      <p:sp>
        <p:nvSpPr>
          <p:cNvPr id="15" name="TextBox 14">
            <a:extLst>
              <a:ext uri="{FF2B5EF4-FFF2-40B4-BE49-F238E27FC236}">
                <a16:creationId xmlns:a16="http://schemas.microsoft.com/office/drawing/2014/main" id="{1B919011-C278-B14F-8AA0-437B2063CAAA}"/>
              </a:ext>
            </a:extLst>
          </p:cNvPr>
          <p:cNvSpPr txBox="1"/>
          <p:nvPr/>
        </p:nvSpPr>
        <p:spPr>
          <a:xfrm>
            <a:off x="8606915" y="6245922"/>
            <a:ext cx="311976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7"/>
              </a:rPr>
              <a:t>Lambda Calculus</a:t>
            </a:r>
            <a:r>
              <a:rPr lang="zh-CN" altLang="en-US" dirty="0">
                <a:latin typeface="STXinwei" panose="02010800040101010101" pitchFamily="2" charset="-122"/>
                <a:ea typeface="STXinwei" panose="02010800040101010101" pitchFamily="2" charset="-122"/>
                <a:hlinkClick r:id="rId7"/>
              </a:rPr>
              <a:t> 的 前世今生</a:t>
            </a:r>
            <a:endParaRPr lang="en-TW" dirty="0">
              <a:latin typeface="STXinwei" panose="02010800040101010101" pitchFamily="2" charset="-122"/>
              <a:ea typeface="STXinwei" panose="02010800040101010101" pitchFamily="2" charset="-122"/>
            </a:endParaRPr>
          </a:p>
        </p:txBody>
      </p:sp>
      <p:sp>
        <p:nvSpPr>
          <p:cNvPr id="16" name="Text Placeholder 2">
            <a:extLst>
              <a:ext uri="{FF2B5EF4-FFF2-40B4-BE49-F238E27FC236}">
                <a16:creationId xmlns:a16="http://schemas.microsoft.com/office/drawing/2014/main" id="{801B2B9D-A4A9-F242-B54D-B69D192054DE}"/>
              </a:ext>
            </a:extLst>
          </p:cNvPr>
          <p:cNvSpPr txBox="1">
            <a:spLocks/>
          </p:cNvSpPr>
          <p:nvPr/>
        </p:nvSpPr>
        <p:spPr>
          <a:xfrm>
            <a:off x="3106264" y="5657466"/>
            <a:ext cx="6048390" cy="657927"/>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Lato"/>
              <a:buChar char="●"/>
              <a:defRPr sz="2800" kern="1200">
                <a:solidFill>
                  <a:schemeClr val="tx1"/>
                </a:solidFill>
                <a:latin typeface="Lato"/>
                <a:ea typeface="Lato"/>
                <a:cs typeface="Lato"/>
                <a:sym typeface="Lato"/>
              </a:defRPr>
            </a:lvl1pPr>
            <a:lvl2pPr marL="1219170" lvl="1" indent="-423323" algn="l" defTabSz="914400" rtl="0" eaLnBrk="1" latinLnBrk="0" hangingPunct="1">
              <a:lnSpc>
                <a:spcPct val="90000"/>
              </a:lnSpc>
              <a:spcBef>
                <a:spcPts val="0"/>
              </a:spcBef>
              <a:spcAft>
                <a:spcPts val="0"/>
              </a:spcAft>
              <a:buSzPts val="1400"/>
              <a:buFont typeface="Lato"/>
              <a:buChar char="○"/>
              <a:defRPr sz="2400" kern="1200">
                <a:solidFill>
                  <a:schemeClr val="tx1"/>
                </a:solidFill>
                <a:latin typeface="Lato"/>
                <a:ea typeface="Lato"/>
                <a:cs typeface="Lato"/>
                <a:sym typeface="Lato"/>
              </a:defRPr>
            </a:lvl2pPr>
            <a:lvl3pPr marL="1828754" lvl="2" indent="-423323" algn="l" defTabSz="914400" rtl="0" eaLnBrk="1" latinLnBrk="0" hangingPunct="1">
              <a:lnSpc>
                <a:spcPct val="90000"/>
              </a:lnSpc>
              <a:spcBef>
                <a:spcPts val="0"/>
              </a:spcBef>
              <a:spcAft>
                <a:spcPts val="0"/>
              </a:spcAft>
              <a:buSzPts val="1400"/>
              <a:buFont typeface="Lato"/>
              <a:buChar char="■"/>
              <a:defRPr sz="2000" kern="1200">
                <a:solidFill>
                  <a:schemeClr val="tx1"/>
                </a:solidFill>
                <a:latin typeface="Lato"/>
                <a:ea typeface="Lato"/>
                <a:cs typeface="Lato"/>
                <a:sym typeface="Lato"/>
              </a:defRPr>
            </a:lvl3pPr>
            <a:lvl4pPr marL="2438339" lvl="3"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4pPr>
            <a:lvl5pPr marL="3047924" lvl="4"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5pPr>
            <a:lvl6pPr marL="3657509" lvl="5"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6pPr>
            <a:lvl7pPr marL="4267093" lvl="6"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7pPr>
            <a:lvl8pPr marL="4876678" lvl="7"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8pPr>
            <a:lvl9pPr marL="5486263" lvl="8" indent="-423323" algn="l" defTabSz="914400" rtl="0" eaLnBrk="1" latinLnBrk="0" hangingPunct="1">
              <a:lnSpc>
                <a:spcPct val="90000"/>
              </a:lnSpc>
              <a:spcBef>
                <a:spcPts val="0"/>
              </a:spcBef>
              <a:spcAft>
                <a:spcPts val="0"/>
              </a:spcAft>
              <a:buSzPts val="1400"/>
              <a:buFont typeface="Lato"/>
              <a:buChar char="■"/>
              <a:defRPr sz="1800" kern="1200">
                <a:solidFill>
                  <a:schemeClr val="tx1"/>
                </a:solidFill>
                <a:latin typeface="Lato"/>
                <a:ea typeface="Lato"/>
                <a:cs typeface="Lato"/>
                <a:sym typeface="Lato"/>
              </a:defRPr>
            </a:lvl9pPr>
          </a:lstStyle>
          <a:p>
            <a:pPr marL="152396" indent="0" algn="ctr">
              <a:buFont typeface="Lato"/>
              <a:buNone/>
            </a:pPr>
            <a:r>
              <a:rPr lang="en-US" sz="1800" b="1" dirty="0" err="1">
                <a:latin typeface="STXinwei" panose="02010800040101010101" pitchFamily="2" charset="-122"/>
                <a:ea typeface="STXinwei" panose="02010800040101010101" pitchFamily="2" charset="-122"/>
              </a:rPr>
              <a:t>偏序集</a:t>
            </a:r>
            <a:r>
              <a:rPr lang="zh-CN" altLang="en-US" sz="1800" b="1" dirty="0">
                <a:latin typeface="STXinwei" panose="02010800040101010101" pitchFamily="2" charset="-122"/>
                <a:ea typeface="STXinwei" panose="02010800040101010101" pitchFamily="2" charset="-122"/>
              </a:rPr>
              <a:t>：</a:t>
            </a:r>
            <a:r>
              <a:rPr lang="en-US" sz="1800" b="1" dirty="0">
                <a:latin typeface="STXinwei" panose="02010800040101010101" pitchFamily="2" charset="-122"/>
                <a:ea typeface="STXinwei" panose="02010800040101010101" pitchFamily="2" charset="-122"/>
              </a:rPr>
              <a:t> Partially Ordered Sets/Lattice(</a:t>
            </a:r>
            <a:r>
              <a:rPr lang="en-US" sz="1800" b="1" dirty="0" err="1">
                <a:latin typeface="STXinwei" panose="02010800040101010101" pitchFamily="2" charset="-122"/>
                <a:ea typeface="STXinwei" panose="02010800040101010101" pitchFamily="2" charset="-122"/>
              </a:rPr>
              <a:t>格</a:t>
            </a:r>
            <a:r>
              <a:rPr lang="en-US" sz="1800" b="1" dirty="0">
                <a:latin typeface="STXinwei" panose="02010800040101010101" pitchFamily="2" charset="-122"/>
                <a:ea typeface="STXinwei" panose="02010800040101010101" pitchFamily="2" charset="-122"/>
              </a:rPr>
              <a:t>)</a:t>
            </a:r>
          </a:p>
        </p:txBody>
      </p:sp>
      <p:sp>
        <p:nvSpPr>
          <p:cNvPr id="17" name="TextBox 16">
            <a:extLst>
              <a:ext uri="{FF2B5EF4-FFF2-40B4-BE49-F238E27FC236}">
                <a16:creationId xmlns:a16="http://schemas.microsoft.com/office/drawing/2014/main" id="{E2118F9B-1BF1-0A4B-B900-4E4B8CAAD8B8}"/>
              </a:ext>
            </a:extLst>
          </p:cNvPr>
          <p:cNvSpPr txBox="1"/>
          <p:nvPr/>
        </p:nvSpPr>
        <p:spPr>
          <a:xfrm>
            <a:off x="6190406" y="1356114"/>
            <a:ext cx="1419299"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 </a:t>
            </a:r>
            <a:r>
              <a:rPr lang="en-TW" dirty="0"/>
              <a:t>(Join/Top</a:t>
            </a:r>
            <a:r>
              <a:rPr lang="en-US" dirty="0">
                <a:latin typeface="STXinwei" panose="02010800040101010101" pitchFamily="2" charset="-122"/>
                <a:ea typeface="STXinwei" panose="02010800040101010101" pitchFamily="2" charset="-122"/>
              </a:rPr>
              <a:t>)</a:t>
            </a:r>
            <a:endParaRPr lang="en-TW" dirty="0"/>
          </a:p>
        </p:txBody>
      </p:sp>
      <p:sp>
        <p:nvSpPr>
          <p:cNvPr id="19" name="TextBox 18">
            <a:extLst>
              <a:ext uri="{FF2B5EF4-FFF2-40B4-BE49-F238E27FC236}">
                <a16:creationId xmlns:a16="http://schemas.microsoft.com/office/drawing/2014/main" id="{BD92006E-2EBF-914F-A7BC-E31AA7A95ECD}"/>
              </a:ext>
            </a:extLst>
          </p:cNvPr>
          <p:cNvSpPr txBox="1"/>
          <p:nvPr/>
        </p:nvSpPr>
        <p:spPr>
          <a:xfrm>
            <a:off x="6233238" y="4921227"/>
            <a:ext cx="1918795" cy="369332"/>
          </a:xfrm>
          <a:prstGeom prst="rect">
            <a:avLst/>
          </a:prstGeom>
          <a:noFill/>
        </p:spPr>
        <p:txBody>
          <a:bodyPr wrap="none" rtlCol="0">
            <a:spAutoFit/>
          </a:bodyPr>
          <a:lstStyle/>
          <a:p>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 </a:t>
            </a:r>
            <a:r>
              <a:rPr lang="en-TW" dirty="0"/>
              <a:t>(Meet/Bottom</a:t>
            </a:r>
            <a:r>
              <a:rPr lang="en-US" dirty="0">
                <a:latin typeface="STXinwei" panose="02010800040101010101" pitchFamily="2" charset="-122"/>
                <a:ea typeface="STXinwei" panose="02010800040101010101" pitchFamily="2" charset="-122"/>
              </a:rPr>
              <a:t>)</a:t>
            </a:r>
            <a:endParaRPr lang="en-TW" dirty="0"/>
          </a:p>
        </p:txBody>
      </p:sp>
    </p:spTree>
    <p:extLst>
      <p:ext uri="{BB962C8B-B14F-4D97-AF65-F5344CB8AC3E}">
        <p14:creationId xmlns:p14="http://schemas.microsoft.com/office/powerpoint/2010/main" val="2165007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p:nvPr/>
        </p:nvSpPr>
        <p:spPr>
          <a:xfrm>
            <a:off x="5223248" y="3053133"/>
            <a:ext cx="1750400" cy="738800"/>
          </a:xfrm>
          <a:prstGeom prst="ellipse">
            <a:avLst/>
          </a:prstGeom>
          <a:solidFill>
            <a:srgbClr val="F4CCCC"/>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TW" sz="2400" b="1" dirty="0">
                <a:solidFill>
                  <a:schemeClr val="dk1"/>
                </a:solidFill>
                <a:latin typeface="STXinwei" panose="02010800040101010101" pitchFamily="2" charset="-122"/>
                <a:ea typeface="STXinwei" panose="02010800040101010101" pitchFamily="2" charset="-122"/>
                <a:cs typeface="Lato"/>
                <a:sym typeface="Lato"/>
              </a:rPr>
              <a:t>现在</a:t>
            </a:r>
            <a:endParaRPr b="1" dirty="0">
              <a:latin typeface="STXinwei" panose="02010800040101010101" pitchFamily="2" charset="-122"/>
              <a:ea typeface="STXinwei" panose="02010800040101010101" pitchFamily="2" charset="-122"/>
              <a:cs typeface="Lato"/>
              <a:sym typeface="Lato"/>
            </a:endParaRPr>
          </a:p>
        </p:txBody>
      </p:sp>
      <p:sp>
        <p:nvSpPr>
          <p:cNvPr id="199" name="Google Shape;199;p34"/>
          <p:cNvSpPr txBox="1">
            <a:spLocks noGrp="1"/>
          </p:cNvSpPr>
          <p:nvPr>
            <p:ph type="title"/>
          </p:nvPr>
        </p:nvSpPr>
        <p:spPr>
          <a:xfrm>
            <a:off x="416812" y="358577"/>
            <a:ext cx="11360800" cy="507061"/>
          </a:xfrm>
          <a:prstGeom prst="rect">
            <a:avLst/>
          </a:prstGeom>
        </p:spPr>
        <p:txBody>
          <a:bodyPr spcFirstLastPara="1" vert="horz" wrap="square" lIns="121900" tIns="121900" rIns="121900" bIns="121900" rtlCol="0" anchor="t" anchorCtr="0">
            <a:normAutofit fontScale="90000"/>
          </a:bodyPr>
          <a:lstStyle/>
          <a:p>
            <a:pPr algn="ctr"/>
            <a:r>
              <a:rPr lang="en-US" sz="2400" b="1" dirty="0" err="1">
                <a:solidFill>
                  <a:srgbClr val="C00000"/>
                </a:solidFill>
                <a:uFill>
                  <a:noFill/>
                </a:uFill>
                <a:latin typeface="STXinwei" panose="02010800040101010101" pitchFamily="2" charset="-122"/>
                <a:ea typeface="STXinwei" panose="02010800040101010101" pitchFamily="2" charset="-122"/>
              </a:rPr>
              <a:t>以光速为限</a:t>
            </a:r>
            <a:r>
              <a:rPr lang="en" sz="2400" b="1" dirty="0" err="1">
                <a:solidFill>
                  <a:srgbClr val="C00000"/>
                </a:solidFill>
                <a:uFill>
                  <a:noFill/>
                </a:uFill>
                <a:latin typeface="STXinwei" panose="02010800040101010101" pitchFamily="2" charset="-122"/>
                <a:ea typeface="STXinwei" panose="02010800040101010101" pitchFamily="2" charset="-122"/>
              </a:rPr>
              <a:t>的决策影响力边界</a:t>
            </a:r>
            <a:endParaRPr sz="2400" b="1" dirty="0">
              <a:solidFill>
                <a:srgbClr val="C00000"/>
              </a:solidFill>
              <a:latin typeface="STXinwei" panose="02010800040101010101" pitchFamily="2" charset="-122"/>
              <a:ea typeface="STXinwei" panose="02010800040101010101" pitchFamily="2" charset="-122"/>
            </a:endParaRPr>
          </a:p>
        </p:txBody>
      </p:sp>
      <p:sp>
        <p:nvSpPr>
          <p:cNvPr id="200" name="Google Shape;200;p34"/>
          <p:cNvSpPr txBox="1"/>
          <p:nvPr/>
        </p:nvSpPr>
        <p:spPr>
          <a:xfrm>
            <a:off x="5445685" y="1510768"/>
            <a:ext cx="1305390" cy="518167"/>
          </a:xfrm>
          <a:prstGeom prst="rect">
            <a:avLst/>
          </a:prstGeom>
          <a:noFill/>
          <a:ln>
            <a:noFill/>
          </a:ln>
        </p:spPr>
        <p:txBody>
          <a:bodyPr spcFirstLastPara="1" wrap="square" lIns="121900" tIns="121900" rIns="121900" bIns="121900" anchor="ctr" anchorCtr="0">
            <a:noAutofit/>
          </a:bodyPr>
          <a:lstStyle/>
          <a:p>
            <a:pPr algn="ctr"/>
            <a:r>
              <a:rPr lang="en-US" sz="2400" b="1" dirty="0" err="1">
                <a:solidFill>
                  <a:srgbClr val="0070C0"/>
                </a:solidFill>
                <a:latin typeface="STXinwei" panose="02010800040101010101" pitchFamily="2" charset="-122"/>
                <a:ea typeface="STXinwei" panose="02010800040101010101" pitchFamily="2" charset="-122"/>
                <a:cs typeface="Lato"/>
                <a:sym typeface="Lato"/>
              </a:rPr>
              <a:t>未来</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sp>
        <p:nvSpPr>
          <p:cNvPr id="201" name="Google Shape;201;p34"/>
          <p:cNvSpPr txBox="1"/>
          <p:nvPr/>
        </p:nvSpPr>
        <p:spPr>
          <a:xfrm>
            <a:off x="5223116" y="4872248"/>
            <a:ext cx="1750400" cy="375600"/>
          </a:xfrm>
          <a:prstGeom prst="rect">
            <a:avLst/>
          </a:prstGeom>
          <a:noFill/>
          <a:ln>
            <a:noFill/>
          </a:ln>
        </p:spPr>
        <p:txBody>
          <a:bodyPr spcFirstLastPara="1" wrap="square" lIns="121900" tIns="121900" rIns="121900" bIns="121900" anchor="ctr" anchorCtr="0">
            <a:noAutofit/>
          </a:bodyPr>
          <a:lstStyle/>
          <a:p>
            <a:pPr algn="ctr"/>
            <a:r>
              <a:rPr lang="en" sz="2400" b="1" dirty="0" err="1">
                <a:solidFill>
                  <a:srgbClr val="FF0000"/>
                </a:solidFill>
                <a:latin typeface="STXinwei" panose="02010800040101010101" pitchFamily="2" charset="-122"/>
                <a:ea typeface="STXinwei" panose="02010800040101010101" pitchFamily="2" charset="-122"/>
                <a:cs typeface="Lato"/>
                <a:sym typeface="Lato"/>
              </a:rPr>
              <a:t>过去</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cxnSp>
        <p:nvCxnSpPr>
          <p:cNvPr id="205" name="Google Shape;205;p34"/>
          <p:cNvCxnSpPr>
            <a:cxnSpLocks/>
            <a:stCxn id="198" idx="6"/>
          </p:cNvCxnSpPr>
          <p:nvPr/>
        </p:nvCxnSpPr>
        <p:spPr>
          <a:xfrm flipV="1">
            <a:off x="6973648" y="1112601"/>
            <a:ext cx="4267133"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6" name="Google Shape;206;p34"/>
          <p:cNvCxnSpPr>
            <a:cxnSpLocks/>
            <a:stCxn id="198" idx="2"/>
          </p:cNvCxnSpPr>
          <p:nvPr/>
        </p:nvCxnSpPr>
        <p:spPr>
          <a:xfrm flipH="1" flipV="1">
            <a:off x="955982" y="1112601"/>
            <a:ext cx="4267266" cy="2309932"/>
          </a:xfrm>
          <a:prstGeom prst="straightConnector1">
            <a:avLst/>
          </a:prstGeom>
          <a:noFill/>
          <a:ln w="63500" cap="flat" cmpd="sng">
            <a:solidFill>
              <a:schemeClr val="accent5">
                <a:lumMod val="75000"/>
              </a:schemeClr>
            </a:solidFill>
            <a:prstDash val="solid"/>
            <a:round/>
            <a:headEnd type="none" w="med" len="med"/>
            <a:tailEnd type="arrow" w="med" len="med"/>
          </a:ln>
        </p:spPr>
      </p:cxnSp>
      <p:cxnSp>
        <p:nvCxnSpPr>
          <p:cNvPr id="207" name="Google Shape;207;p34"/>
          <p:cNvCxnSpPr>
            <a:cxnSpLocks/>
            <a:endCxn id="198" idx="2"/>
          </p:cNvCxnSpPr>
          <p:nvPr/>
        </p:nvCxnSpPr>
        <p:spPr>
          <a:xfrm flipV="1">
            <a:off x="874815" y="3422533"/>
            <a:ext cx="4348433" cy="2658628"/>
          </a:xfrm>
          <a:prstGeom prst="straightConnector1">
            <a:avLst/>
          </a:prstGeom>
          <a:noFill/>
          <a:ln w="63500" cap="flat" cmpd="sng">
            <a:solidFill>
              <a:srgbClr val="FF0000"/>
            </a:solidFill>
            <a:prstDash val="solid"/>
            <a:round/>
            <a:headEnd type="arrow" w="med" len="med"/>
            <a:tailEnd type="none" w="med" len="med"/>
          </a:ln>
        </p:spPr>
      </p:cxnSp>
      <p:cxnSp>
        <p:nvCxnSpPr>
          <p:cNvPr id="208" name="Google Shape;208;p34"/>
          <p:cNvCxnSpPr>
            <a:cxnSpLocks/>
            <a:endCxn id="198" idx="6"/>
          </p:cNvCxnSpPr>
          <p:nvPr/>
        </p:nvCxnSpPr>
        <p:spPr>
          <a:xfrm flipH="1" flipV="1">
            <a:off x="6973648" y="3422533"/>
            <a:ext cx="4306034" cy="2658628"/>
          </a:xfrm>
          <a:prstGeom prst="straightConnector1">
            <a:avLst/>
          </a:prstGeom>
          <a:noFill/>
          <a:ln w="63500" cap="flat" cmpd="sng">
            <a:solidFill>
              <a:srgbClr val="FF0000"/>
            </a:solidFill>
            <a:prstDash val="solid"/>
            <a:round/>
            <a:headEnd type="arrow" w="med" len="med"/>
            <a:tailEnd type="none" w="med" len="med"/>
          </a:ln>
        </p:spPr>
      </p:cxnSp>
      <p:sp>
        <p:nvSpPr>
          <p:cNvPr id="209" name="Google Shape;209;p34"/>
          <p:cNvSpPr txBox="1"/>
          <p:nvPr/>
        </p:nvSpPr>
        <p:spPr>
          <a:xfrm>
            <a:off x="1239180" y="3010123"/>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cxnSp>
        <p:nvCxnSpPr>
          <p:cNvPr id="211" name="Google Shape;211;p34"/>
          <p:cNvCxnSpPr/>
          <p:nvPr/>
        </p:nvCxnSpPr>
        <p:spPr>
          <a:xfrm>
            <a:off x="772980" y="6255334"/>
            <a:ext cx="10650800" cy="41600"/>
          </a:xfrm>
          <a:prstGeom prst="straightConnector1">
            <a:avLst/>
          </a:prstGeom>
          <a:noFill/>
          <a:ln w="76200" cap="flat" cmpd="sng">
            <a:solidFill>
              <a:schemeClr val="dk2"/>
            </a:solidFill>
            <a:prstDash val="solid"/>
            <a:round/>
            <a:headEnd type="triangle" w="med" len="med"/>
            <a:tailEnd type="triangle" w="med" len="med"/>
          </a:ln>
        </p:spPr>
      </p:cxnSp>
      <p:sp>
        <p:nvSpPr>
          <p:cNvPr id="212" name="Google Shape;212;p34"/>
          <p:cNvSpPr txBox="1"/>
          <p:nvPr/>
        </p:nvSpPr>
        <p:spPr>
          <a:xfrm>
            <a:off x="4294655" y="6236928"/>
            <a:ext cx="3605112" cy="615513"/>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空间轴</a:t>
            </a:r>
            <a:r>
              <a:rPr lang="zh-CN" altLang="en-US" sz="2400" dirty="0">
                <a:latin typeface="STXinwei" panose="02010800040101010101" pitchFamily="2" charset="-122"/>
                <a:ea typeface="STXinwei" panose="02010800040101010101" pitchFamily="2" charset="-122"/>
                <a:cs typeface="Lato"/>
                <a:sym typeface="Lato"/>
              </a:rPr>
              <a:t> </a:t>
            </a:r>
            <a:r>
              <a:rPr lang="en-US" altLang="zh-CN" sz="2400" dirty="0">
                <a:latin typeface="STXinwei" panose="02010800040101010101" pitchFamily="2" charset="-122"/>
                <a:ea typeface="STXinwei" panose="02010800040101010101" pitchFamily="2" charset="-122"/>
                <a:cs typeface="Lato"/>
                <a:sym typeface="Lato"/>
              </a:rPr>
              <a:t>/</a:t>
            </a:r>
            <a:r>
              <a:rPr lang="zh-CN" altLang="en-US" sz="2400" dirty="0">
                <a:latin typeface="STXinwei" panose="02010800040101010101" pitchFamily="2" charset="-122"/>
                <a:ea typeface="STXinwei" panose="02010800040101010101" pitchFamily="2" charset="-122"/>
                <a:cs typeface="Lato"/>
                <a:sym typeface="Lato"/>
              </a:rPr>
              <a:t>方位命名空间</a:t>
            </a:r>
            <a:endParaRPr sz="2400" dirty="0">
              <a:latin typeface="STXinwei" panose="02010800040101010101" pitchFamily="2" charset="-122"/>
              <a:ea typeface="STXinwei" panose="02010800040101010101" pitchFamily="2" charset="-122"/>
              <a:cs typeface="Lato"/>
              <a:sym typeface="Lato"/>
            </a:endParaRPr>
          </a:p>
        </p:txBody>
      </p:sp>
      <p:pic>
        <p:nvPicPr>
          <p:cNvPr id="213" name="Google Shape;213;p34">
            <a:hlinkClick r:id="rId3"/>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9694376" y="1955342"/>
            <a:ext cx="2268133" cy="2403004"/>
          </a:xfrm>
          <a:prstGeom prst="rect">
            <a:avLst/>
          </a:prstGeom>
          <a:noFill/>
          <a:ln>
            <a:noFill/>
          </a:ln>
        </p:spPr>
      </p:pic>
      <p:sp>
        <p:nvSpPr>
          <p:cNvPr id="214" name="Google Shape;214;p34"/>
          <p:cNvSpPr txBox="1"/>
          <p:nvPr/>
        </p:nvSpPr>
        <p:spPr>
          <a:xfrm>
            <a:off x="9469642" y="4389740"/>
            <a:ext cx="2717600" cy="738623"/>
          </a:xfrm>
          <a:prstGeom prst="rect">
            <a:avLst/>
          </a:prstGeom>
          <a:noFill/>
          <a:ln>
            <a:noFill/>
          </a:ln>
        </p:spPr>
        <p:txBody>
          <a:bodyPr spcFirstLastPara="1" wrap="square" lIns="121900" tIns="121900" rIns="121900" bIns="121900" anchor="t" anchorCtr="0">
            <a:spAutoFit/>
          </a:bodyPr>
          <a:lstStyle/>
          <a:p>
            <a:pPr algn="ctr"/>
            <a:r>
              <a:rPr lang="en" sz="1600" dirty="0">
                <a:latin typeface="STXinwei" panose="02010800040101010101" pitchFamily="2" charset="-122"/>
                <a:ea typeface="STXinwei" panose="02010800040101010101" pitchFamily="2" charset="-122"/>
                <a:cs typeface="Lato"/>
                <a:sym typeface="Lato"/>
              </a:rPr>
              <a:t>Image Source: </a:t>
            </a:r>
          </a:p>
          <a:p>
            <a:pPr algn="ctr"/>
            <a:r>
              <a:rPr lang="en" sz="1600" b="1" dirty="0">
                <a:solidFill>
                  <a:srgbClr val="073763"/>
                </a:solidFill>
                <a:uFill>
                  <a:noFill/>
                </a:uFill>
                <a:latin typeface="STXinwei" panose="02010800040101010101" pitchFamily="2" charset="-122"/>
                <a:ea typeface="STXinwei" panose="02010800040101010101" pitchFamily="2" charset="-122"/>
                <a:cs typeface="Lato"/>
                <a:sym typeface="Lato"/>
                <a:hlinkClick r:id="rId3">
                  <a:extLst>
                    <a:ext uri="{A12FA001-AC4F-418D-AE19-62706E023703}">
                      <ahyp:hlinkClr xmlns:ahyp="http://schemas.microsoft.com/office/drawing/2018/hyperlinkcolor" val="tx"/>
                    </a:ext>
                  </a:extLst>
                </a:hlinkClick>
              </a:rPr>
              <a:t>Wikipedia on </a:t>
            </a:r>
            <a:r>
              <a:rPr lang="en" sz="1600" b="1" dirty="0" err="1">
                <a:solidFill>
                  <a:srgbClr val="073763"/>
                </a:solidFill>
                <a:uFill>
                  <a:noFill/>
                </a:uFill>
                <a:latin typeface="STXinwei" panose="02010800040101010101" pitchFamily="2" charset="-122"/>
                <a:ea typeface="STXinwei" panose="02010800040101010101" pitchFamily="2" charset="-122"/>
                <a:cs typeface="Lato"/>
                <a:sym typeface="Lato"/>
              </a:rPr>
              <a:t>光锥</a:t>
            </a:r>
            <a:r>
              <a:rPr lang="en-US" altLang="zh-CN" sz="1600" b="1" dirty="0">
                <a:solidFill>
                  <a:srgbClr val="073763"/>
                </a:solidFill>
                <a:uFill>
                  <a:noFill/>
                </a:uFill>
                <a:latin typeface="STXinwei" panose="02010800040101010101" pitchFamily="2" charset="-122"/>
                <a:ea typeface="STXinwei" panose="02010800040101010101" pitchFamily="2" charset="-122"/>
                <a:cs typeface="Lato"/>
                <a:sym typeface="Lato"/>
              </a:rPr>
              <a:t>/</a:t>
            </a:r>
            <a:r>
              <a:rPr lang="zh-CN" altLang="en-US" sz="1600" b="1" dirty="0">
                <a:solidFill>
                  <a:srgbClr val="073763"/>
                </a:solidFill>
                <a:uFill>
                  <a:noFill/>
                </a:uFill>
                <a:latin typeface="STXinwei" panose="02010800040101010101" pitchFamily="2" charset="-122"/>
                <a:ea typeface="STXinwei" panose="02010800040101010101" pitchFamily="2" charset="-122"/>
                <a:cs typeface="Lato"/>
                <a:sym typeface="Lato"/>
              </a:rPr>
              <a:t>因果锥</a:t>
            </a:r>
            <a:endParaRPr sz="1600" b="1" dirty="0">
              <a:latin typeface="STXinwei" panose="02010800040101010101" pitchFamily="2" charset="-122"/>
              <a:ea typeface="STXinwei" panose="02010800040101010101" pitchFamily="2" charset="-122"/>
              <a:cs typeface="Lato"/>
              <a:sym typeface="Lato"/>
            </a:endParaRPr>
          </a:p>
        </p:txBody>
      </p:sp>
      <p:pic>
        <p:nvPicPr>
          <p:cNvPr id="3" name="Picture 2">
            <a:extLst>
              <a:ext uri="{FF2B5EF4-FFF2-40B4-BE49-F238E27FC236}">
                <a16:creationId xmlns:a16="http://schemas.microsoft.com/office/drawing/2014/main" id="{4C5F3338-2008-7E49-B386-08B0F87F601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632" y="1639429"/>
            <a:ext cx="706359" cy="706359"/>
          </a:xfrm>
          <a:prstGeom prst="rect">
            <a:avLst/>
          </a:prstGeom>
        </p:spPr>
      </p:pic>
      <p:sp>
        <p:nvSpPr>
          <p:cNvPr id="23" name="Google Shape;209;p34">
            <a:extLst>
              <a:ext uri="{FF2B5EF4-FFF2-40B4-BE49-F238E27FC236}">
                <a16:creationId xmlns:a16="http://schemas.microsoft.com/office/drawing/2014/main" id="{8EE0F747-8A79-224D-9E6E-BAF440C5E4BD}"/>
              </a:ext>
            </a:extLst>
          </p:cNvPr>
          <p:cNvSpPr txBox="1"/>
          <p:nvPr/>
        </p:nvSpPr>
        <p:spPr>
          <a:xfrm>
            <a:off x="7584990" y="3021827"/>
            <a:ext cx="1912400" cy="738800"/>
          </a:xfrm>
          <a:prstGeom prst="rect">
            <a:avLst/>
          </a:prstGeom>
          <a:noFill/>
          <a:ln>
            <a:noFill/>
          </a:ln>
        </p:spPr>
        <p:txBody>
          <a:bodyPr spcFirstLastPara="1" wrap="square" lIns="121900" tIns="121900" rIns="121900" bIns="121900" anchor="ctr" anchorCtr="0">
            <a:noAutofit/>
          </a:bodyPr>
          <a:lstStyle/>
          <a:p>
            <a:pPr algn="ctr"/>
            <a:r>
              <a:rPr lang="en" sz="2400" b="1" dirty="0" err="1">
                <a:latin typeface="STXinwei" panose="02010800040101010101" pitchFamily="2" charset="-122"/>
                <a:ea typeface="STXinwei" panose="02010800040101010101" pitchFamily="2" charset="-122"/>
                <a:cs typeface="Lato"/>
                <a:sym typeface="Lato"/>
              </a:rPr>
              <a:t>公共空间</a:t>
            </a:r>
            <a:endParaRPr sz="2400" b="1" dirty="0">
              <a:latin typeface="STXinwei" panose="02010800040101010101" pitchFamily="2" charset="-122"/>
              <a:ea typeface="STXinwei" panose="02010800040101010101" pitchFamily="2" charset="-122"/>
              <a:cs typeface="Lato"/>
              <a:sym typeface="Lato"/>
            </a:endParaRPr>
          </a:p>
        </p:txBody>
      </p:sp>
      <p:sp>
        <p:nvSpPr>
          <p:cNvPr id="26" name="Google Shape;212;p34">
            <a:extLst>
              <a:ext uri="{FF2B5EF4-FFF2-40B4-BE49-F238E27FC236}">
                <a16:creationId xmlns:a16="http://schemas.microsoft.com/office/drawing/2014/main" id="{C9D62496-3989-5746-B4B1-C7FA8371170C}"/>
              </a:ext>
            </a:extLst>
          </p:cNvPr>
          <p:cNvSpPr txBox="1"/>
          <p:nvPr/>
        </p:nvSpPr>
        <p:spPr>
          <a:xfrm>
            <a:off x="120353" y="2474624"/>
            <a:ext cx="521558" cy="3939500"/>
          </a:xfrm>
          <a:prstGeom prst="rect">
            <a:avLst/>
          </a:prstGeom>
          <a:noFill/>
          <a:ln>
            <a:noFill/>
          </a:ln>
        </p:spPr>
        <p:txBody>
          <a:bodyPr spcFirstLastPara="1" wrap="square" lIns="121900" tIns="121900" rIns="121900" bIns="121900" anchor="t" anchorCtr="0">
            <a:spAutoFit/>
          </a:bodyPr>
          <a:lstStyle/>
          <a:p>
            <a:pPr algn="ctr"/>
            <a:r>
              <a:rPr lang="en" sz="2400" dirty="0" err="1">
                <a:latin typeface="STXinwei" panose="02010800040101010101" pitchFamily="2" charset="-122"/>
                <a:ea typeface="STXinwei" panose="02010800040101010101" pitchFamily="2" charset="-122"/>
                <a:cs typeface="Lato"/>
                <a:sym typeface="Lato"/>
              </a:rPr>
              <a:t>时</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间</a:t>
            </a:r>
            <a:endParaRPr lang="en" sz="2400" dirty="0">
              <a:latin typeface="STXinwei" panose="02010800040101010101" pitchFamily="2" charset="-122"/>
              <a:ea typeface="STXinwei" panose="02010800040101010101" pitchFamily="2" charset="-122"/>
              <a:cs typeface="Lato"/>
              <a:sym typeface="Lato"/>
            </a:endParaRPr>
          </a:p>
          <a:p>
            <a:pPr algn="ctr"/>
            <a:r>
              <a:rPr lang="en" sz="2400" dirty="0" err="1">
                <a:latin typeface="STXinwei" panose="02010800040101010101" pitchFamily="2" charset="-122"/>
                <a:ea typeface="STXinwei" panose="02010800040101010101" pitchFamily="2" charset="-122"/>
                <a:cs typeface="Lato"/>
                <a:sym typeface="Lato"/>
              </a:rPr>
              <a:t>轴</a:t>
            </a:r>
            <a:endParaRPr lang="en" sz="2400" dirty="0">
              <a:latin typeface="STXinwei" panose="02010800040101010101" pitchFamily="2" charset="-122"/>
              <a:ea typeface="STXinwei" panose="02010800040101010101" pitchFamily="2" charset="-122"/>
              <a:cs typeface="Lato"/>
              <a:sym typeface="Lato"/>
            </a:endParaRPr>
          </a:p>
          <a:p>
            <a:pPr algn="ctr"/>
            <a:r>
              <a:rPr lang="en-US" altLang="zh-CN" sz="2400" dirty="0">
                <a:latin typeface="STXinwei" panose="02010800040101010101" pitchFamily="2" charset="-122"/>
                <a:ea typeface="STXinwei" panose="02010800040101010101" pitchFamily="2" charset="-122"/>
                <a:cs typeface="Lato"/>
                <a:sym typeface="Lato"/>
              </a:rPr>
              <a:t>/</a:t>
            </a:r>
          </a:p>
          <a:p>
            <a:pPr algn="ctr"/>
            <a:r>
              <a:rPr lang="zh-CN" altLang="en-US" sz="2400" dirty="0">
                <a:latin typeface="STXinwei" panose="02010800040101010101" pitchFamily="2" charset="-122"/>
                <a:ea typeface="STXinwei" panose="02010800040101010101" pitchFamily="2" charset="-122"/>
                <a:cs typeface="Lato"/>
                <a:sym typeface="Lato"/>
              </a:rPr>
              <a:t>时序命名空间</a:t>
            </a:r>
            <a:endParaRPr sz="2400" dirty="0">
              <a:latin typeface="STXinwei" panose="02010800040101010101" pitchFamily="2" charset="-122"/>
              <a:ea typeface="STXinwei" panose="02010800040101010101" pitchFamily="2" charset="-122"/>
              <a:cs typeface="Lato"/>
              <a:sym typeface="Lato"/>
            </a:endParaRPr>
          </a:p>
        </p:txBody>
      </p:sp>
      <p:cxnSp>
        <p:nvCxnSpPr>
          <p:cNvPr id="27" name="Google Shape;211;p34">
            <a:extLst>
              <a:ext uri="{FF2B5EF4-FFF2-40B4-BE49-F238E27FC236}">
                <a16:creationId xmlns:a16="http://schemas.microsoft.com/office/drawing/2014/main" id="{678D9426-3D23-D04B-ADA7-0B2285579533}"/>
              </a:ext>
            </a:extLst>
          </p:cNvPr>
          <p:cNvCxnSpPr>
            <a:cxnSpLocks/>
          </p:cNvCxnSpPr>
          <p:nvPr/>
        </p:nvCxnSpPr>
        <p:spPr>
          <a:xfrm flipV="1">
            <a:off x="772980" y="717518"/>
            <a:ext cx="0" cy="5537816"/>
          </a:xfrm>
          <a:prstGeom prst="straightConnector1">
            <a:avLst/>
          </a:prstGeom>
          <a:noFill/>
          <a:ln w="76200" cap="flat" cmpd="sng">
            <a:solidFill>
              <a:schemeClr val="dk2"/>
            </a:solidFill>
            <a:prstDash val="solid"/>
            <a:round/>
            <a:headEnd type="none" w="med" len="med"/>
            <a:tailEnd type="triangle" w="med" len="med"/>
          </a:ln>
        </p:spPr>
      </p:cxnSp>
      <p:sp>
        <p:nvSpPr>
          <p:cNvPr id="35" name="Google Shape;212;p34">
            <a:extLst>
              <a:ext uri="{FF2B5EF4-FFF2-40B4-BE49-F238E27FC236}">
                <a16:creationId xmlns:a16="http://schemas.microsoft.com/office/drawing/2014/main" id="{A1C8DA78-EFDB-F84C-8060-CD6741F72171}"/>
              </a:ext>
            </a:extLst>
          </p:cNvPr>
          <p:cNvSpPr txBox="1"/>
          <p:nvPr/>
        </p:nvSpPr>
        <p:spPr>
          <a:xfrm rot="1708551">
            <a:off x="1961440" y="1922349"/>
            <a:ext cx="303290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36" name="Google Shape;212;p34">
            <a:extLst>
              <a:ext uri="{FF2B5EF4-FFF2-40B4-BE49-F238E27FC236}">
                <a16:creationId xmlns:a16="http://schemas.microsoft.com/office/drawing/2014/main" id="{D936D70B-2D39-C94E-9840-87A36C424620}"/>
              </a:ext>
            </a:extLst>
          </p:cNvPr>
          <p:cNvSpPr txBox="1"/>
          <p:nvPr/>
        </p:nvSpPr>
        <p:spPr>
          <a:xfrm rot="19897016">
            <a:off x="7283117" y="1888067"/>
            <a:ext cx="2912588"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0070C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0070C0"/>
              </a:solidFill>
              <a:latin typeface="STXinwei" panose="02010800040101010101" pitchFamily="2" charset="-122"/>
              <a:ea typeface="STXinwei" panose="02010800040101010101" pitchFamily="2" charset="-122"/>
              <a:cs typeface="Lato"/>
              <a:sym typeface="Lato"/>
            </a:endParaRPr>
          </a:p>
        </p:txBody>
      </p:sp>
      <p:sp>
        <p:nvSpPr>
          <p:cNvPr id="43" name="Google Shape;212;p34">
            <a:extLst>
              <a:ext uri="{FF2B5EF4-FFF2-40B4-BE49-F238E27FC236}">
                <a16:creationId xmlns:a16="http://schemas.microsoft.com/office/drawing/2014/main" id="{E3A63954-2503-7246-868F-08056DE8971C}"/>
              </a:ext>
            </a:extLst>
          </p:cNvPr>
          <p:cNvSpPr txBox="1"/>
          <p:nvPr/>
        </p:nvSpPr>
        <p:spPr>
          <a:xfrm rot="19722381">
            <a:off x="2151665" y="4483486"/>
            <a:ext cx="2967796"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44" name="Google Shape;212;p34">
            <a:extLst>
              <a:ext uri="{FF2B5EF4-FFF2-40B4-BE49-F238E27FC236}">
                <a16:creationId xmlns:a16="http://schemas.microsoft.com/office/drawing/2014/main" id="{031D1650-B3C2-6447-BED7-9B5912721268}"/>
              </a:ext>
            </a:extLst>
          </p:cNvPr>
          <p:cNvSpPr txBox="1"/>
          <p:nvPr/>
        </p:nvSpPr>
        <p:spPr>
          <a:xfrm rot="1879250">
            <a:off x="7131403" y="4505646"/>
            <a:ext cx="2921097" cy="492402"/>
          </a:xfrm>
          <a:prstGeom prst="rect">
            <a:avLst/>
          </a:prstGeom>
          <a:solidFill>
            <a:schemeClr val="bg1"/>
          </a:solidFill>
          <a:ln>
            <a:noFill/>
          </a:ln>
        </p:spPr>
        <p:txBody>
          <a:bodyPr spcFirstLastPara="1" wrap="square" lIns="121900" tIns="121900" rIns="121900" bIns="121900" anchor="t" anchorCtr="0">
            <a:spAutoFit/>
          </a:bodyPr>
          <a:lstStyle/>
          <a:p>
            <a:pPr algn="ctr"/>
            <a:r>
              <a:rPr lang="en" sz="1600" dirty="0" err="1">
                <a:solidFill>
                  <a:srgbClr val="FF0000"/>
                </a:solidFill>
                <a:latin typeface="STXinwei" panose="02010800040101010101" pitchFamily="2" charset="-122"/>
                <a:ea typeface="STXinwei" panose="02010800040101010101" pitchFamily="2" charset="-122"/>
                <a:cs typeface="Lato"/>
                <a:sym typeface="Lato"/>
              </a:rPr>
              <a:t>物理事件交互影响的效力边界</a:t>
            </a:r>
            <a:endParaRPr sz="1600"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2" name="Google Shape;215;p34">
            <a:extLst>
              <a:ext uri="{FF2B5EF4-FFF2-40B4-BE49-F238E27FC236}">
                <a16:creationId xmlns:a16="http://schemas.microsoft.com/office/drawing/2014/main" id="{ED5D63FA-3C04-824B-9335-69F6C03D290D}"/>
              </a:ext>
            </a:extLst>
          </p:cNvPr>
          <p:cNvSpPr txBox="1"/>
          <p:nvPr/>
        </p:nvSpPr>
        <p:spPr>
          <a:xfrm>
            <a:off x="4879762" y="5147134"/>
            <a:ext cx="2434899"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影响力交互空间</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sp>
        <p:nvSpPr>
          <p:cNvPr id="53" name="Google Shape;215;p34">
            <a:extLst>
              <a:ext uri="{FF2B5EF4-FFF2-40B4-BE49-F238E27FC236}">
                <a16:creationId xmlns:a16="http://schemas.microsoft.com/office/drawing/2014/main" id="{36252A04-F996-8944-80B9-C813576ADA79}"/>
              </a:ext>
            </a:extLst>
          </p:cNvPr>
          <p:cNvSpPr txBox="1"/>
          <p:nvPr/>
        </p:nvSpPr>
        <p:spPr>
          <a:xfrm>
            <a:off x="5141011" y="892232"/>
            <a:ext cx="1912400"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0070C0"/>
                </a:solidFill>
                <a:latin typeface="STXinwei" panose="02010800040101010101" pitchFamily="2" charset="-122"/>
                <a:ea typeface="STXinwei" panose="02010800040101010101" pitchFamily="2" charset="-122"/>
                <a:cs typeface="Lato"/>
                <a:sym typeface="Lato"/>
              </a:rPr>
              <a:t>影响力空间</a:t>
            </a:r>
            <a:endParaRPr sz="2400" b="1" dirty="0">
              <a:solidFill>
                <a:srgbClr val="0070C0"/>
              </a:solidFill>
              <a:latin typeface="STXinwei" panose="02010800040101010101" pitchFamily="2" charset="-122"/>
              <a:ea typeface="STXinwei" panose="02010800040101010101" pitchFamily="2" charset="-122"/>
              <a:cs typeface="Lato"/>
              <a:sym typeface="Lato"/>
            </a:endParaRPr>
          </a:p>
        </p:txBody>
      </p:sp>
      <p:pic>
        <p:nvPicPr>
          <p:cNvPr id="28" name="Picture 27">
            <a:extLst>
              <a:ext uri="{FF2B5EF4-FFF2-40B4-BE49-F238E27FC236}">
                <a16:creationId xmlns:a16="http://schemas.microsoft.com/office/drawing/2014/main" id="{86A221F0-DE3B-E240-8BEA-C1DF8D390F2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3791933"/>
            <a:ext cx="1177182" cy="1069595"/>
          </a:xfrm>
          <a:prstGeom prst="rect">
            <a:avLst/>
          </a:prstGeom>
        </p:spPr>
      </p:pic>
      <p:pic>
        <p:nvPicPr>
          <p:cNvPr id="30" name="Picture 29">
            <a:extLst>
              <a:ext uri="{FF2B5EF4-FFF2-40B4-BE49-F238E27FC236}">
                <a16:creationId xmlns:a16="http://schemas.microsoft.com/office/drawing/2014/main" id="{8F339E99-546A-7141-8668-321216A5B2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0434" t="19972" r="30434" b="16818"/>
          <a:stretch/>
        </p:blipFill>
        <p:spPr>
          <a:xfrm>
            <a:off x="5555071" y="2045073"/>
            <a:ext cx="1139163" cy="1035051"/>
          </a:xfrm>
          <a:prstGeom prst="rect">
            <a:avLst/>
          </a:prstGeom>
        </p:spPr>
      </p:pic>
      <p:pic>
        <p:nvPicPr>
          <p:cNvPr id="4" name="Graphic 3" descr="Right pointing backhand index">
            <a:extLst>
              <a:ext uri="{FF2B5EF4-FFF2-40B4-BE49-F238E27FC236}">
                <a16:creationId xmlns:a16="http://schemas.microsoft.com/office/drawing/2014/main" id="{87594700-1151-A543-A8F3-CC23047512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6577914" y="2131232"/>
            <a:ext cx="914400" cy="914400"/>
          </a:xfrm>
          <a:prstGeom prst="rect">
            <a:avLst/>
          </a:prstGeom>
        </p:spPr>
      </p:pic>
      <p:pic>
        <p:nvPicPr>
          <p:cNvPr id="29" name="Graphic 28" descr="Right pointing backhand index">
            <a:extLst>
              <a:ext uri="{FF2B5EF4-FFF2-40B4-BE49-F238E27FC236}">
                <a16:creationId xmlns:a16="http://schemas.microsoft.com/office/drawing/2014/main" id="{71083A7F-1059-8245-B440-FE8A0A9685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6637757" y="3947128"/>
            <a:ext cx="914400" cy="914400"/>
          </a:xfrm>
          <a:prstGeom prst="rect">
            <a:avLst/>
          </a:prstGeom>
        </p:spPr>
      </p:pic>
    </p:spTree>
    <p:extLst>
      <p:ext uri="{BB962C8B-B14F-4D97-AF65-F5344CB8AC3E}">
        <p14:creationId xmlns:p14="http://schemas.microsoft.com/office/powerpoint/2010/main" val="1787943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763" y="252800"/>
            <a:ext cx="11365238" cy="461665"/>
          </a:xfrm>
        </p:spPr>
        <p:txBody>
          <a:bodyPr>
            <a:normAutofit fontScale="90000"/>
          </a:bodyPr>
          <a:lstStyle/>
          <a:p>
            <a:pPr algn="ctr"/>
            <a:r>
              <a:rPr lang="en-US" sz="2400" dirty="0" err="1">
                <a:solidFill>
                  <a:srgbClr val="C00000"/>
                </a:solidFill>
                <a:latin typeface="STXinwei" panose="02010800040101010101" pitchFamily="2" charset="-122"/>
                <a:ea typeface="STXinwei" panose="02010800040101010101" pitchFamily="2" charset="-122"/>
              </a:rPr>
              <a:t>万用的可执行语言</a:t>
            </a:r>
            <a:r>
              <a:rPr lang="zh-CN" altLang="en-US" sz="2400" dirty="0">
                <a:solidFill>
                  <a:srgbClr val="C00000"/>
                </a:solidFill>
                <a:latin typeface="STXinwei" panose="02010800040101010101" pitchFamily="2" charset="-122"/>
                <a:ea typeface="STXinwei" panose="02010800040101010101" pitchFamily="2" charset="-122"/>
              </a:rPr>
              <a:t>：偏序集（格）</a:t>
            </a:r>
            <a:r>
              <a:rPr lang="en-US" sz="2400" dirty="0" err="1">
                <a:solidFill>
                  <a:srgbClr val="C00000"/>
                </a:solidFill>
                <a:latin typeface="STXinwei" panose="02010800040101010101" pitchFamily="2" charset="-122"/>
                <a:ea typeface="STXinwei" panose="02010800040101010101" pitchFamily="2" charset="-122"/>
              </a:rPr>
              <a:t>的</a:t>
            </a:r>
            <a:r>
              <a:rPr lang="zh-CN" altLang="en-US" sz="2400" dirty="0">
                <a:solidFill>
                  <a:srgbClr val="C00000"/>
                </a:solidFill>
                <a:latin typeface="STXinwei" panose="02010800040101010101" pitchFamily="2" charset="-122"/>
                <a:ea typeface="STXinwei" panose="02010800040101010101" pitchFamily="2" charset="-122"/>
              </a:rPr>
              <a:t>代数</a:t>
            </a:r>
            <a:r>
              <a:rPr lang="en-US" sz="2400" dirty="0" err="1">
                <a:solidFill>
                  <a:srgbClr val="C00000"/>
                </a:solidFill>
                <a:latin typeface="STXinwei" panose="02010800040101010101" pitchFamily="2" charset="-122"/>
                <a:ea typeface="STXinwei" panose="02010800040101010101" pitchFamily="2" charset="-122"/>
              </a:rPr>
              <a:t>封闭性</a:t>
            </a:r>
            <a:endParaRPr lang="en-US" sz="24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595959"/>
                </a:solidFill>
                <a:latin typeface="Arial"/>
                <a:cs typeface="Arial"/>
                <a:sym typeface="Arial"/>
              </a:rPr>
              <a:pPr defTabSz="1219170">
                <a:buClr>
                  <a:srgbClr val="000000"/>
                </a:buClr>
                <a:defRPr/>
              </a:pPr>
              <a:t>26</a:t>
            </a:fld>
            <a:endParaRPr lang="en" sz="1333" kern="0" dirty="0">
              <a:solidFill>
                <a:srgbClr val="595959"/>
              </a:solidFill>
              <a:latin typeface="Arial"/>
              <a:cs typeface="Arial"/>
              <a:sym typeface="Arial"/>
            </a:endParaRPr>
          </a:p>
        </p:txBody>
      </p:sp>
      <p:sp>
        <p:nvSpPr>
          <p:cNvPr id="17" name="TextBox 16">
            <a:extLst>
              <a:ext uri="{FF2B5EF4-FFF2-40B4-BE49-F238E27FC236}">
                <a16:creationId xmlns:a16="http://schemas.microsoft.com/office/drawing/2014/main" id="{C420D591-7EAA-0E43-9BFB-1A335F9919EC}"/>
              </a:ext>
            </a:extLst>
          </p:cNvPr>
          <p:cNvSpPr txBox="1"/>
          <p:nvPr/>
        </p:nvSpPr>
        <p:spPr>
          <a:xfrm>
            <a:off x="7105172" y="6309266"/>
            <a:ext cx="338265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本视频的第</a:t>
            </a:r>
            <a:r>
              <a:rPr lang="en-US" altLang="zh-CN" dirty="0">
                <a:latin typeface="STXinwei" panose="02010800040101010101" pitchFamily="2" charset="-122"/>
                <a:ea typeface="STXinwei" panose="02010800040101010101" pitchFamily="2" charset="-122"/>
                <a:hlinkClick r:id="rId3"/>
              </a:rPr>
              <a:t>666</a:t>
            </a:r>
            <a:r>
              <a:rPr lang="zh-CN" altLang="en-US" dirty="0">
                <a:latin typeface="STXinwei" panose="02010800040101010101" pitchFamily="2" charset="-122"/>
                <a:ea typeface="STXinwei" panose="02010800040101010101" pitchFamily="2" charset="-122"/>
                <a:hlinkClick r:id="rId3"/>
              </a:rPr>
              <a:t>秒开始到</a:t>
            </a:r>
            <a:r>
              <a:rPr lang="en-US" altLang="zh-CN" dirty="0">
                <a:latin typeface="STXinwei" panose="02010800040101010101" pitchFamily="2" charset="-122"/>
                <a:ea typeface="STXinwei" panose="02010800040101010101" pitchFamily="2" charset="-122"/>
                <a:hlinkClick r:id="rId3"/>
              </a:rPr>
              <a:t>1080</a:t>
            </a:r>
            <a:r>
              <a:rPr lang="zh-CN" altLang="en-US" dirty="0">
                <a:latin typeface="STXinwei" panose="02010800040101010101" pitchFamily="2" charset="-122"/>
                <a:ea typeface="STXinwei" panose="02010800040101010101" pitchFamily="2" charset="-122"/>
                <a:hlinkClick r:id="rId3"/>
              </a:rPr>
              <a:t>秒</a:t>
            </a:r>
            <a:endParaRPr lang="en-TW" dirty="0">
              <a:latin typeface="STXinwei" panose="02010800040101010101" pitchFamily="2" charset="-122"/>
              <a:ea typeface="STXinwei" panose="02010800040101010101" pitchFamily="2" charset="-122"/>
            </a:endParaRPr>
          </a:p>
        </p:txBody>
      </p:sp>
      <p:pic>
        <p:nvPicPr>
          <p:cNvPr id="22" name="Picture 21">
            <a:extLst>
              <a:ext uri="{FF2B5EF4-FFF2-40B4-BE49-F238E27FC236}">
                <a16:creationId xmlns:a16="http://schemas.microsoft.com/office/drawing/2014/main" id="{D322693C-B113-9247-82C5-C41CB9B516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0434" t="19972" r="30434" b="16818"/>
          <a:stretch/>
        </p:blipFill>
        <p:spPr>
          <a:xfrm>
            <a:off x="2939840" y="1804771"/>
            <a:ext cx="2074284" cy="1884709"/>
          </a:xfrm>
          <a:prstGeom prst="rect">
            <a:avLst/>
          </a:prstGeom>
        </p:spPr>
      </p:pic>
      <p:grpSp>
        <p:nvGrpSpPr>
          <p:cNvPr id="1046" name="Group 1045">
            <a:extLst>
              <a:ext uri="{FF2B5EF4-FFF2-40B4-BE49-F238E27FC236}">
                <a16:creationId xmlns:a16="http://schemas.microsoft.com/office/drawing/2014/main" id="{143E2378-B42C-904A-B633-CFB0F22CCB37}"/>
              </a:ext>
            </a:extLst>
          </p:cNvPr>
          <p:cNvGrpSpPr/>
          <p:nvPr/>
        </p:nvGrpSpPr>
        <p:grpSpPr>
          <a:xfrm>
            <a:off x="5505015" y="1341035"/>
            <a:ext cx="6484941" cy="4650080"/>
            <a:chOff x="5182026" y="1322615"/>
            <a:chExt cx="6484941" cy="4650080"/>
          </a:xfrm>
        </p:grpSpPr>
        <p:grpSp>
          <p:nvGrpSpPr>
            <p:cNvPr id="23" name="Group 22">
              <a:extLst>
                <a:ext uri="{FF2B5EF4-FFF2-40B4-BE49-F238E27FC236}">
                  <a16:creationId xmlns:a16="http://schemas.microsoft.com/office/drawing/2014/main" id="{F765B331-A2F6-654E-9046-A52F5A6BA873}"/>
                </a:ext>
              </a:extLst>
            </p:cNvPr>
            <p:cNvGrpSpPr/>
            <p:nvPr/>
          </p:nvGrpSpPr>
          <p:grpSpPr>
            <a:xfrm>
              <a:off x="5182026" y="1322615"/>
              <a:ext cx="6484941" cy="4650080"/>
              <a:chOff x="5182026" y="1322615"/>
              <a:chExt cx="6484941" cy="4650080"/>
            </a:xfrm>
          </p:grpSpPr>
          <p:pic>
            <p:nvPicPr>
              <p:cNvPr id="20" name="Picture 19">
                <a:hlinkClick r:id="rId3"/>
                <a:extLst>
                  <a:ext uri="{FF2B5EF4-FFF2-40B4-BE49-F238E27FC236}">
                    <a16:creationId xmlns:a16="http://schemas.microsoft.com/office/drawing/2014/main" id="{589693A6-0F98-D249-A178-0320A322484E}"/>
                  </a:ext>
                </a:extLst>
              </p:cNvPr>
              <p:cNvPicPr>
                <a:picLocks noChangeAspect="1"/>
              </p:cNvPicPr>
              <p:nvPr/>
            </p:nvPicPr>
            <p:blipFill>
              <a:blip r:embed="rId5"/>
              <a:stretch>
                <a:fillRect/>
              </a:stretch>
            </p:blipFill>
            <p:spPr>
              <a:xfrm>
                <a:off x="5182026" y="1322615"/>
                <a:ext cx="6484941" cy="4650080"/>
              </a:xfrm>
              <a:prstGeom prst="rect">
                <a:avLst/>
              </a:prstGeom>
            </p:spPr>
          </p:pic>
          <p:sp>
            <p:nvSpPr>
              <p:cNvPr id="21" name="Rounded Rectangle 20">
                <a:extLst>
                  <a:ext uri="{FF2B5EF4-FFF2-40B4-BE49-F238E27FC236}">
                    <a16:creationId xmlns:a16="http://schemas.microsoft.com/office/drawing/2014/main" id="{B3F657F1-406D-BD4C-A4F2-F1FE16C7F84D}"/>
                  </a:ext>
                </a:extLst>
              </p:cNvPr>
              <p:cNvSpPr/>
              <p:nvPr/>
            </p:nvSpPr>
            <p:spPr>
              <a:xfrm>
                <a:off x="7249887" y="2563586"/>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4" name="Rounded Rectangle 23">
                <a:extLst>
                  <a:ext uri="{FF2B5EF4-FFF2-40B4-BE49-F238E27FC236}">
                    <a16:creationId xmlns:a16="http://schemas.microsoft.com/office/drawing/2014/main" id="{EC3C17B5-3DBD-AA4E-BE6C-1A07133B5227}"/>
                  </a:ext>
                </a:extLst>
              </p:cNvPr>
              <p:cNvSpPr/>
              <p:nvPr/>
            </p:nvSpPr>
            <p:spPr>
              <a:xfrm>
                <a:off x="9286977" y="2585358"/>
                <a:ext cx="342900" cy="2775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5" name="Rounded Rectangle 24">
                <a:extLst>
                  <a:ext uri="{FF2B5EF4-FFF2-40B4-BE49-F238E27FC236}">
                    <a16:creationId xmlns:a16="http://schemas.microsoft.com/office/drawing/2014/main" id="{E9A33049-02F9-D04E-8F33-6EE8E068A1A1}"/>
                  </a:ext>
                </a:extLst>
              </p:cNvPr>
              <p:cNvSpPr/>
              <p:nvPr/>
            </p:nvSpPr>
            <p:spPr>
              <a:xfrm>
                <a:off x="8146554"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ounded Rectangle 25">
                <a:extLst>
                  <a:ext uri="{FF2B5EF4-FFF2-40B4-BE49-F238E27FC236}">
                    <a16:creationId xmlns:a16="http://schemas.microsoft.com/office/drawing/2014/main" id="{3A4868C3-BACB-4945-AD7E-5B4EA9668A58}"/>
                  </a:ext>
                </a:extLst>
              </p:cNvPr>
              <p:cNvSpPr/>
              <p:nvPr/>
            </p:nvSpPr>
            <p:spPr>
              <a:xfrm>
                <a:off x="9286977" y="31884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7" name="Rounded Rectangle 26">
                <a:extLst>
                  <a:ext uri="{FF2B5EF4-FFF2-40B4-BE49-F238E27FC236}">
                    <a16:creationId xmlns:a16="http://schemas.microsoft.com/office/drawing/2014/main" id="{8913E772-4A2D-D94E-AE9C-DD7DED0C1DD3}"/>
                  </a:ext>
                </a:extLst>
              </p:cNvPr>
              <p:cNvSpPr/>
              <p:nvPr/>
            </p:nvSpPr>
            <p:spPr>
              <a:xfrm>
                <a:off x="7718031" y="3798058"/>
                <a:ext cx="376960" cy="3548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8" name="Rounded Rectangle 27">
                <a:extLst>
                  <a:ext uri="{FF2B5EF4-FFF2-40B4-BE49-F238E27FC236}">
                    <a16:creationId xmlns:a16="http://schemas.microsoft.com/office/drawing/2014/main" id="{A339604C-9F6A-414B-A1D8-A9403A41DE50}"/>
                  </a:ext>
                </a:extLst>
              </p:cNvPr>
              <p:cNvSpPr/>
              <p:nvPr/>
            </p:nvSpPr>
            <p:spPr>
              <a:xfrm>
                <a:off x="6806209" y="3785722"/>
                <a:ext cx="655947" cy="36717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29" name="TextBox 28">
              <a:extLst>
                <a:ext uri="{FF2B5EF4-FFF2-40B4-BE49-F238E27FC236}">
                  <a16:creationId xmlns:a16="http://schemas.microsoft.com/office/drawing/2014/main" id="{8618D607-74A6-EB45-8775-099EC57BF57C}"/>
                </a:ext>
              </a:extLst>
            </p:cNvPr>
            <p:cNvSpPr txBox="1"/>
            <p:nvPr/>
          </p:nvSpPr>
          <p:spPr>
            <a:xfrm>
              <a:off x="8094991" y="2210976"/>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字符取代法则</a:t>
              </a:r>
            </a:p>
          </p:txBody>
        </p:sp>
        <p:sp>
          <p:nvSpPr>
            <p:cNvPr id="31" name="TextBox 30">
              <a:extLst>
                <a:ext uri="{FF2B5EF4-FFF2-40B4-BE49-F238E27FC236}">
                  <a16:creationId xmlns:a16="http://schemas.microsoft.com/office/drawing/2014/main" id="{0A176E79-6BC0-9746-8035-ACC2B6E089A6}"/>
                </a:ext>
              </a:extLst>
            </p:cNvPr>
            <p:cNvSpPr txBox="1"/>
            <p:nvPr/>
          </p:nvSpPr>
          <p:spPr>
            <a:xfrm>
              <a:off x="8090988" y="2819851"/>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变量取代法则</a:t>
              </a:r>
            </a:p>
          </p:txBody>
        </p:sp>
        <p:sp>
          <p:nvSpPr>
            <p:cNvPr id="32" name="TextBox 31">
              <a:extLst>
                <a:ext uri="{FF2B5EF4-FFF2-40B4-BE49-F238E27FC236}">
                  <a16:creationId xmlns:a16="http://schemas.microsoft.com/office/drawing/2014/main" id="{F155A70B-D051-7E44-80F3-98B8E813CCE9}"/>
                </a:ext>
              </a:extLst>
            </p:cNvPr>
            <p:cNvSpPr txBox="1"/>
            <p:nvPr/>
          </p:nvSpPr>
          <p:spPr>
            <a:xfrm>
              <a:off x="8146554" y="3543300"/>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函数命名规则</a:t>
              </a:r>
            </a:p>
          </p:txBody>
        </p:sp>
      </p:grpSp>
      <p:grpSp>
        <p:nvGrpSpPr>
          <p:cNvPr id="1055" name="Group 1054">
            <a:extLst>
              <a:ext uri="{FF2B5EF4-FFF2-40B4-BE49-F238E27FC236}">
                <a16:creationId xmlns:a16="http://schemas.microsoft.com/office/drawing/2014/main" id="{BC7A8698-4606-634C-9FD2-C040145543C9}"/>
              </a:ext>
            </a:extLst>
          </p:cNvPr>
          <p:cNvGrpSpPr/>
          <p:nvPr/>
        </p:nvGrpSpPr>
        <p:grpSpPr>
          <a:xfrm>
            <a:off x="415763" y="4720650"/>
            <a:ext cx="4649871" cy="1485463"/>
            <a:chOff x="526508" y="4428417"/>
            <a:chExt cx="4649871" cy="1485463"/>
          </a:xfrm>
        </p:grpSpPr>
        <p:grpSp>
          <p:nvGrpSpPr>
            <p:cNvPr id="33" name="Group 32">
              <a:extLst>
                <a:ext uri="{FF2B5EF4-FFF2-40B4-BE49-F238E27FC236}">
                  <a16:creationId xmlns:a16="http://schemas.microsoft.com/office/drawing/2014/main" id="{7E9A5682-BCAC-274B-A75C-0DAB5440C027}"/>
                </a:ext>
              </a:extLst>
            </p:cNvPr>
            <p:cNvGrpSpPr/>
            <p:nvPr/>
          </p:nvGrpSpPr>
          <p:grpSpPr>
            <a:xfrm>
              <a:off x="526508" y="4428417"/>
              <a:ext cx="4649871" cy="1485463"/>
              <a:chOff x="1929239" y="3028862"/>
              <a:chExt cx="4649871" cy="1485463"/>
            </a:xfrm>
          </p:grpSpPr>
          <p:sp>
            <p:nvSpPr>
              <p:cNvPr id="34" name="Oval 33">
                <a:extLst>
                  <a:ext uri="{FF2B5EF4-FFF2-40B4-BE49-F238E27FC236}">
                    <a16:creationId xmlns:a16="http://schemas.microsoft.com/office/drawing/2014/main" id="{A4746CEA-E7F6-E94F-9E54-E3BC33982415}"/>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8" name="Oval 57">
                <a:extLst>
                  <a:ext uri="{FF2B5EF4-FFF2-40B4-BE49-F238E27FC236}">
                    <a16:creationId xmlns:a16="http://schemas.microsoft.com/office/drawing/2014/main" id="{0E3CB3E2-981E-4445-8CE5-ADF6DA9152ED}"/>
                  </a:ext>
                </a:extLst>
              </p:cNvPr>
              <p:cNvSpPr/>
              <p:nvPr/>
            </p:nvSpPr>
            <p:spPr>
              <a:xfrm>
                <a:off x="6147433" y="3028862"/>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6" name="Rounded Rectangle 35">
                <a:extLst>
                  <a:ext uri="{FF2B5EF4-FFF2-40B4-BE49-F238E27FC236}">
                    <a16:creationId xmlns:a16="http://schemas.microsoft.com/office/drawing/2014/main" id="{08E14132-7754-8A46-AF98-D8A2CF167797}"/>
                  </a:ext>
                </a:extLst>
              </p:cNvPr>
              <p:cNvSpPr/>
              <p:nvPr/>
            </p:nvSpPr>
            <p:spPr>
              <a:xfrm>
                <a:off x="2594572" y="3069549"/>
                <a:ext cx="3155770" cy="302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原函数</a:t>
                </a:r>
                <a:r>
                  <a:rPr lang="zh-CN" altLang="en-US" sz="1600" dirty="0">
                    <a:solidFill>
                      <a:schemeClr val="tx1"/>
                    </a:solidFill>
                    <a:latin typeface="STXinwei" panose="02010800040101010101" pitchFamily="2" charset="-122"/>
                    <a:ea typeface="STXinwei" panose="02010800040101010101" pitchFamily="2" charset="-122"/>
                  </a:rPr>
                  <a:t>（保留字）</a:t>
                </a:r>
                <a:endParaRPr lang="en-TW" sz="1600" dirty="0">
                  <a:solidFill>
                    <a:schemeClr val="tx1"/>
                  </a:solidFill>
                  <a:latin typeface="STXinwei" panose="02010800040101010101" pitchFamily="2" charset="-122"/>
                  <a:ea typeface="STXinwei" panose="02010800040101010101" pitchFamily="2" charset="-122"/>
                </a:endParaRPr>
              </a:p>
            </p:txBody>
          </p:sp>
          <p:sp>
            <p:nvSpPr>
              <p:cNvPr id="37" name="Rounded Rectangle 36">
                <a:extLst>
                  <a:ext uri="{FF2B5EF4-FFF2-40B4-BE49-F238E27FC236}">
                    <a16:creationId xmlns:a16="http://schemas.microsoft.com/office/drawing/2014/main" id="{D0172D8D-F11B-1348-BD97-5EDCB52220E1}"/>
                  </a:ext>
                </a:extLst>
              </p:cNvPr>
              <p:cNvSpPr/>
              <p:nvPr/>
            </p:nvSpPr>
            <p:spPr>
              <a:xfrm>
                <a:off x="2563059" y="3512509"/>
                <a:ext cx="1611974" cy="280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a:t>
                </a:r>
                <a:endParaRPr lang="en-TW" dirty="0">
                  <a:solidFill>
                    <a:schemeClr val="tx1"/>
                  </a:solidFill>
                  <a:cs typeface="Calibri" panose="020F0502020204030204" pitchFamily="34" charset="0"/>
                </a:endParaRPr>
              </a:p>
            </p:txBody>
          </p:sp>
          <p:sp>
            <p:nvSpPr>
              <p:cNvPr id="38" name="Rounded Rectangle 37">
                <a:extLst>
                  <a:ext uri="{FF2B5EF4-FFF2-40B4-BE49-F238E27FC236}">
                    <a16:creationId xmlns:a16="http://schemas.microsoft.com/office/drawing/2014/main" id="{2C3ED29F-7651-2A40-919D-A812DB640C50}"/>
                  </a:ext>
                </a:extLst>
              </p:cNvPr>
              <p:cNvSpPr/>
              <p:nvPr/>
            </p:nvSpPr>
            <p:spPr>
              <a:xfrm>
                <a:off x="4390545" y="3512509"/>
                <a:ext cx="1359797"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y.(…y…)</a:t>
                </a:r>
                <a:endParaRPr lang="en-TW" dirty="0">
                  <a:solidFill>
                    <a:schemeClr val="tx1"/>
                  </a:solidFill>
                  <a:cs typeface="Calibri" panose="020F0502020204030204" pitchFamily="34" charset="0"/>
                </a:endParaRPr>
              </a:p>
            </p:txBody>
          </p:sp>
          <p:cxnSp>
            <p:nvCxnSpPr>
              <p:cNvPr id="39" name="Straight Arrow Connector 38">
                <a:extLst>
                  <a:ext uri="{FF2B5EF4-FFF2-40B4-BE49-F238E27FC236}">
                    <a16:creationId xmlns:a16="http://schemas.microsoft.com/office/drawing/2014/main" id="{D78083DB-CA43-0B41-9E3A-64309FCF767E}"/>
                  </a:ext>
                </a:extLst>
              </p:cNvPr>
              <p:cNvCxnSpPr>
                <a:cxnSpLocks/>
                <a:stCxn id="34" idx="7"/>
                <a:endCxn id="37" idx="1"/>
              </p:cNvCxnSpPr>
              <p:nvPr/>
            </p:nvCxnSpPr>
            <p:spPr>
              <a:xfrm flipV="1">
                <a:off x="2257044" y="3652795"/>
                <a:ext cx="306015" cy="189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C224FD-6647-EE4F-AE39-436CDF7562E2}"/>
                  </a:ext>
                </a:extLst>
              </p:cNvPr>
              <p:cNvCxnSpPr>
                <a:cxnSpLocks/>
                <a:stCxn id="34" idx="0"/>
                <a:endCxn id="36" idx="1"/>
              </p:cNvCxnSpPr>
              <p:nvPr/>
            </p:nvCxnSpPr>
            <p:spPr>
              <a:xfrm flipV="1">
                <a:off x="2121263" y="3220886"/>
                <a:ext cx="473309" cy="56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0D72DE6-45F1-1E41-B64D-077F43202D3F}"/>
                  </a:ext>
                </a:extLst>
              </p:cNvPr>
              <p:cNvCxnSpPr>
                <a:cxnSpLocks/>
                <a:stCxn id="36" idx="3"/>
                <a:endCxn id="58" idx="2"/>
              </p:cNvCxnSpPr>
              <p:nvPr/>
            </p:nvCxnSpPr>
            <p:spPr>
              <a:xfrm>
                <a:off x="5750342" y="3220886"/>
                <a:ext cx="397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20B20B5-A25A-554D-AC40-CA19AA61DEA0}"/>
                  </a:ext>
                </a:extLst>
              </p:cNvPr>
              <p:cNvCxnSpPr>
                <a:cxnSpLocks/>
                <a:stCxn id="37" idx="3"/>
                <a:endCxn id="38" idx="1"/>
              </p:cNvCxnSpPr>
              <p:nvPr/>
            </p:nvCxnSpPr>
            <p:spPr>
              <a:xfrm flipV="1">
                <a:off x="4175033" y="3645097"/>
                <a:ext cx="215512" cy="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99423D0-5E8F-5946-82BE-1074CB438F5A}"/>
                  </a:ext>
                </a:extLst>
              </p:cNvPr>
              <p:cNvCxnSpPr>
                <a:cxnSpLocks/>
                <a:stCxn id="38" idx="3"/>
                <a:endCxn id="51" idx="1"/>
              </p:cNvCxnSpPr>
              <p:nvPr/>
            </p:nvCxnSpPr>
            <p:spPr>
              <a:xfrm>
                <a:off x="5750342" y="3645097"/>
                <a:ext cx="500963" cy="19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B0BC17E0-A825-AA4C-B34E-E36D1469D5C4}"/>
                  </a:ext>
                </a:extLst>
              </p:cNvPr>
              <p:cNvSpPr/>
              <p:nvPr/>
            </p:nvSpPr>
            <p:spPr>
              <a:xfrm>
                <a:off x="4390545" y="3852517"/>
                <a:ext cx="1341641"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a:t>
                </a:r>
              </a:p>
            </p:txBody>
          </p:sp>
          <p:sp>
            <p:nvSpPr>
              <p:cNvPr id="56" name="Rounded Rectangle 55">
                <a:extLst>
                  <a:ext uri="{FF2B5EF4-FFF2-40B4-BE49-F238E27FC236}">
                    <a16:creationId xmlns:a16="http://schemas.microsoft.com/office/drawing/2014/main" id="{E10414D0-17F1-7546-B89C-8AF95BD4FF08}"/>
                  </a:ext>
                </a:extLst>
              </p:cNvPr>
              <p:cNvSpPr/>
              <p:nvPr/>
            </p:nvSpPr>
            <p:spPr>
              <a:xfrm>
                <a:off x="2563060" y="4249725"/>
                <a:ext cx="1611973"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f(函数表达式)</a:t>
                </a:r>
              </a:p>
            </p:txBody>
          </p:sp>
          <p:sp>
            <p:nvSpPr>
              <p:cNvPr id="48" name="Rounded Rectangle 47">
                <a:extLst>
                  <a:ext uri="{FF2B5EF4-FFF2-40B4-BE49-F238E27FC236}">
                    <a16:creationId xmlns:a16="http://schemas.microsoft.com/office/drawing/2014/main" id="{FF4A8391-82A7-BB4F-88DE-332514C4564A}"/>
                  </a:ext>
                </a:extLst>
              </p:cNvPr>
              <p:cNvSpPr/>
              <p:nvPr/>
            </p:nvSpPr>
            <p:spPr>
              <a:xfrm>
                <a:off x="2544904" y="3849344"/>
                <a:ext cx="1630129" cy="26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Calibri" panose="020F0502020204030204" pitchFamily="34" charset="0"/>
                  </a:rPr>
                  <a:t>𝝺</a:t>
                </a:r>
                <a:r>
                  <a:rPr lang="en-US" altLang="zh-CN" dirty="0">
                    <a:solidFill>
                      <a:schemeClr val="tx1"/>
                    </a:solidFill>
                    <a:cs typeface="Calibri" panose="020F0502020204030204" pitchFamily="34" charset="0"/>
                  </a:rPr>
                  <a:t>x.(…x…)(T)</a:t>
                </a:r>
                <a:endParaRPr lang="en-TW" dirty="0">
                  <a:solidFill>
                    <a:schemeClr val="tx1"/>
                  </a:solidFill>
                  <a:cs typeface="Calibri" panose="020F0502020204030204" pitchFamily="34" charset="0"/>
                </a:endParaRPr>
              </a:p>
            </p:txBody>
          </p:sp>
          <p:cxnSp>
            <p:nvCxnSpPr>
              <p:cNvPr id="49" name="Straight Arrow Connector 48">
                <a:extLst>
                  <a:ext uri="{FF2B5EF4-FFF2-40B4-BE49-F238E27FC236}">
                    <a16:creationId xmlns:a16="http://schemas.microsoft.com/office/drawing/2014/main" id="{1DAA0089-34DA-BE48-BFD3-3EBBADE4028D}"/>
                  </a:ext>
                </a:extLst>
              </p:cNvPr>
              <p:cNvCxnSpPr>
                <a:cxnSpLocks/>
                <a:stCxn id="48" idx="3"/>
                <a:endCxn id="45" idx="1"/>
              </p:cNvCxnSpPr>
              <p:nvPr/>
            </p:nvCxnSpPr>
            <p:spPr>
              <a:xfrm>
                <a:off x="4175033" y="3981644"/>
                <a:ext cx="215512" cy="34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ADA9905-4323-A64E-918F-80E4D5A55D90}"/>
                  </a:ext>
                </a:extLst>
              </p:cNvPr>
              <p:cNvCxnSpPr>
                <a:cxnSpLocks/>
                <a:stCxn id="45" idx="3"/>
                <a:endCxn id="51" idx="2"/>
              </p:cNvCxnSpPr>
              <p:nvPr/>
            </p:nvCxnSpPr>
            <p:spPr>
              <a:xfrm flipV="1">
                <a:off x="5732186" y="3978163"/>
                <a:ext cx="462876" cy="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B2EC596F-518E-B748-823C-86D825B859D7}"/>
                  </a:ext>
                </a:extLst>
              </p:cNvPr>
              <p:cNvSpPr/>
              <p:nvPr/>
            </p:nvSpPr>
            <p:spPr>
              <a:xfrm>
                <a:off x="6195062"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52" name="Straight Arrow Connector 51">
                <a:extLst>
                  <a:ext uri="{FF2B5EF4-FFF2-40B4-BE49-F238E27FC236}">
                    <a16:creationId xmlns:a16="http://schemas.microsoft.com/office/drawing/2014/main" id="{AB4EB2C6-DA69-154A-9DBD-1B12CC6C50B0}"/>
                  </a:ext>
                </a:extLst>
              </p:cNvPr>
              <p:cNvCxnSpPr>
                <a:cxnSpLocks/>
                <a:stCxn id="56" idx="3"/>
                <a:endCxn id="130" idx="1"/>
              </p:cNvCxnSpPr>
              <p:nvPr/>
            </p:nvCxnSpPr>
            <p:spPr>
              <a:xfrm flipV="1">
                <a:off x="4175033" y="4377812"/>
                <a:ext cx="215512" cy="4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9FF0D15-5A16-2341-A273-21922E6BC6EE}"/>
                  </a:ext>
                </a:extLst>
              </p:cNvPr>
              <p:cNvCxnSpPr>
                <a:cxnSpLocks/>
                <a:stCxn id="34" idx="6"/>
                <a:endCxn id="48" idx="1"/>
              </p:cNvCxnSpPr>
              <p:nvPr/>
            </p:nvCxnSpPr>
            <p:spPr>
              <a:xfrm>
                <a:off x="2313287" y="3978163"/>
                <a:ext cx="231617" cy="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5C341DA-5767-6A4C-8068-504AC1595724}"/>
                  </a:ext>
                </a:extLst>
              </p:cNvPr>
              <p:cNvCxnSpPr>
                <a:cxnSpLocks/>
                <a:stCxn id="34" idx="5"/>
                <a:endCxn id="56" idx="1"/>
              </p:cNvCxnSpPr>
              <p:nvPr/>
            </p:nvCxnSpPr>
            <p:spPr>
              <a:xfrm>
                <a:off x="2257044" y="4113944"/>
                <a:ext cx="306016" cy="268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55442278-F577-934A-A69B-F16C09325346}"/>
                  </a:ext>
                </a:extLst>
              </p:cNvPr>
              <p:cNvCxnSpPr>
                <a:cxnSpLocks/>
                <a:stCxn id="51" idx="6"/>
                <a:endCxn id="34" idx="2"/>
              </p:cNvCxnSpPr>
              <p:nvPr/>
            </p:nvCxnSpPr>
            <p:spPr>
              <a:xfrm flipH="1">
                <a:off x="1929239" y="3978163"/>
                <a:ext cx="4649871" cy="12700"/>
              </a:xfrm>
              <a:prstGeom prst="bentConnector5">
                <a:avLst>
                  <a:gd name="adj1" fmla="val -4916"/>
                  <a:gd name="adj2" fmla="val 6140575"/>
                  <a:gd name="adj3" fmla="val 104916"/>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5" name="Oval 94">
              <a:extLst>
                <a:ext uri="{FF2B5EF4-FFF2-40B4-BE49-F238E27FC236}">
                  <a16:creationId xmlns:a16="http://schemas.microsoft.com/office/drawing/2014/main" id="{314FCE3D-911C-E94D-B6FC-658A602CCE7A}"/>
                </a:ext>
              </a:extLst>
            </p:cNvPr>
            <p:cNvSpPr/>
            <p:nvPr/>
          </p:nvSpPr>
          <p:spPr>
            <a:xfrm>
              <a:off x="4854744" y="4533256"/>
              <a:ext cx="162848" cy="1704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081" name="TextBox 1080">
            <a:extLst>
              <a:ext uri="{FF2B5EF4-FFF2-40B4-BE49-F238E27FC236}">
                <a16:creationId xmlns:a16="http://schemas.microsoft.com/office/drawing/2014/main" id="{1A45F5DA-248A-4041-8B73-ABFDCC2AFFC1}"/>
              </a:ext>
            </a:extLst>
          </p:cNvPr>
          <p:cNvSpPr txBox="1"/>
          <p:nvPr/>
        </p:nvSpPr>
        <p:spPr>
          <a:xfrm>
            <a:off x="968609" y="4279774"/>
            <a:ext cx="364715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所有可计算函数皆为偏序集的特例</a:t>
            </a:r>
          </a:p>
        </p:txBody>
      </p:sp>
      <p:sp>
        <p:nvSpPr>
          <p:cNvPr id="123" name="TextBox 122">
            <a:extLst>
              <a:ext uri="{FF2B5EF4-FFF2-40B4-BE49-F238E27FC236}">
                <a16:creationId xmlns:a16="http://schemas.microsoft.com/office/drawing/2014/main" id="{C7B3E941-44AC-5240-93A5-04F83D4D1AD1}"/>
              </a:ext>
            </a:extLst>
          </p:cNvPr>
          <p:cNvSpPr txBox="1"/>
          <p:nvPr/>
        </p:nvSpPr>
        <p:spPr>
          <a:xfrm>
            <a:off x="2912878" y="991797"/>
            <a:ext cx="208903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格乃偏序集之特例</a:t>
            </a:r>
          </a:p>
        </p:txBody>
      </p:sp>
      <p:sp>
        <p:nvSpPr>
          <p:cNvPr id="1082" name="TextBox 1081">
            <a:extLst>
              <a:ext uri="{FF2B5EF4-FFF2-40B4-BE49-F238E27FC236}">
                <a16:creationId xmlns:a16="http://schemas.microsoft.com/office/drawing/2014/main" id="{71F8C3A2-4799-D245-89EE-8B8908107D1B}"/>
              </a:ext>
            </a:extLst>
          </p:cNvPr>
          <p:cNvSpPr txBox="1"/>
          <p:nvPr/>
        </p:nvSpPr>
        <p:spPr>
          <a:xfrm>
            <a:off x="3479380" y="1425826"/>
            <a:ext cx="956031" cy="369332"/>
          </a:xfrm>
          <a:prstGeom prst="rect">
            <a:avLst/>
          </a:prstGeom>
          <a:noFill/>
        </p:spPr>
        <p:txBody>
          <a:bodyPr wrap="none" rtlCol="0">
            <a:spAutoFit/>
          </a:bodyPr>
          <a:lstStyle/>
          <a:p>
            <a:r>
              <a:rPr lang="en-TW" dirty="0"/>
              <a:t>Top (</a:t>
            </a:r>
            <a:r>
              <a:rPr lang="en-US" dirty="0" err="1">
                <a:latin typeface="STXinwei" panose="02010800040101010101" pitchFamily="2" charset="-122"/>
                <a:ea typeface="STXinwei" panose="02010800040101010101" pitchFamily="2" charset="-122"/>
              </a:rPr>
              <a:t>并</a:t>
            </a:r>
            <a:r>
              <a:rPr lang="en-US" dirty="0">
                <a:latin typeface="STXinwei" panose="02010800040101010101" pitchFamily="2" charset="-122"/>
                <a:ea typeface="STXinwei" panose="02010800040101010101" pitchFamily="2" charset="-122"/>
              </a:rPr>
              <a:t>)</a:t>
            </a:r>
            <a:endParaRPr lang="en-TW" dirty="0"/>
          </a:p>
        </p:txBody>
      </p:sp>
      <p:sp>
        <p:nvSpPr>
          <p:cNvPr id="125" name="TextBox 124">
            <a:extLst>
              <a:ext uri="{FF2B5EF4-FFF2-40B4-BE49-F238E27FC236}">
                <a16:creationId xmlns:a16="http://schemas.microsoft.com/office/drawing/2014/main" id="{34741EE7-159E-BF4B-9609-19A8B0B72C2B}"/>
              </a:ext>
            </a:extLst>
          </p:cNvPr>
          <p:cNvSpPr txBox="1"/>
          <p:nvPr/>
        </p:nvSpPr>
        <p:spPr>
          <a:xfrm>
            <a:off x="3321106" y="3669798"/>
            <a:ext cx="1322093" cy="369332"/>
          </a:xfrm>
          <a:prstGeom prst="rect">
            <a:avLst/>
          </a:prstGeom>
          <a:noFill/>
        </p:spPr>
        <p:txBody>
          <a:bodyPr wrap="none" rtlCol="0">
            <a:spAutoFit/>
          </a:bodyPr>
          <a:lstStyle/>
          <a:p>
            <a:r>
              <a:rPr lang="en-TW" dirty="0"/>
              <a:t>Bottom (</a:t>
            </a:r>
            <a:r>
              <a:rPr lang="en-US" dirty="0" err="1">
                <a:latin typeface="STXinwei" panose="02010800040101010101" pitchFamily="2" charset="-122"/>
                <a:ea typeface="STXinwei" panose="02010800040101010101" pitchFamily="2" charset="-122"/>
              </a:rPr>
              <a:t>交</a:t>
            </a:r>
            <a:r>
              <a:rPr lang="en-US" dirty="0">
                <a:latin typeface="STXinwei" panose="02010800040101010101" pitchFamily="2" charset="-122"/>
                <a:ea typeface="STXinwei" panose="02010800040101010101" pitchFamily="2" charset="-122"/>
              </a:rPr>
              <a:t>)</a:t>
            </a:r>
            <a:endParaRPr lang="en-TW" dirty="0"/>
          </a:p>
        </p:txBody>
      </p:sp>
      <p:sp>
        <p:nvSpPr>
          <p:cNvPr id="126" name="TextBox 125">
            <a:extLst>
              <a:ext uri="{FF2B5EF4-FFF2-40B4-BE49-F238E27FC236}">
                <a16:creationId xmlns:a16="http://schemas.microsoft.com/office/drawing/2014/main" id="{D64871FE-07ED-6246-9E60-AA41D38B87FF}"/>
              </a:ext>
            </a:extLst>
          </p:cNvPr>
          <p:cNvSpPr txBox="1"/>
          <p:nvPr/>
        </p:nvSpPr>
        <p:spPr>
          <a:xfrm>
            <a:off x="4575543" y="4371793"/>
            <a:ext cx="87716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终止符</a:t>
            </a:r>
          </a:p>
        </p:txBody>
      </p:sp>
      <p:sp>
        <p:nvSpPr>
          <p:cNvPr id="130" name="Rounded Rectangle 129">
            <a:extLst>
              <a:ext uri="{FF2B5EF4-FFF2-40B4-BE49-F238E27FC236}">
                <a16:creationId xmlns:a16="http://schemas.microsoft.com/office/drawing/2014/main" id="{DA7235AC-6D08-CC45-A4EA-502D8CFB1586}"/>
              </a:ext>
            </a:extLst>
          </p:cNvPr>
          <p:cNvSpPr/>
          <p:nvPr/>
        </p:nvSpPr>
        <p:spPr>
          <a:xfrm>
            <a:off x="2877069" y="5933086"/>
            <a:ext cx="1359797" cy="273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200" dirty="0">
                <a:solidFill>
                  <a:schemeClr val="tx1"/>
                </a:solidFill>
                <a:latin typeface="STXinwei" panose="02010800040101010101" pitchFamily="2" charset="-122"/>
                <a:ea typeface="STXinwei" panose="02010800040101010101" pitchFamily="2" charset="-122"/>
              </a:rPr>
              <a:t>(函数评估结果)</a:t>
            </a:r>
          </a:p>
        </p:txBody>
      </p:sp>
      <p:cxnSp>
        <p:nvCxnSpPr>
          <p:cNvPr id="138" name="Straight Arrow Connector 137">
            <a:extLst>
              <a:ext uri="{FF2B5EF4-FFF2-40B4-BE49-F238E27FC236}">
                <a16:creationId xmlns:a16="http://schemas.microsoft.com/office/drawing/2014/main" id="{32A85D83-7DD0-9E48-AA81-E6743D0A29EA}"/>
              </a:ext>
            </a:extLst>
          </p:cNvPr>
          <p:cNvCxnSpPr>
            <a:cxnSpLocks/>
            <a:stCxn id="130" idx="3"/>
            <a:endCxn id="51" idx="3"/>
          </p:cNvCxnSpPr>
          <p:nvPr/>
        </p:nvCxnSpPr>
        <p:spPr>
          <a:xfrm flipV="1">
            <a:off x="4236866" y="5805732"/>
            <a:ext cx="500963" cy="263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0" name="Table 90">
            <a:extLst>
              <a:ext uri="{FF2B5EF4-FFF2-40B4-BE49-F238E27FC236}">
                <a16:creationId xmlns:a16="http://schemas.microsoft.com/office/drawing/2014/main" id="{A6CCFF78-2F6D-E041-BC15-583270AFB72A}"/>
              </a:ext>
            </a:extLst>
          </p:cNvPr>
          <p:cNvGraphicFramePr>
            <a:graphicFrameLocks noGrp="1"/>
          </p:cNvGraphicFramePr>
          <p:nvPr>
            <p:extLst>
              <p:ext uri="{D42A27DB-BD31-4B8C-83A1-F6EECF244321}">
                <p14:modId xmlns:p14="http://schemas.microsoft.com/office/powerpoint/2010/main" val="2500069253"/>
              </p:ext>
            </p:extLst>
          </p:nvPr>
        </p:nvGraphicFramePr>
        <p:xfrm>
          <a:off x="109692" y="1428190"/>
          <a:ext cx="2777871" cy="2457552"/>
        </p:xfrm>
        <a:graphic>
          <a:graphicData uri="http://schemas.openxmlformats.org/drawingml/2006/table">
            <a:tbl>
              <a:tblPr firstRow="1" bandRow="1">
                <a:tableStyleId>{7E9639D4-E3E2-4D34-9284-5A2195B3D0D7}</a:tableStyleId>
              </a:tblPr>
              <a:tblGrid>
                <a:gridCol w="1251245">
                  <a:extLst>
                    <a:ext uri="{9D8B030D-6E8A-4147-A177-3AD203B41FA5}">
                      <a16:colId xmlns:a16="http://schemas.microsoft.com/office/drawing/2014/main" val="2143271587"/>
                    </a:ext>
                  </a:extLst>
                </a:gridCol>
                <a:gridCol w="1526626">
                  <a:extLst>
                    <a:ext uri="{9D8B030D-6E8A-4147-A177-3AD203B41FA5}">
                      <a16:colId xmlns:a16="http://schemas.microsoft.com/office/drawing/2014/main" val="2017782780"/>
                    </a:ext>
                  </a:extLst>
                </a:gridCol>
              </a:tblGrid>
              <a:tr h="458082">
                <a:tc>
                  <a:txBody>
                    <a:bodyPr/>
                    <a:lstStyle/>
                    <a:p>
                      <a:pPr algn="ctr"/>
                      <a:r>
                        <a:rPr lang="en-TW" sz="1600" dirty="0">
                          <a:latin typeface="STXinwei" panose="02010800040101010101" pitchFamily="2" charset="-122"/>
                          <a:ea typeface="STXinwei" panose="02010800040101010101" pitchFamily="2" charset="-122"/>
                        </a:rPr>
                        <a:t>偏序集特性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TW" sz="1600" dirty="0">
                          <a:latin typeface="STXinwei" panose="02010800040101010101" pitchFamily="2" charset="-122"/>
                          <a:ea typeface="STXinwei" panose="02010800040101010101" pitchFamily="2" charset="-122"/>
                        </a:rPr>
                        <a:t>英文翻译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0947746"/>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数据名称为类型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Type Calculus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371997"/>
                  </a:ext>
                </a:extLst>
              </a:tr>
              <a:tr h="371556">
                <a:tc>
                  <a:txBody>
                    <a:bodyPr/>
                    <a:lstStyle/>
                    <a:p>
                      <a:r>
                        <a:rPr lang="en-TW" sz="1100" dirty="0">
                          <a:latin typeface="STXinwei" panose="02010800040101010101" pitchFamily="2" charset="-122"/>
                          <a:ea typeface="STXinwei" panose="02010800040101010101" pitchFamily="2" charset="-122"/>
                        </a:rPr>
                        <a:t>唯一性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Uniqueness</a:t>
                      </a:r>
                      <a:r>
                        <a:rPr lang="en-US" altLang="zh-CN" sz="1100" dirty="0">
                          <a:latin typeface="STXinwei" panose="02010800040101010101" pitchFamily="2" charset="-122"/>
                          <a:ea typeface="STXinwei" panose="02010800040101010101" pitchFamily="2" charset="-122"/>
                        </a:rPr>
                        <a:t>/</a:t>
                      </a:r>
                      <a:r>
                        <a:rPr lang="en-US" altLang="zh-CN" sz="1100" dirty="0">
                          <a:solidFill>
                            <a:srgbClr val="FF0000"/>
                          </a:solidFill>
                          <a:latin typeface="STXinwei" panose="02010800040101010101" pitchFamily="2" charset="-122"/>
                          <a:ea typeface="STXinwei" panose="02010800040101010101" pitchFamily="2" charset="-122"/>
                        </a:rPr>
                        <a:t>Non-Fungibility</a:t>
                      </a:r>
                      <a:endParaRPr lang="en-TW" sz="1100" dirty="0">
                        <a:solidFill>
                          <a:srgbClr val="FF0000"/>
                        </a:solidFill>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1188525"/>
                  </a:ext>
                </a:extLst>
              </a:tr>
              <a:tr h="371556">
                <a:tc>
                  <a:txBody>
                    <a:bodyPr/>
                    <a:lstStyle/>
                    <a:p>
                      <a:r>
                        <a:rPr lang="en-TW" sz="1100" dirty="0">
                          <a:latin typeface="STXinwei" panose="02010800040101010101" pitchFamily="2" charset="-122"/>
                          <a:ea typeface="STXinwei" panose="02010800040101010101" pitchFamily="2" charset="-122"/>
                        </a:rPr>
                        <a:t>可数性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Countable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9907285"/>
                  </a:ext>
                </a:extLst>
              </a:tr>
              <a:tr h="4580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sz="1100" dirty="0">
                          <a:latin typeface="STXinwei" panose="02010800040101010101" pitchFamily="2" charset="-122"/>
                          <a:ea typeface="STXinwei" panose="02010800040101010101" pitchFamily="2" charset="-122"/>
                        </a:rPr>
                        <a:t>偏序性 </a:t>
                      </a:r>
                      <a:r>
                        <a:rPr lang="en-US" altLang="zh-CN" sz="1100" dirty="0">
                          <a:latin typeface="STXinwei" panose="02010800040101010101" pitchFamily="2" charset="-122"/>
                          <a:ea typeface="STXinwei" panose="02010800040101010101" pitchFamily="2" charset="-122"/>
                        </a:rPr>
                        <a:t>(</a:t>
                      </a:r>
                      <a:r>
                        <a:rPr lang="en-TW" sz="1100" dirty="0">
                          <a:latin typeface="STXinwei" panose="02010800040101010101" pitchFamily="2" charset="-122"/>
                          <a:ea typeface="STXinwei" panose="02010800040101010101" pitchFamily="2" charset="-122"/>
                        </a:rPr>
                        <a:t>集合包含</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从属</a:t>
                      </a:r>
                      <a:r>
                        <a:rPr lang="en-US" altLang="zh-CN" sz="1100" dirty="0">
                          <a:latin typeface="STXinwei" panose="02010800040101010101" pitchFamily="2" charset="-122"/>
                          <a:ea typeface="STXinwei" panose="02010800040101010101" pitchFamily="2" charset="-122"/>
                        </a:rPr>
                        <a:t>)</a:t>
                      </a:r>
                      <a:r>
                        <a:rPr lang="zh-CN" altLang="en-US" sz="1100" dirty="0">
                          <a:latin typeface="STXinwei" panose="02010800040101010101" pitchFamily="2" charset="-122"/>
                          <a:ea typeface="STXinwei" panose="02010800040101010101" pitchFamily="2" charset="-122"/>
                        </a:rPr>
                        <a:t> </a:t>
                      </a:r>
                      <a:r>
                        <a:rPr lang="en-TW" altLang="zh-CN" sz="1100" dirty="0">
                          <a:latin typeface="STXinwei" panose="02010800040101010101" pitchFamily="2" charset="-122"/>
                          <a:ea typeface="STXinwei" panose="02010800040101010101" pitchFamily="2" charset="-122"/>
                        </a:rPr>
                        <a:t>l</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Partial Order (Inclusion)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2811360"/>
                  </a:ext>
                </a:extLst>
              </a:tr>
              <a:tr h="3715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latin typeface="STXinwei" panose="02010800040101010101" pitchFamily="2" charset="-122"/>
                          <a:ea typeface="STXinwei" panose="02010800040101010101" pitchFamily="2" charset="-122"/>
                        </a:rPr>
                        <a:t>路径可达性</a:t>
                      </a:r>
                      <a:endParaRPr lang="en-US" altLang="zh-CN" sz="1100" dirty="0">
                        <a:latin typeface="STXinwei" panose="02010800040101010101" pitchFamily="2" charset="-122"/>
                        <a:ea typeface="STXinwei" panose="02010800040101010101"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TW" sz="1100" dirty="0">
                          <a:latin typeface="STXinwei" panose="02010800040101010101" pitchFamily="2" charset="-122"/>
                          <a:ea typeface="STXinwei" panose="02010800040101010101" pitchFamily="2" charset="-122"/>
                        </a:rPr>
                        <a:t>Reachability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06782"/>
                  </a:ext>
                </a:extLst>
              </a:tr>
            </a:tbl>
          </a:graphicData>
        </a:graphic>
      </p:graphicFrame>
    </p:spTree>
    <p:extLst>
      <p:ext uri="{BB962C8B-B14F-4D97-AF65-F5344CB8AC3E}">
        <p14:creationId xmlns:p14="http://schemas.microsoft.com/office/powerpoint/2010/main" val="3772939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1246176" y="387153"/>
            <a:ext cx="9405959" cy="466287"/>
          </a:xfrm>
        </p:spPr>
        <p:txBody>
          <a:bodyPr>
            <a:normAutofit/>
          </a:bodyPr>
          <a:lstStyle/>
          <a:p>
            <a:pPr defTabSz="914332">
              <a:spcBef>
                <a:spcPts val="0"/>
              </a:spcBef>
              <a:buSzPts val="2800"/>
              <a:defRPr/>
            </a:pPr>
            <a:r>
              <a:rPr lang="zh-TW" altLang="en-US" sz="2400" dirty="0">
                <a:solidFill>
                  <a:srgbClr val="C00000"/>
                </a:solidFill>
                <a:latin typeface="STXinwei" panose="02010800040101010101" pitchFamily="2" charset="-122"/>
                <a:ea typeface="STXinwei" panose="02010800040101010101" pitchFamily="2" charset="-122"/>
                <a:cs typeface="Arial" charset="0"/>
              </a:rPr>
              <a:t>形式化系统设计方法的产业化工具与应用</a:t>
            </a:r>
            <a:endParaRPr lang="en-TW" sz="2400" dirty="0">
              <a:solidFill>
                <a:srgbClr val="C00000"/>
              </a:solidFill>
              <a:latin typeface="STXinwei" panose="02010800040101010101" pitchFamily="2" charset="-122"/>
              <a:ea typeface="STXinwei" panose="02010800040101010101" pitchFamily="2" charset="-122"/>
              <a:cs typeface="Arial" charset="0"/>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a:xfrm>
            <a:off x="9279999" y="6322162"/>
            <a:ext cx="2744272" cy="365125"/>
          </a:xfrm>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27</a:t>
            </a:fld>
            <a:endParaRPr lang="en" sz="1333"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A3665CA9-A287-3146-95AB-942DB2DA15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0779" y="2165663"/>
            <a:ext cx="3315203" cy="41564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slie Lamport - Leslie Lamport updated their profile picture.">
            <a:extLst>
              <a:ext uri="{FF2B5EF4-FFF2-40B4-BE49-F238E27FC236}">
                <a16:creationId xmlns:a16="http://schemas.microsoft.com/office/drawing/2014/main" id="{248406FB-32E0-DC4B-A67B-A5D155FDBD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084" y="3000491"/>
            <a:ext cx="3425046" cy="255561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991BDF3-E4C0-714F-9597-0B11C69FFA20}"/>
              </a:ext>
            </a:extLst>
          </p:cNvPr>
          <p:cNvSpPr txBox="1"/>
          <p:nvPr/>
        </p:nvSpPr>
        <p:spPr>
          <a:xfrm>
            <a:off x="351557" y="1359539"/>
            <a:ext cx="3558099" cy="1938992"/>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运用偏序集代数方法奠定</a:t>
            </a:r>
          </a:p>
          <a:p>
            <a:pPr algn="ctr"/>
            <a:r>
              <a:rPr lang="en-TW" sz="2000" dirty="0">
                <a:latin typeface="STXinwei" panose="02010800040101010101" pitchFamily="2" charset="-122"/>
                <a:ea typeface="STXinwei" panose="02010800040101010101" pitchFamily="2" charset="-122"/>
              </a:rPr>
              <a:t>研究分布与并发系统</a:t>
            </a:r>
          </a:p>
          <a:p>
            <a:pPr algn="ctr"/>
            <a:r>
              <a:rPr lang="en-TW" sz="2000" dirty="0">
                <a:latin typeface="STXinwei" panose="02010800040101010101" pitchFamily="2" charset="-122"/>
                <a:ea typeface="STXinwei" panose="02010800040101010101" pitchFamily="2" charset="-122"/>
              </a:rPr>
              <a:t>同时也是TLA+</a:t>
            </a:r>
            <a:r>
              <a:rPr lang="zh-CN" altLang="en-US" sz="2000" dirty="0">
                <a:latin typeface="STXinwei" panose="02010800040101010101" pitchFamily="2" charset="-122"/>
                <a:ea typeface="STXinwei" panose="02010800040101010101" pitchFamily="2" charset="-122"/>
              </a:rPr>
              <a:t> 时序逻辑形式化模型检验工具的开发者</a:t>
            </a:r>
            <a:endParaRPr lang="en-TW" sz="2000" dirty="0">
              <a:latin typeface="STXinwei" panose="02010800040101010101" pitchFamily="2" charset="-122"/>
              <a:ea typeface="STXinwei" panose="02010800040101010101" pitchFamily="2" charset="-122"/>
            </a:endParaRPr>
          </a:p>
          <a:p>
            <a:pPr algn="ctr"/>
            <a:r>
              <a:rPr lang="en-TW" sz="2000" dirty="0">
                <a:latin typeface="STXinwei" panose="02010800040101010101" pitchFamily="2" charset="-122"/>
                <a:ea typeface="STXinwei" panose="02010800040101010101" pitchFamily="2" charset="-122"/>
              </a:rPr>
              <a:t>的原创者</a:t>
            </a:r>
          </a:p>
          <a:p>
            <a:pPr algn="ctr"/>
            <a:endParaRPr lang="en-TW" sz="2000" dirty="0">
              <a:latin typeface="STXinwei" panose="02010800040101010101" pitchFamily="2" charset="-122"/>
              <a:ea typeface="STXinwei" panose="02010800040101010101" pitchFamily="2" charset="-122"/>
            </a:endParaRPr>
          </a:p>
        </p:txBody>
      </p:sp>
      <p:pic>
        <p:nvPicPr>
          <p:cNvPr id="19" name="Picture 18">
            <a:hlinkClick r:id="rId5"/>
            <a:extLst>
              <a:ext uri="{FF2B5EF4-FFF2-40B4-BE49-F238E27FC236}">
                <a16:creationId xmlns:a16="http://schemas.microsoft.com/office/drawing/2014/main" id="{764B1D7E-16F2-9541-A79C-5076DF8707CA}"/>
              </a:ext>
            </a:extLst>
          </p:cNvPr>
          <p:cNvPicPr>
            <a:picLocks noChangeAspect="1"/>
          </p:cNvPicPr>
          <p:nvPr/>
        </p:nvPicPr>
        <p:blipFill>
          <a:blip r:embed="rId6"/>
          <a:stretch>
            <a:fillRect/>
          </a:stretch>
        </p:blipFill>
        <p:spPr>
          <a:xfrm>
            <a:off x="8223152" y="2132830"/>
            <a:ext cx="3525896" cy="4222163"/>
          </a:xfrm>
          <a:prstGeom prst="rect">
            <a:avLst/>
          </a:prstGeom>
        </p:spPr>
      </p:pic>
      <p:sp>
        <p:nvSpPr>
          <p:cNvPr id="20" name="TextBox 19">
            <a:extLst>
              <a:ext uri="{FF2B5EF4-FFF2-40B4-BE49-F238E27FC236}">
                <a16:creationId xmlns:a16="http://schemas.microsoft.com/office/drawing/2014/main" id="{E3D62B52-FC1C-C148-9044-7E2BAF5E1A58}"/>
              </a:ext>
            </a:extLst>
          </p:cNvPr>
          <p:cNvSpPr txBox="1"/>
          <p:nvPr/>
        </p:nvSpPr>
        <p:spPr>
          <a:xfrm>
            <a:off x="8592776" y="6354993"/>
            <a:ext cx="3025187" cy="230832"/>
          </a:xfrm>
          <a:prstGeom prst="rect">
            <a:avLst/>
          </a:prstGeom>
          <a:noFill/>
        </p:spPr>
        <p:txBody>
          <a:bodyPr wrap="none" rtlCol="0">
            <a:spAutoFit/>
          </a:bodyPr>
          <a:lstStyle/>
          <a:p>
            <a:pPr algn="ctr"/>
            <a:r>
              <a:rPr lang="en-US" sz="900" dirty="0">
                <a:hlinkClick r:id="rId5"/>
              </a:rPr>
              <a:t>https://</a:t>
            </a:r>
            <a:r>
              <a:rPr lang="en-US" sz="900" dirty="0" err="1">
                <a:hlinkClick r:id="rId5"/>
              </a:rPr>
              <a:t>lamport.azurewebsites.net</a:t>
            </a:r>
            <a:r>
              <a:rPr lang="en-US" sz="900" dirty="0">
                <a:hlinkClick r:id="rId5"/>
              </a:rPr>
              <a:t>/</a:t>
            </a:r>
            <a:r>
              <a:rPr lang="en-US" sz="900" dirty="0" err="1">
                <a:hlinkClick r:id="rId5"/>
              </a:rPr>
              <a:t>tla</a:t>
            </a:r>
            <a:r>
              <a:rPr lang="en-US" sz="900" dirty="0">
                <a:hlinkClick r:id="rId5"/>
              </a:rPr>
              <a:t>/amazon-</a:t>
            </a:r>
            <a:r>
              <a:rPr lang="en-US" sz="900" dirty="0" err="1">
                <a:hlinkClick r:id="rId5"/>
              </a:rPr>
              <a:t>excerpt.html</a:t>
            </a:r>
            <a:endParaRPr lang="en-TW" sz="900" dirty="0"/>
          </a:p>
        </p:txBody>
      </p:sp>
      <p:sp>
        <p:nvSpPr>
          <p:cNvPr id="10" name="TextBox 9">
            <a:extLst>
              <a:ext uri="{FF2B5EF4-FFF2-40B4-BE49-F238E27FC236}">
                <a16:creationId xmlns:a16="http://schemas.microsoft.com/office/drawing/2014/main" id="{797F9C7A-FEE7-E94B-8A31-F2F564440E4B}"/>
              </a:ext>
            </a:extLst>
          </p:cNvPr>
          <p:cNvSpPr txBox="1"/>
          <p:nvPr/>
        </p:nvSpPr>
        <p:spPr>
          <a:xfrm>
            <a:off x="351557" y="5743622"/>
            <a:ext cx="3558099" cy="369332"/>
          </a:xfrm>
          <a:prstGeom prst="rect">
            <a:avLst/>
          </a:prstGeom>
          <a:noFill/>
        </p:spPr>
        <p:txBody>
          <a:bodyPr wrap="square" rtlCol="0">
            <a:spAutoFit/>
          </a:bodyPr>
          <a:lstStyle/>
          <a:p>
            <a:pPr algn="ctr"/>
            <a:r>
              <a:rPr lang="en-TW" dirty="0">
                <a:latin typeface="STXinwei" panose="02010800040101010101" pitchFamily="2" charset="-122"/>
                <a:ea typeface="STXinwei" panose="02010800040101010101" pitchFamily="2" charset="-122"/>
              </a:rPr>
              <a:t>Leslie Lamport</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2013 图灵奖得主</a:t>
            </a:r>
          </a:p>
        </p:txBody>
      </p:sp>
      <p:pic>
        <p:nvPicPr>
          <p:cNvPr id="11" name="Picture 10">
            <a:extLst>
              <a:ext uri="{FF2B5EF4-FFF2-40B4-BE49-F238E27FC236}">
                <a16:creationId xmlns:a16="http://schemas.microsoft.com/office/drawing/2014/main" id="{00552450-F4DC-D246-9095-9C9FFDA25108}"/>
              </a:ext>
            </a:extLst>
          </p:cNvPr>
          <p:cNvPicPr>
            <a:picLocks noChangeAspect="1"/>
          </p:cNvPicPr>
          <p:nvPr/>
        </p:nvPicPr>
        <p:blipFill>
          <a:blip r:embed="rId7"/>
          <a:stretch>
            <a:fillRect/>
          </a:stretch>
        </p:blipFill>
        <p:spPr>
          <a:xfrm>
            <a:off x="4565850" y="3429000"/>
            <a:ext cx="3001108" cy="1132363"/>
          </a:xfrm>
          <a:prstGeom prst="rect">
            <a:avLst/>
          </a:prstGeom>
        </p:spPr>
      </p:pic>
      <p:pic>
        <p:nvPicPr>
          <p:cNvPr id="12" name="Picture 11">
            <a:extLst>
              <a:ext uri="{FF2B5EF4-FFF2-40B4-BE49-F238E27FC236}">
                <a16:creationId xmlns:a16="http://schemas.microsoft.com/office/drawing/2014/main" id="{C5EA367C-2DF2-D349-AE7F-D9DBCE7C15F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27785" y="3682116"/>
            <a:ext cx="1139173" cy="1832697"/>
          </a:xfrm>
          <a:prstGeom prst="rect">
            <a:avLst/>
          </a:prstGeom>
        </p:spPr>
      </p:pic>
      <p:sp>
        <p:nvSpPr>
          <p:cNvPr id="13" name="Google Shape;215;p34">
            <a:extLst>
              <a:ext uri="{FF2B5EF4-FFF2-40B4-BE49-F238E27FC236}">
                <a16:creationId xmlns:a16="http://schemas.microsoft.com/office/drawing/2014/main" id="{2B42146F-C371-8A42-97EB-61A65ECC159C}"/>
              </a:ext>
            </a:extLst>
          </p:cNvPr>
          <p:cNvSpPr txBox="1"/>
          <p:nvPr/>
        </p:nvSpPr>
        <p:spPr>
          <a:xfrm>
            <a:off x="6219102" y="4299288"/>
            <a:ext cx="1674492" cy="738800"/>
          </a:xfrm>
          <a:prstGeom prst="rect">
            <a:avLst/>
          </a:prstGeom>
          <a:noFill/>
          <a:ln>
            <a:noFill/>
          </a:ln>
        </p:spPr>
        <p:txBody>
          <a:bodyPr spcFirstLastPara="1" wrap="square" lIns="121900" tIns="121900" rIns="121900" bIns="121900" anchor="ctr" anchorCtr="0">
            <a:noAutofit/>
          </a:bodyPr>
          <a:lstStyle/>
          <a:p>
            <a:pPr algn="ctr"/>
            <a:r>
              <a:rPr lang="en-TW" sz="2400" b="1" dirty="0">
                <a:solidFill>
                  <a:srgbClr val="FF0000"/>
                </a:solidFill>
                <a:latin typeface="STXinwei" panose="02010800040101010101" pitchFamily="2" charset="-122"/>
                <a:ea typeface="STXinwei" panose="02010800040101010101" pitchFamily="2" charset="-122"/>
                <a:cs typeface="Lato"/>
                <a:sym typeface="Lato"/>
              </a:rPr>
              <a:t>偏序集</a:t>
            </a:r>
            <a:endParaRPr sz="2400" b="1" dirty="0">
              <a:solidFill>
                <a:srgbClr val="FF0000"/>
              </a:solidFill>
              <a:latin typeface="STXinwei" panose="02010800040101010101" pitchFamily="2" charset="-122"/>
              <a:ea typeface="STXinwei" panose="02010800040101010101" pitchFamily="2" charset="-122"/>
              <a:cs typeface="Lato"/>
              <a:sym typeface="Lato"/>
            </a:endParaRPr>
          </a:p>
        </p:txBody>
      </p:sp>
      <p:pic>
        <p:nvPicPr>
          <p:cNvPr id="14" name="Picture 2">
            <a:hlinkClick r:id="rId9"/>
            <a:extLst>
              <a:ext uri="{FF2B5EF4-FFF2-40B4-BE49-F238E27FC236}">
                <a16:creationId xmlns:a16="http://schemas.microsoft.com/office/drawing/2014/main" id="{B1245780-CEA8-EE40-94EA-D91208EBD6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9856" y="982037"/>
            <a:ext cx="1625600" cy="108154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1A41801-8533-7840-A792-471B55D02EC2}"/>
              </a:ext>
            </a:extLst>
          </p:cNvPr>
          <p:cNvSpPr txBox="1"/>
          <p:nvPr/>
        </p:nvSpPr>
        <p:spPr>
          <a:xfrm>
            <a:off x="9775456" y="1204909"/>
            <a:ext cx="2248815" cy="707886"/>
          </a:xfrm>
          <a:prstGeom prst="rect">
            <a:avLst/>
          </a:prstGeom>
          <a:noFill/>
        </p:spPr>
        <p:txBody>
          <a:bodyPr wrap="square" rtlCol="0">
            <a:spAutoFit/>
          </a:bodyPr>
          <a:lstStyle/>
          <a:p>
            <a:pPr algn="ctr"/>
            <a:r>
              <a:rPr lang="en-TW" sz="2000" dirty="0">
                <a:latin typeface="STXinwei" panose="02010800040101010101" pitchFamily="2" charset="-122"/>
                <a:ea typeface="STXinwei" panose="02010800040101010101" pitchFamily="2" charset="-122"/>
              </a:rPr>
              <a:t>自动枚举各种时序逻辑的抽象规格</a:t>
            </a:r>
          </a:p>
        </p:txBody>
      </p:sp>
    </p:spTree>
    <p:extLst>
      <p:ext uri="{BB962C8B-B14F-4D97-AF65-F5344CB8AC3E}">
        <p14:creationId xmlns:p14="http://schemas.microsoft.com/office/powerpoint/2010/main" val="1852133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44" name="Group 43">
            <a:extLst>
              <a:ext uri="{FF2B5EF4-FFF2-40B4-BE49-F238E27FC236}">
                <a16:creationId xmlns:a16="http://schemas.microsoft.com/office/drawing/2014/main" id="{5EF5C7CD-21CD-7E43-AD30-EF7AE3485A2C}"/>
              </a:ext>
            </a:extLst>
          </p:cNvPr>
          <p:cNvGrpSpPr/>
          <p:nvPr/>
        </p:nvGrpSpPr>
        <p:grpSpPr>
          <a:xfrm>
            <a:off x="3042824" y="2751978"/>
            <a:ext cx="5804856" cy="3179631"/>
            <a:chOff x="3042824" y="2751978"/>
            <a:chExt cx="5804856" cy="3179631"/>
          </a:xfrm>
        </p:grpSpPr>
        <p:sp>
          <p:nvSpPr>
            <p:cNvPr id="49" name="Oval 48">
              <a:extLst>
                <a:ext uri="{FF2B5EF4-FFF2-40B4-BE49-F238E27FC236}">
                  <a16:creationId xmlns:a16="http://schemas.microsoft.com/office/drawing/2014/main" id="{4B47C4E4-C145-CE4B-A80F-5E2779ED72C9}"/>
                </a:ext>
              </a:extLst>
            </p:cNvPr>
            <p:cNvSpPr/>
            <p:nvPr/>
          </p:nvSpPr>
          <p:spPr>
            <a:xfrm>
              <a:off x="5550378" y="2751978"/>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50" name="Oval 49">
              <a:extLst>
                <a:ext uri="{FF2B5EF4-FFF2-40B4-BE49-F238E27FC236}">
                  <a16:creationId xmlns:a16="http://schemas.microsoft.com/office/drawing/2014/main" id="{15354331-D3FD-0C44-BC19-1663B6BE0E97}"/>
                </a:ext>
              </a:extLst>
            </p:cNvPr>
            <p:cNvSpPr/>
            <p:nvPr/>
          </p:nvSpPr>
          <p:spPr>
            <a:xfrm>
              <a:off x="3042824" y="2757714"/>
              <a:ext cx="3297302" cy="3173895"/>
            </a:xfrm>
            <a:prstGeom prst="ellipse">
              <a:avLst/>
            </a:prstGeom>
            <a:noFill/>
            <a:ln w="254000">
              <a:solidFill>
                <a:srgbClr val="006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grpSp>
      <p:sp>
        <p:nvSpPr>
          <p:cNvPr id="9" name="Oval 8">
            <a:extLst>
              <a:ext uri="{FF2B5EF4-FFF2-40B4-BE49-F238E27FC236}">
                <a16:creationId xmlns:a16="http://schemas.microsoft.com/office/drawing/2014/main" id="{D4083B31-36D6-7342-9CAA-B1E67FBD64EA}"/>
              </a:ext>
            </a:extLst>
          </p:cNvPr>
          <p:cNvSpPr/>
          <p:nvPr/>
        </p:nvSpPr>
        <p:spPr>
          <a:xfrm>
            <a:off x="5554409" y="2749695"/>
            <a:ext cx="3297302" cy="3173895"/>
          </a:xfrm>
          <a:prstGeom prst="ellipse">
            <a:avLst/>
          </a:prstGeom>
          <a:solidFill>
            <a:schemeClr val="bg1"/>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活性</a:t>
            </a:r>
          </a:p>
          <a:p>
            <a:pPr algn="ctr" defTabSz="1219170">
              <a:buClr>
                <a:srgbClr val="000000"/>
              </a:buClr>
              <a:defRPr/>
            </a:pPr>
            <a:r>
              <a:rPr lang="en-TW" sz="2000" kern="0" dirty="0">
                <a:solidFill>
                  <a:srgbClr val="000000"/>
                </a:solidFill>
                <a:latin typeface="STXinwei" panose="02010800040101010101" pitchFamily="2" charset="-122"/>
                <a:ea typeface="STXinwei" panose="02010800040101010101" pitchFamily="2" charset="-122"/>
                <a:sym typeface="Arial"/>
              </a:rPr>
              <a:t>Liveness</a:t>
            </a: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000" kern="0" dirty="0">
                <a:solidFill>
                  <a:srgbClr val="000000"/>
                </a:solidFill>
                <a:latin typeface="STXinwei" panose="02010800040101010101" pitchFamily="2" charset="-122"/>
                <a:ea typeface="STXinwei" panose="02010800040101010101" pitchFamily="2" charset="-122"/>
                <a:sym typeface="Arial"/>
              </a:rPr>
              <a:t>（</a:t>
            </a:r>
            <a:r>
              <a:rPr lang="en-TW" sz="2000" kern="0" dirty="0">
                <a:solidFill>
                  <a:srgbClr val="000000"/>
                </a:solidFill>
                <a:latin typeface="STXinwei" panose="02010800040101010101" pitchFamily="2" charset="-122"/>
                <a:ea typeface="STXinwei" panose="02010800040101010101" pitchFamily="2" charset="-122"/>
                <a:sym typeface="Arial"/>
              </a:rPr>
              <a:t>保证好事发生</a:t>
            </a:r>
            <a:r>
              <a:rPr lang="zh-CN" altLang="en-US" sz="2000" kern="0" dirty="0">
                <a:solidFill>
                  <a:srgbClr val="000000"/>
                </a:solidFill>
                <a:latin typeface="STXinwei" panose="02010800040101010101" pitchFamily="2" charset="-122"/>
                <a:ea typeface="STXinwei" panose="02010800040101010101" pitchFamily="2" charset="-122"/>
                <a:sym typeface="Arial"/>
              </a:rPr>
              <a:t>）</a:t>
            </a: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8" name="Oval 7">
            <a:extLst>
              <a:ext uri="{FF2B5EF4-FFF2-40B4-BE49-F238E27FC236}">
                <a16:creationId xmlns:a16="http://schemas.microsoft.com/office/drawing/2014/main" id="{01D02631-2D6D-CB40-8752-433854F7EA2D}"/>
              </a:ext>
            </a:extLst>
          </p:cNvPr>
          <p:cNvSpPr/>
          <p:nvPr/>
        </p:nvSpPr>
        <p:spPr>
          <a:xfrm>
            <a:off x="3000053" y="2749695"/>
            <a:ext cx="3354574" cy="3173896"/>
          </a:xfrm>
          <a:prstGeom prst="ellipse">
            <a:avLst/>
          </a:prstGeom>
          <a:solidFill>
            <a:schemeClr val="bg1">
              <a:lumMod val="65000"/>
            </a:schemeClr>
          </a:solidFill>
          <a:ln w="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安全</a:t>
            </a:r>
          </a:p>
          <a:p>
            <a:pPr algn="ctr" defTabSz="1219170">
              <a:buClr>
                <a:srgbClr val="000000"/>
              </a:buClr>
              <a:defRPr/>
            </a:pPr>
            <a:r>
              <a:rPr lang="en-TW" sz="2400" kern="0" dirty="0">
                <a:solidFill>
                  <a:srgbClr val="FFFFFF"/>
                </a:solidFill>
                <a:latin typeface="STXinwei" panose="02010800040101010101" pitchFamily="2" charset="-122"/>
                <a:ea typeface="STXinwei" panose="02010800040101010101" pitchFamily="2" charset="-122"/>
                <a:sym typeface="Arial"/>
              </a:rPr>
              <a:t>Safety</a:t>
            </a:r>
          </a:p>
          <a:p>
            <a:pPr algn="ctr" defTabSz="1219170">
              <a:buClr>
                <a:srgbClr val="000000"/>
              </a:buClr>
              <a:defRPr/>
            </a:pPr>
            <a:endParaRPr lang="en-TW" sz="2400" kern="0" dirty="0">
              <a:solidFill>
                <a:srgbClr val="FFFFFF"/>
              </a:solidFill>
              <a:latin typeface="STXinwei" panose="02010800040101010101" pitchFamily="2" charset="-122"/>
              <a:ea typeface="STXinwei" panose="02010800040101010101" pitchFamily="2" charset="-122"/>
              <a:sym typeface="Arial"/>
            </a:endParaRPr>
          </a:p>
          <a:p>
            <a:pPr algn="ctr" defTabSz="1219170">
              <a:buClr>
                <a:srgbClr val="000000"/>
              </a:buClr>
              <a:defRPr/>
            </a:pPr>
            <a:r>
              <a:rPr lang="zh-CN" altLang="en-US" sz="2400" kern="0" dirty="0">
                <a:solidFill>
                  <a:srgbClr val="FFFFFF"/>
                </a:solidFill>
                <a:latin typeface="STXinwei" panose="02010800040101010101" pitchFamily="2" charset="-122"/>
                <a:ea typeface="STXinwei" panose="02010800040101010101" pitchFamily="2" charset="-122"/>
                <a:sym typeface="Arial"/>
              </a:rPr>
              <a:t>（</a:t>
            </a:r>
            <a:r>
              <a:rPr lang="en-TW" sz="2400" kern="0" dirty="0">
                <a:solidFill>
                  <a:srgbClr val="FFFFFF"/>
                </a:solidFill>
                <a:latin typeface="STXinwei" panose="02010800040101010101" pitchFamily="2" charset="-122"/>
                <a:ea typeface="STXinwei" panose="02010800040101010101" pitchFamily="2" charset="-122"/>
                <a:sym typeface="Arial"/>
              </a:rPr>
              <a:t>避免坏事发生</a:t>
            </a:r>
            <a:r>
              <a:rPr lang="zh-CN" altLang="en-US" sz="2400" kern="0" dirty="0">
                <a:solidFill>
                  <a:srgbClr val="FFFFFF"/>
                </a:solidFill>
                <a:latin typeface="STXinwei" panose="02010800040101010101" pitchFamily="2" charset="-122"/>
                <a:ea typeface="STXinwei" panose="02010800040101010101" pitchFamily="2" charset="-122"/>
                <a:sym typeface="Arial"/>
              </a:rPr>
              <a:t>）</a:t>
            </a:r>
            <a:endParaRPr lang="en-TW" sz="2400" kern="0" dirty="0">
              <a:solidFill>
                <a:srgbClr val="FFFFFF"/>
              </a:solidFill>
              <a:latin typeface="STXinwei" panose="02010800040101010101" pitchFamily="2" charset="-122"/>
              <a:ea typeface="STXinwei" panose="02010800040101010101" pitchFamily="2" charset="-122"/>
              <a:sym typeface="Arial"/>
            </a:endParaRPr>
          </a:p>
        </p:txBody>
      </p:sp>
      <p:sp>
        <p:nvSpPr>
          <p:cNvPr id="4" name="Title 3">
            <a:extLst>
              <a:ext uri="{FF2B5EF4-FFF2-40B4-BE49-F238E27FC236}">
                <a16:creationId xmlns:a16="http://schemas.microsoft.com/office/drawing/2014/main" id="{1778AC7B-051D-2B49-8909-49087DA0D032}"/>
              </a:ext>
            </a:extLst>
          </p:cNvPr>
          <p:cNvSpPr>
            <a:spLocks noGrp="1"/>
          </p:cNvSpPr>
          <p:nvPr>
            <p:ph type="ctrTitle"/>
          </p:nvPr>
        </p:nvSpPr>
        <p:spPr>
          <a:xfrm>
            <a:off x="2149546" y="299420"/>
            <a:ext cx="7599214" cy="461665"/>
          </a:xfrm>
        </p:spPr>
        <p:txBody>
          <a:bodyPr>
            <a:normAutofit/>
          </a:bodyPr>
          <a:lstStyle/>
          <a:p>
            <a:r>
              <a:rPr lang="zh-TW" altLang="en-US" sz="2400" dirty="0">
                <a:solidFill>
                  <a:srgbClr val="C00000"/>
                </a:solidFill>
                <a:latin typeface="STXinwei" panose="02010800040101010101" pitchFamily="2" charset="-122"/>
                <a:ea typeface="STXinwei" panose="02010800040101010101" pitchFamily="2" charset="-122"/>
              </a:rPr>
              <a:t>辩证</a:t>
            </a:r>
            <a:r>
              <a:rPr lang="zh-TW" altLang="en-TW" sz="2400" dirty="0">
                <a:solidFill>
                  <a:srgbClr val="C00000"/>
                </a:solidFill>
                <a:latin typeface="STXinwei" panose="02010800040101010101" pitchFamily="2" charset="-122"/>
                <a:ea typeface="STXinwei" panose="02010800040101010101" pitchFamily="2" charset="-122"/>
              </a:rPr>
              <a:t>系统</a:t>
            </a:r>
            <a:r>
              <a:rPr lang="zh-TW" altLang="en-US" sz="2400" dirty="0">
                <a:solidFill>
                  <a:srgbClr val="C00000"/>
                </a:solidFill>
                <a:latin typeface="STXinwei" panose="02010800040101010101" pitchFamily="2" charset="-122"/>
                <a:ea typeface="STXinwei" panose="02010800040101010101" pitchFamily="2" charset="-122"/>
              </a:rPr>
              <a:t>正确性的形式化表述</a:t>
            </a:r>
            <a:endParaRPr lang="en-TW" sz="2400" dirty="0">
              <a:solidFill>
                <a:srgbClr val="C00000"/>
              </a:solidFill>
              <a:latin typeface="STXinwei" panose="02010800040101010101" pitchFamily="2" charset="-122"/>
              <a:ea typeface="STXinwei" panose="02010800040101010101" pitchFamily="2" charset="-122"/>
            </a:endParaRPr>
          </a:p>
        </p:txBody>
      </p:sp>
      <p:sp>
        <p:nvSpPr>
          <p:cNvPr id="2" name="Slide Number Placeholder 1">
            <a:extLst>
              <a:ext uri="{FF2B5EF4-FFF2-40B4-BE49-F238E27FC236}">
                <a16:creationId xmlns:a16="http://schemas.microsoft.com/office/drawing/2014/main" id="{7F8E25CB-675D-DB40-8C3A-1D4D43B7F52B}"/>
              </a:ext>
            </a:extLst>
          </p:cNvPr>
          <p:cNvSpPr>
            <a:spLocks noGrp="1"/>
          </p:cNvSpPr>
          <p:nvPr>
            <p:ph type="sldNum" idx="12"/>
          </p:nvPr>
        </p:nvSpPr>
        <p:spPr/>
        <p:txBody>
          <a:bodyPr/>
          <a:lstStyle/>
          <a:p>
            <a:pPr defTabSz="1219170">
              <a:buClr>
                <a:srgbClr val="000000"/>
              </a:buClr>
              <a:defRPr/>
            </a:pPr>
            <a:fld id="{00000000-1234-1234-1234-123412341234}" type="slidenum">
              <a:rPr lang="en" sz="1333" kern="0">
                <a:solidFill>
                  <a:srgbClr val="000000"/>
                </a:solidFill>
                <a:latin typeface="Arial"/>
                <a:cs typeface="Arial"/>
                <a:sym typeface="Arial"/>
              </a:rPr>
              <a:pPr defTabSz="1219170">
                <a:buClr>
                  <a:srgbClr val="000000"/>
                </a:buClr>
                <a:defRPr/>
              </a:pPr>
              <a:t>28</a:t>
            </a:fld>
            <a:endParaRPr lang="en" sz="1333" kern="0" dirty="0">
              <a:solidFill>
                <a:srgbClr val="000000"/>
              </a:solidFill>
              <a:latin typeface="Arial"/>
              <a:cs typeface="Arial"/>
              <a:sym typeface="Arial"/>
            </a:endParaRPr>
          </a:p>
        </p:txBody>
      </p:sp>
      <p:sp>
        <p:nvSpPr>
          <p:cNvPr id="3" name="TextBox 2">
            <a:extLst>
              <a:ext uri="{FF2B5EF4-FFF2-40B4-BE49-F238E27FC236}">
                <a16:creationId xmlns:a16="http://schemas.microsoft.com/office/drawing/2014/main" id="{00F1DEBD-9338-2C4C-BF16-8488D3CBEE3A}"/>
              </a:ext>
            </a:extLst>
          </p:cNvPr>
          <p:cNvSpPr txBox="1"/>
          <p:nvPr/>
        </p:nvSpPr>
        <p:spPr>
          <a:xfrm>
            <a:off x="5554409" y="3448324"/>
            <a:ext cx="800219" cy="1569660"/>
          </a:xfrm>
          <a:prstGeom prst="rect">
            <a:avLst/>
          </a:prstGeom>
          <a:noFill/>
        </p:spPr>
        <p:txBody>
          <a:bodyPr wrap="none" rtlCol="0">
            <a:spAutoFit/>
          </a:bodyPr>
          <a:lstStyle/>
          <a:p>
            <a:r>
              <a:rPr lang="en-TW" sz="4800" dirty="0">
                <a:solidFill>
                  <a:schemeClr val="accent6">
                    <a:lumMod val="40000"/>
                    <a:lumOff val="60000"/>
                  </a:schemeClr>
                </a:solidFill>
                <a:latin typeface="STXinwei" panose="02010800040101010101" pitchFamily="2" charset="-122"/>
                <a:ea typeface="STXinwei" panose="02010800040101010101" pitchFamily="2" charset="-122"/>
              </a:rPr>
              <a:t>正</a:t>
            </a:r>
          </a:p>
          <a:p>
            <a:r>
              <a:rPr lang="en-TW" sz="4800" dirty="0">
                <a:solidFill>
                  <a:schemeClr val="accent6">
                    <a:lumMod val="40000"/>
                    <a:lumOff val="60000"/>
                  </a:schemeClr>
                </a:solidFill>
                <a:latin typeface="STXinwei" panose="02010800040101010101" pitchFamily="2" charset="-122"/>
                <a:ea typeface="STXinwei" panose="02010800040101010101" pitchFamily="2" charset="-122"/>
              </a:rPr>
              <a:t>确</a:t>
            </a:r>
          </a:p>
        </p:txBody>
      </p:sp>
      <p:sp>
        <p:nvSpPr>
          <p:cNvPr id="10" name="TextBox 9">
            <a:extLst>
              <a:ext uri="{FF2B5EF4-FFF2-40B4-BE49-F238E27FC236}">
                <a16:creationId xmlns:a16="http://schemas.microsoft.com/office/drawing/2014/main" id="{17D6076A-9FD3-B14E-A856-441E121C8AA9}"/>
              </a:ext>
            </a:extLst>
          </p:cNvPr>
          <p:cNvSpPr txBox="1"/>
          <p:nvPr/>
        </p:nvSpPr>
        <p:spPr>
          <a:xfrm>
            <a:off x="3295508" y="1988263"/>
            <a:ext cx="5307287" cy="461665"/>
          </a:xfrm>
          <a:prstGeom prst="rect">
            <a:avLst/>
          </a:prstGeom>
          <a:noFill/>
        </p:spPr>
        <p:txBody>
          <a:bodyPr wrap="none" rtlCol="0">
            <a:spAutoFit/>
          </a:bodyPr>
          <a:lstStyle/>
          <a:p>
            <a:r>
              <a:rPr lang="en-TW" sz="2400" dirty="0"/>
              <a:t>Correctness Assertion</a:t>
            </a:r>
            <a:r>
              <a:rPr lang="zh-CN" altLang="en-US" sz="2400" dirty="0"/>
              <a:t> </a:t>
            </a:r>
            <a:r>
              <a:rPr lang="en-US" altLang="zh-CN" sz="2400" dirty="0"/>
              <a:t>=</a:t>
            </a:r>
            <a:r>
              <a:rPr lang="zh-CN" altLang="en-US" sz="2400" dirty="0"/>
              <a:t> </a:t>
            </a:r>
            <a:r>
              <a:rPr lang="en-TW" altLang="zh-CN" sz="2400" dirty="0"/>
              <a:t>Safety ^ Liveness</a:t>
            </a:r>
            <a:endParaRPr lang="en-TW" sz="2400" dirty="0"/>
          </a:p>
        </p:txBody>
      </p:sp>
      <p:sp>
        <p:nvSpPr>
          <p:cNvPr id="15" name="TextBox 14">
            <a:extLst>
              <a:ext uri="{FF2B5EF4-FFF2-40B4-BE49-F238E27FC236}">
                <a16:creationId xmlns:a16="http://schemas.microsoft.com/office/drawing/2014/main" id="{E32567D6-4BE2-F046-B5F4-271E0FDDDE0B}"/>
              </a:ext>
            </a:extLst>
          </p:cNvPr>
          <p:cNvSpPr txBox="1"/>
          <p:nvPr/>
        </p:nvSpPr>
        <p:spPr>
          <a:xfrm>
            <a:off x="3567073" y="1532286"/>
            <a:ext cx="4764156" cy="369332"/>
          </a:xfrm>
          <a:prstGeom prst="rect">
            <a:avLst/>
          </a:prstGeom>
          <a:noFill/>
        </p:spPr>
        <p:txBody>
          <a:bodyPr wrap="square" rtlCol="0">
            <a:spAutoFit/>
          </a:bodyPr>
          <a:lstStyle/>
          <a:p>
            <a:pPr algn="ctr"/>
            <a:r>
              <a:rPr lang="en-US" dirty="0" err="1">
                <a:latin typeface="STXinwei" panose="02010800040101010101" pitchFamily="2" charset="-122"/>
                <a:ea typeface="STXinwei" panose="02010800040101010101" pitchFamily="2" charset="-122"/>
              </a:rPr>
              <a:t>系统正确性的逻辑断言</a:t>
            </a:r>
            <a:r>
              <a:rPr lang="en-US" dirty="0">
                <a:latin typeface="STXinwei" panose="02010800040101010101" pitchFamily="2" charset="-122"/>
                <a:ea typeface="STXinwei" panose="02010800040101010101" pitchFamily="2" charset="-122"/>
              </a:rPr>
              <a:t>(assertion)</a:t>
            </a:r>
            <a:r>
              <a:rPr lang="en-US" dirty="0" err="1">
                <a:latin typeface="STXinwei" panose="02010800040101010101" pitchFamily="2" charset="-122"/>
                <a:ea typeface="STXinwei" panose="02010800040101010101" pitchFamily="2" charset="-122"/>
              </a:rPr>
              <a:t>表达式</a:t>
            </a:r>
            <a:endParaRPr lang="en-TW" dirty="0">
              <a:latin typeface="STXinwei" panose="02010800040101010101" pitchFamily="2" charset="-122"/>
              <a:ea typeface="STXinwei" panose="02010800040101010101" pitchFamily="2" charset="-122"/>
            </a:endParaRPr>
          </a:p>
        </p:txBody>
      </p:sp>
      <p:sp>
        <p:nvSpPr>
          <p:cNvPr id="22" name="TextBox 21">
            <a:extLst>
              <a:ext uri="{FF2B5EF4-FFF2-40B4-BE49-F238E27FC236}">
                <a16:creationId xmlns:a16="http://schemas.microsoft.com/office/drawing/2014/main" id="{39CC0C48-63E9-8D45-9303-53B701A72DA7}"/>
              </a:ext>
            </a:extLst>
          </p:cNvPr>
          <p:cNvSpPr txBox="1"/>
          <p:nvPr/>
        </p:nvSpPr>
        <p:spPr>
          <a:xfrm>
            <a:off x="3700639" y="6017786"/>
            <a:ext cx="4801314" cy="646331"/>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以上的Venn</a:t>
            </a:r>
            <a:r>
              <a:rPr lang="en-US" dirty="0">
                <a:latin typeface="STXinwei" panose="02010800040101010101" pitchFamily="2" charset="-122"/>
                <a:ea typeface="STXinwei" panose="02010800040101010101" pitchFamily="2" charset="-122"/>
              </a:rPr>
              <a:t> Diagram, </a:t>
            </a:r>
            <a:r>
              <a:rPr lang="en-US" dirty="0" err="1">
                <a:latin typeface="STXinwei" panose="02010800040101010101" pitchFamily="2" charset="-122"/>
                <a:ea typeface="STXinwei" panose="02010800040101010101" pitchFamily="2" charset="-122"/>
              </a:rPr>
              <a:t>表达了</a:t>
            </a:r>
            <a:endParaRPr lang="en-US" dirty="0">
              <a:latin typeface="STXinwei" panose="02010800040101010101" pitchFamily="2" charset="-122"/>
              <a:ea typeface="STXinwei" panose="02010800040101010101" pitchFamily="2" charset="-122"/>
            </a:endParaRPr>
          </a:p>
          <a:p>
            <a:pPr algn="ctr"/>
            <a:r>
              <a:rPr lang="en-US" dirty="0" err="1">
                <a:latin typeface="STXinwei" panose="02010800040101010101" pitchFamily="2" charset="-122"/>
                <a:ea typeface="STXinwei" panose="02010800040101010101" pitchFamily="2" charset="-122"/>
              </a:rPr>
              <a:t>安全与活性系统规格空间的交集与联集关系</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17" name="Oval 16">
            <a:extLst>
              <a:ext uri="{FF2B5EF4-FFF2-40B4-BE49-F238E27FC236}">
                <a16:creationId xmlns:a16="http://schemas.microsoft.com/office/drawing/2014/main" id="{E8BA7722-7172-8D49-BDFE-044FCF0E1071}"/>
              </a:ext>
            </a:extLst>
          </p:cNvPr>
          <p:cNvSpPr/>
          <p:nvPr/>
        </p:nvSpPr>
        <p:spPr>
          <a:xfrm>
            <a:off x="8798148" y="2774296"/>
            <a:ext cx="1522863" cy="6672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a:t>
            </a:r>
          </a:p>
        </p:txBody>
      </p:sp>
      <p:sp>
        <p:nvSpPr>
          <p:cNvPr id="25" name="Oval 24">
            <a:extLst>
              <a:ext uri="{FF2B5EF4-FFF2-40B4-BE49-F238E27FC236}">
                <a16:creationId xmlns:a16="http://schemas.microsoft.com/office/drawing/2014/main" id="{95F9286C-E63C-A943-9E09-71F2F25920C6}"/>
              </a:ext>
            </a:extLst>
          </p:cNvPr>
          <p:cNvSpPr/>
          <p:nvPr/>
        </p:nvSpPr>
        <p:spPr>
          <a:xfrm>
            <a:off x="9577535" y="1311483"/>
            <a:ext cx="1583414" cy="849694"/>
          </a:xfrm>
          <a:prstGeom prst="ellipse">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bg1"/>
                </a:solidFill>
                <a:latin typeface="STXinwei" panose="02010800040101010101" pitchFamily="2" charset="-122"/>
                <a:ea typeface="STXinwei" panose="02010800040101010101" pitchFamily="2" charset="-122"/>
              </a:rPr>
              <a:t>可能空间</a:t>
            </a:r>
          </a:p>
        </p:txBody>
      </p:sp>
      <p:sp>
        <p:nvSpPr>
          <p:cNvPr id="26" name="Oval 25">
            <a:extLst>
              <a:ext uri="{FF2B5EF4-FFF2-40B4-BE49-F238E27FC236}">
                <a16:creationId xmlns:a16="http://schemas.microsoft.com/office/drawing/2014/main" id="{0637E4E6-B933-254D-9F22-3E51C0D0813A}"/>
              </a:ext>
            </a:extLst>
          </p:cNvPr>
          <p:cNvSpPr/>
          <p:nvPr/>
        </p:nvSpPr>
        <p:spPr>
          <a:xfrm>
            <a:off x="10490524" y="2766161"/>
            <a:ext cx="1477976" cy="6723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600" dirty="0">
                <a:solidFill>
                  <a:schemeClr val="tx1"/>
                </a:solidFill>
                <a:latin typeface="STXinwei" panose="02010800040101010101" pitchFamily="2" charset="-122"/>
                <a:ea typeface="STXinwei" panose="02010800040101010101" pitchFamily="2" charset="-122"/>
              </a:rPr>
              <a:t>活性</a:t>
            </a:r>
            <a:endParaRPr lang="en-TW" sz="700" dirty="0">
              <a:solidFill>
                <a:schemeClr val="tx1"/>
              </a:solidFill>
              <a:latin typeface="STXinwei" panose="02010800040101010101" pitchFamily="2" charset="-122"/>
              <a:ea typeface="STXinwei" panose="02010800040101010101" pitchFamily="2" charset="-122"/>
            </a:endParaRPr>
          </a:p>
        </p:txBody>
      </p:sp>
      <p:sp>
        <p:nvSpPr>
          <p:cNvPr id="27" name="Oval 26">
            <a:extLst>
              <a:ext uri="{FF2B5EF4-FFF2-40B4-BE49-F238E27FC236}">
                <a16:creationId xmlns:a16="http://schemas.microsoft.com/office/drawing/2014/main" id="{99EC9EB1-4E2F-8E46-A761-9D8CFE9CFC6C}"/>
              </a:ext>
            </a:extLst>
          </p:cNvPr>
          <p:cNvSpPr/>
          <p:nvPr/>
        </p:nvSpPr>
        <p:spPr>
          <a:xfrm>
            <a:off x="9759118" y="4277757"/>
            <a:ext cx="1174861" cy="84976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STXinwei" panose="02010800040101010101" pitchFamily="2" charset="-122"/>
                <a:ea typeface="STXinwei" panose="02010800040101010101" pitchFamily="2" charset="-122"/>
              </a:rPr>
              <a:t>正确</a:t>
            </a:r>
          </a:p>
        </p:txBody>
      </p:sp>
      <p:cxnSp>
        <p:nvCxnSpPr>
          <p:cNvPr id="28" name="Straight Arrow Connector 27">
            <a:extLst>
              <a:ext uri="{FF2B5EF4-FFF2-40B4-BE49-F238E27FC236}">
                <a16:creationId xmlns:a16="http://schemas.microsoft.com/office/drawing/2014/main" id="{B061EDC8-1E00-5145-85AA-124F7F9D3F67}"/>
              </a:ext>
            </a:extLst>
          </p:cNvPr>
          <p:cNvCxnSpPr>
            <a:cxnSpLocks/>
            <a:stCxn id="27" idx="1"/>
            <a:endCxn id="17" idx="4"/>
          </p:cNvCxnSpPr>
          <p:nvPr/>
        </p:nvCxnSpPr>
        <p:spPr>
          <a:xfrm flipH="1" flipV="1">
            <a:off x="9559580" y="3441572"/>
            <a:ext cx="371592" cy="960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7C9D74-8538-D644-B4EF-EAC636FF7D3F}"/>
              </a:ext>
            </a:extLst>
          </p:cNvPr>
          <p:cNvCxnSpPr>
            <a:cxnSpLocks/>
            <a:stCxn id="17" idx="0"/>
            <a:endCxn id="25" idx="3"/>
          </p:cNvCxnSpPr>
          <p:nvPr/>
        </p:nvCxnSpPr>
        <p:spPr>
          <a:xfrm flipV="1">
            <a:off x="9559580" y="2036742"/>
            <a:ext cx="249841" cy="737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5F725E-13B7-9E43-B8CA-BD1BFF1FF018}"/>
              </a:ext>
            </a:extLst>
          </p:cNvPr>
          <p:cNvCxnSpPr>
            <a:cxnSpLocks/>
            <a:stCxn id="27" idx="7"/>
            <a:endCxn id="26" idx="4"/>
          </p:cNvCxnSpPr>
          <p:nvPr/>
        </p:nvCxnSpPr>
        <p:spPr>
          <a:xfrm flipV="1">
            <a:off x="10761925" y="3438494"/>
            <a:ext cx="467587" cy="963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7E7B99-281D-E544-98F7-C87A94C2C4A4}"/>
              </a:ext>
            </a:extLst>
          </p:cNvPr>
          <p:cNvCxnSpPr>
            <a:cxnSpLocks/>
            <a:stCxn id="26" idx="0"/>
            <a:endCxn id="25" idx="5"/>
          </p:cNvCxnSpPr>
          <p:nvPr/>
        </p:nvCxnSpPr>
        <p:spPr>
          <a:xfrm flipH="1" flipV="1">
            <a:off x="10929063" y="2036742"/>
            <a:ext cx="300449" cy="729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6FE326D-9F07-0D47-AF28-02ABA0C4A4A7}"/>
              </a:ext>
            </a:extLst>
          </p:cNvPr>
          <p:cNvSpPr txBox="1"/>
          <p:nvPr/>
        </p:nvSpPr>
        <p:spPr>
          <a:xfrm>
            <a:off x="9532503" y="697633"/>
            <a:ext cx="1444626"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并</a:t>
            </a:r>
            <a:r>
              <a:rPr lang="en-US" sz="2800" dirty="0">
                <a:latin typeface="STXinwei" panose="02010800040101010101" pitchFamily="2" charset="-122"/>
                <a:ea typeface="STXinwei" panose="02010800040101010101" pitchFamily="2" charset="-122"/>
              </a:rPr>
              <a:t>(</a:t>
            </a:r>
            <a:r>
              <a:rPr lang="en-TW" sz="2800" dirty="0">
                <a:latin typeface="STXinwei" panose="02010800040101010101" pitchFamily="2" charset="-122"/>
                <a:ea typeface="STXinwei" panose="02010800040101010101" pitchFamily="2" charset="-122"/>
              </a:rPr>
              <a:t>Join)</a:t>
            </a:r>
          </a:p>
        </p:txBody>
      </p:sp>
      <p:sp>
        <p:nvSpPr>
          <p:cNvPr id="91" name="TextBox 90">
            <a:extLst>
              <a:ext uri="{FF2B5EF4-FFF2-40B4-BE49-F238E27FC236}">
                <a16:creationId xmlns:a16="http://schemas.microsoft.com/office/drawing/2014/main" id="{F40684DA-FBBF-9B47-8F93-ECFE9C643309}"/>
              </a:ext>
            </a:extLst>
          </p:cNvPr>
          <p:cNvSpPr txBox="1"/>
          <p:nvPr/>
        </p:nvSpPr>
        <p:spPr>
          <a:xfrm>
            <a:off x="9532503" y="5114668"/>
            <a:ext cx="1609735" cy="523220"/>
          </a:xfrm>
          <a:prstGeom prst="rect">
            <a:avLst/>
          </a:prstGeom>
          <a:noFill/>
        </p:spPr>
        <p:txBody>
          <a:bodyPr wrap="none" rtlCol="0">
            <a:spAutoFit/>
          </a:bodyPr>
          <a:lstStyle/>
          <a:p>
            <a:pPr algn="ctr"/>
            <a:r>
              <a:rPr lang="en-TW" sz="2800" dirty="0">
                <a:latin typeface="STXinwei" panose="02010800040101010101" pitchFamily="2" charset="-122"/>
                <a:ea typeface="STXinwei" panose="02010800040101010101" pitchFamily="2" charset="-122"/>
              </a:rPr>
              <a:t>交(Meet)</a:t>
            </a:r>
          </a:p>
        </p:txBody>
      </p:sp>
      <p:sp>
        <p:nvSpPr>
          <p:cNvPr id="6" name="Rectangle 5">
            <a:extLst>
              <a:ext uri="{FF2B5EF4-FFF2-40B4-BE49-F238E27FC236}">
                <a16:creationId xmlns:a16="http://schemas.microsoft.com/office/drawing/2014/main" id="{3ADA62EE-598E-9A4F-B559-E4D7BDEE39E5}"/>
              </a:ext>
            </a:extLst>
          </p:cNvPr>
          <p:cNvSpPr/>
          <p:nvPr/>
        </p:nvSpPr>
        <p:spPr>
          <a:xfrm>
            <a:off x="76308" y="2736932"/>
            <a:ext cx="2326112" cy="169709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STXinwei" panose="02010800040101010101" pitchFamily="2" charset="-122"/>
                <a:ea typeface="STXinwei" panose="02010800040101010101" pitchFamily="2" charset="-122"/>
              </a:rPr>
              <a:t>领域专用语言</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en-US" altLang="zh-CN" sz="1600" dirty="0">
                <a:solidFill>
                  <a:schemeClr val="tx1"/>
                </a:solidFill>
                <a:latin typeface="STXinwei" panose="02010800040101010101" pitchFamily="2" charset="-122"/>
                <a:ea typeface="STXinwei" panose="02010800040101010101" pitchFamily="2" charset="-122"/>
              </a:rPr>
              <a:t>(Domain Spec Lang):</a:t>
            </a:r>
          </a:p>
          <a:p>
            <a:pPr algn="ctr"/>
            <a:r>
              <a:rPr lang="en-TW" sz="1600" dirty="0">
                <a:solidFill>
                  <a:schemeClr val="tx1"/>
                </a:solidFill>
                <a:latin typeface="STXinwei" panose="02010800040101010101" pitchFamily="2" charset="-122"/>
                <a:ea typeface="STXinwei" panose="02010800040101010101" pitchFamily="2" charset="-122"/>
              </a:rPr>
              <a:t>以不容混淆的</a:t>
            </a:r>
          </a:p>
          <a:p>
            <a:pPr algn="ctr"/>
            <a:r>
              <a:rPr lang="en-TW" sz="1600" dirty="0">
                <a:solidFill>
                  <a:schemeClr val="tx1"/>
                </a:solidFill>
                <a:latin typeface="STXinwei" panose="02010800040101010101" pitchFamily="2" charset="-122"/>
                <a:ea typeface="STXinwei" panose="02010800040101010101" pitchFamily="2" charset="-122"/>
              </a:rPr>
              <a:t>命名空间(Namespace)</a:t>
            </a:r>
          </a:p>
          <a:p>
            <a:pPr algn="ctr"/>
            <a:r>
              <a:rPr lang="zh-CN" altLang="en-US" sz="1600" dirty="0">
                <a:solidFill>
                  <a:schemeClr val="tx1"/>
                </a:solidFill>
                <a:latin typeface="STXinwei" panose="02010800040101010101" pitchFamily="2" charset="-122"/>
                <a:ea typeface="STXinwei" panose="02010800040101010101" pitchFamily="2" charset="-122"/>
              </a:rPr>
              <a:t>来标示系统运行时的</a:t>
            </a:r>
            <a:endParaRPr lang="en-US" altLang="zh-CN" sz="1600" dirty="0">
              <a:solidFill>
                <a:schemeClr val="tx1"/>
              </a:solidFill>
              <a:latin typeface="STXinwei" panose="02010800040101010101" pitchFamily="2" charset="-122"/>
              <a:ea typeface="STXinwei" panose="02010800040101010101" pitchFamily="2" charset="-122"/>
            </a:endParaRPr>
          </a:p>
          <a:p>
            <a:pPr algn="ctr"/>
            <a:r>
              <a:rPr lang="zh-CN" altLang="en-US" sz="1600" dirty="0">
                <a:solidFill>
                  <a:schemeClr val="tx1"/>
                </a:solidFill>
                <a:latin typeface="STXinwei" panose="02010800040101010101" pitchFamily="2" charset="-122"/>
                <a:ea typeface="STXinwei" panose="02010800040101010101" pitchFamily="2" charset="-122"/>
              </a:rPr>
              <a:t>时空交互现象与关系</a:t>
            </a:r>
            <a:endParaRPr lang="en-TW" sz="1600" dirty="0">
              <a:solidFill>
                <a:schemeClr val="tx1"/>
              </a:solidFill>
              <a:latin typeface="STXinwei" panose="02010800040101010101" pitchFamily="2" charset="-122"/>
              <a:ea typeface="STXinwei" panose="02010800040101010101" pitchFamily="2" charset="-122"/>
            </a:endParaRPr>
          </a:p>
        </p:txBody>
      </p:sp>
      <p:grpSp>
        <p:nvGrpSpPr>
          <p:cNvPr id="38" name="Group 37">
            <a:extLst>
              <a:ext uri="{FF2B5EF4-FFF2-40B4-BE49-F238E27FC236}">
                <a16:creationId xmlns:a16="http://schemas.microsoft.com/office/drawing/2014/main" id="{53BC0EE5-B66B-8A44-BD1B-15E50F9DAAF3}"/>
              </a:ext>
            </a:extLst>
          </p:cNvPr>
          <p:cNvGrpSpPr/>
          <p:nvPr/>
        </p:nvGrpSpPr>
        <p:grpSpPr>
          <a:xfrm>
            <a:off x="263916" y="971744"/>
            <a:ext cx="1885630" cy="1158269"/>
            <a:chOff x="263916" y="446045"/>
            <a:chExt cx="1885630" cy="1158269"/>
          </a:xfrm>
        </p:grpSpPr>
        <p:pic>
          <p:nvPicPr>
            <p:cNvPr id="23" name="Picture 22">
              <a:extLst>
                <a:ext uri="{FF2B5EF4-FFF2-40B4-BE49-F238E27FC236}">
                  <a16:creationId xmlns:a16="http://schemas.microsoft.com/office/drawing/2014/main" id="{FB734FC1-5FA8-B04E-ACDA-1E203B2FBEF1}"/>
                </a:ext>
              </a:extLst>
            </p:cNvPr>
            <p:cNvPicPr>
              <a:picLocks noChangeAspect="1"/>
            </p:cNvPicPr>
            <p:nvPr/>
          </p:nvPicPr>
          <p:blipFill rotWithShape="1">
            <a:blip r:embed="rId3"/>
            <a:srcRect r="14841" b="20549"/>
            <a:stretch/>
          </p:blipFill>
          <p:spPr>
            <a:xfrm>
              <a:off x="263916" y="446045"/>
              <a:ext cx="1885630" cy="1147369"/>
            </a:xfrm>
            <a:prstGeom prst="rect">
              <a:avLst/>
            </a:prstGeom>
          </p:spPr>
        </p:pic>
        <p:sp>
          <p:nvSpPr>
            <p:cNvPr id="7" name="Oval 6">
              <a:extLst>
                <a:ext uri="{FF2B5EF4-FFF2-40B4-BE49-F238E27FC236}">
                  <a16:creationId xmlns:a16="http://schemas.microsoft.com/office/drawing/2014/main" id="{18FFB3B9-6B8D-FA4E-9A69-AA1862B45093}"/>
                </a:ext>
              </a:extLst>
            </p:cNvPr>
            <p:cNvSpPr/>
            <p:nvPr/>
          </p:nvSpPr>
          <p:spPr>
            <a:xfrm>
              <a:off x="318076" y="575532"/>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cxnSp>
        <p:nvCxnSpPr>
          <p:cNvPr id="14" name="Straight Connector 13">
            <a:extLst>
              <a:ext uri="{FF2B5EF4-FFF2-40B4-BE49-F238E27FC236}">
                <a16:creationId xmlns:a16="http://schemas.microsoft.com/office/drawing/2014/main" id="{FFCB0888-33C4-5849-BC55-41A75889AA2D}"/>
              </a:ext>
            </a:extLst>
          </p:cNvPr>
          <p:cNvCxnSpPr>
            <a:cxnSpLocks/>
            <a:stCxn id="10" idx="2"/>
            <a:endCxn id="3" idx="0"/>
          </p:cNvCxnSpPr>
          <p:nvPr/>
        </p:nvCxnSpPr>
        <p:spPr>
          <a:xfrm>
            <a:off x="5949152" y="2449928"/>
            <a:ext cx="5367" cy="998396"/>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Down Arrow 19">
            <a:extLst>
              <a:ext uri="{FF2B5EF4-FFF2-40B4-BE49-F238E27FC236}">
                <a16:creationId xmlns:a16="http://schemas.microsoft.com/office/drawing/2014/main" id="{A42081C8-E54D-854B-A3CA-5364866CAF26}"/>
              </a:ext>
            </a:extLst>
          </p:cNvPr>
          <p:cNvSpPr/>
          <p:nvPr/>
        </p:nvSpPr>
        <p:spPr>
          <a:xfrm>
            <a:off x="557765" y="2105849"/>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3" name="Oval 32">
            <a:extLst>
              <a:ext uri="{FF2B5EF4-FFF2-40B4-BE49-F238E27FC236}">
                <a16:creationId xmlns:a16="http://schemas.microsoft.com/office/drawing/2014/main" id="{EB775179-E21C-594E-BE42-BCBB402C3882}"/>
              </a:ext>
            </a:extLst>
          </p:cNvPr>
          <p:cNvSpPr/>
          <p:nvPr/>
        </p:nvSpPr>
        <p:spPr>
          <a:xfrm>
            <a:off x="342198" y="4998623"/>
            <a:ext cx="1772232" cy="1028782"/>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安全性与活性</a:t>
            </a:r>
          </a:p>
        </p:txBody>
      </p:sp>
      <p:sp>
        <p:nvSpPr>
          <p:cNvPr id="37" name="Down Arrow 36">
            <a:extLst>
              <a:ext uri="{FF2B5EF4-FFF2-40B4-BE49-F238E27FC236}">
                <a16:creationId xmlns:a16="http://schemas.microsoft.com/office/drawing/2014/main" id="{9F14BCBE-25B9-B64B-9A95-2E07FEFD3D31}"/>
              </a:ext>
            </a:extLst>
          </p:cNvPr>
          <p:cNvSpPr/>
          <p:nvPr/>
        </p:nvSpPr>
        <p:spPr>
          <a:xfrm rot="10800000">
            <a:off x="1653979" y="2087188"/>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TextBox 31">
            <a:extLst>
              <a:ext uri="{FF2B5EF4-FFF2-40B4-BE49-F238E27FC236}">
                <a16:creationId xmlns:a16="http://schemas.microsoft.com/office/drawing/2014/main" id="{187071AF-E539-D04C-B732-BD2489B27118}"/>
              </a:ext>
            </a:extLst>
          </p:cNvPr>
          <p:cNvSpPr txBox="1"/>
          <p:nvPr/>
        </p:nvSpPr>
        <p:spPr>
          <a:xfrm>
            <a:off x="147373" y="354350"/>
            <a:ext cx="2300630"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a:p>
            <a:pPr algn="ctr"/>
            <a:r>
              <a:rPr lang="en-TW" dirty="0">
                <a:latin typeface="STXinwei" panose="02010800040101010101" pitchFamily="2" charset="-122"/>
                <a:ea typeface="STXinwei" panose="02010800040101010101" pitchFamily="2" charset="-122"/>
              </a:rPr>
              <a:t>抽象规格</a:t>
            </a:r>
          </a:p>
        </p:txBody>
      </p:sp>
      <p:sp>
        <p:nvSpPr>
          <p:cNvPr id="39" name="TextBox 38">
            <a:extLst>
              <a:ext uri="{FF2B5EF4-FFF2-40B4-BE49-F238E27FC236}">
                <a16:creationId xmlns:a16="http://schemas.microsoft.com/office/drawing/2014/main" id="{F2B988D2-896A-1A41-83D2-A8C7A2C30632}"/>
              </a:ext>
            </a:extLst>
          </p:cNvPr>
          <p:cNvSpPr txBox="1"/>
          <p:nvPr/>
        </p:nvSpPr>
        <p:spPr>
          <a:xfrm>
            <a:off x="93248" y="6075145"/>
            <a:ext cx="2315057"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Boundary Conditions</a:t>
            </a:r>
          </a:p>
          <a:p>
            <a:pPr algn="ctr"/>
            <a:r>
              <a:rPr lang="en-TW" dirty="0">
                <a:latin typeface="STXinwei" panose="02010800040101010101" pitchFamily="2" charset="-122"/>
                <a:ea typeface="STXinwei" panose="02010800040101010101" pitchFamily="2" charset="-122"/>
              </a:rPr>
              <a:t>边界条件</a:t>
            </a:r>
          </a:p>
        </p:txBody>
      </p:sp>
      <p:sp>
        <p:nvSpPr>
          <p:cNvPr id="42" name="Down Arrow 41">
            <a:extLst>
              <a:ext uri="{FF2B5EF4-FFF2-40B4-BE49-F238E27FC236}">
                <a16:creationId xmlns:a16="http://schemas.microsoft.com/office/drawing/2014/main" id="{01317D22-B467-B54B-9FE4-E2BD293D2F31}"/>
              </a:ext>
            </a:extLst>
          </p:cNvPr>
          <p:cNvSpPr/>
          <p:nvPr/>
        </p:nvSpPr>
        <p:spPr>
          <a:xfrm>
            <a:off x="543301" y="445248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3" name="Down Arrow 42">
            <a:extLst>
              <a:ext uri="{FF2B5EF4-FFF2-40B4-BE49-F238E27FC236}">
                <a16:creationId xmlns:a16="http://schemas.microsoft.com/office/drawing/2014/main" id="{E4E7AAF3-8A00-724D-962B-9FEBBB44B6E3}"/>
              </a:ext>
            </a:extLst>
          </p:cNvPr>
          <p:cNvSpPr/>
          <p:nvPr/>
        </p:nvSpPr>
        <p:spPr>
          <a:xfrm rot="10800000">
            <a:off x="1636290" y="4470932"/>
            <a:ext cx="318493" cy="59417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45" name="TextBox 44">
            <a:extLst>
              <a:ext uri="{FF2B5EF4-FFF2-40B4-BE49-F238E27FC236}">
                <a16:creationId xmlns:a16="http://schemas.microsoft.com/office/drawing/2014/main" id="{9950D5D6-4D8F-E341-9EC3-BA3706E7B703}"/>
              </a:ext>
            </a:extLst>
          </p:cNvPr>
          <p:cNvSpPr txBox="1"/>
          <p:nvPr/>
        </p:nvSpPr>
        <p:spPr>
          <a:xfrm>
            <a:off x="8666948" y="5991358"/>
            <a:ext cx="3647152" cy="369332"/>
          </a:xfrm>
          <a:prstGeom prst="rect">
            <a:avLst/>
          </a:prstGeom>
          <a:noFill/>
        </p:spPr>
        <p:txBody>
          <a:bodyPr wrap="none" rtlCol="0">
            <a:spAutoFit/>
          </a:bodyPr>
          <a:lstStyle/>
          <a:p>
            <a:pPr algn="ctr"/>
            <a:r>
              <a:rPr lang="en-US" dirty="0" err="1">
                <a:latin typeface="STXinwei" panose="02010800040101010101" pitchFamily="2" charset="-122"/>
                <a:ea typeface="STXinwei" panose="02010800040101010101" pitchFamily="2" charset="-122"/>
              </a:rPr>
              <a:t>交集与联集关系可用偏续集表达</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47" name="Oval 46">
            <a:extLst>
              <a:ext uri="{FF2B5EF4-FFF2-40B4-BE49-F238E27FC236}">
                <a16:creationId xmlns:a16="http://schemas.microsoft.com/office/drawing/2014/main" id="{47CA87DC-E847-884C-8953-7BBB228E80CE}"/>
              </a:ext>
            </a:extLst>
          </p:cNvPr>
          <p:cNvSpPr/>
          <p:nvPr/>
        </p:nvSpPr>
        <p:spPr>
          <a:xfrm>
            <a:off x="5551609" y="2743762"/>
            <a:ext cx="3297302" cy="3173895"/>
          </a:xfrm>
          <a:prstGeom prst="ellipse">
            <a:avLst/>
          </a:prstGeom>
          <a:no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TW" sz="2000" kern="0" dirty="0">
              <a:solidFill>
                <a:srgbClr val="000000"/>
              </a:solidFill>
              <a:latin typeface="STXinwei" panose="02010800040101010101" pitchFamily="2" charset="-122"/>
              <a:ea typeface="STXinwei" panose="02010800040101010101" pitchFamily="2" charset="-122"/>
              <a:sym typeface="Arial"/>
            </a:endParaRPr>
          </a:p>
        </p:txBody>
      </p:sp>
      <p:sp>
        <p:nvSpPr>
          <p:cNvPr id="5" name="TextBox 4">
            <a:extLst>
              <a:ext uri="{FF2B5EF4-FFF2-40B4-BE49-F238E27FC236}">
                <a16:creationId xmlns:a16="http://schemas.microsoft.com/office/drawing/2014/main" id="{6388B7F0-9F95-9940-A02A-7DB6D2A93DE2}"/>
              </a:ext>
            </a:extLst>
          </p:cNvPr>
          <p:cNvSpPr txBox="1"/>
          <p:nvPr/>
        </p:nvSpPr>
        <p:spPr>
          <a:xfrm>
            <a:off x="9184269" y="454484"/>
            <a:ext cx="2612510" cy="369332"/>
          </a:xfrm>
          <a:prstGeom prst="rect">
            <a:avLst/>
          </a:prstGeom>
          <a:noFill/>
        </p:spPr>
        <p:txBody>
          <a:bodyPr wrap="none" rtlCol="0">
            <a:spAutoFit/>
          </a:bodyPr>
          <a:lstStyle/>
          <a:p>
            <a:r>
              <a:rPr lang="en-US" dirty="0"/>
              <a:t>l</a:t>
            </a:r>
            <a:r>
              <a:rPr lang="en-TW" dirty="0"/>
              <a:t>owest upper bound (lub)</a:t>
            </a:r>
          </a:p>
        </p:txBody>
      </p:sp>
      <p:sp>
        <p:nvSpPr>
          <p:cNvPr id="40" name="TextBox 39">
            <a:extLst>
              <a:ext uri="{FF2B5EF4-FFF2-40B4-BE49-F238E27FC236}">
                <a16:creationId xmlns:a16="http://schemas.microsoft.com/office/drawing/2014/main" id="{FD079BB7-2154-7044-934F-58847A89F053}"/>
              </a:ext>
            </a:extLst>
          </p:cNvPr>
          <p:cNvSpPr txBox="1"/>
          <p:nvPr/>
        </p:nvSpPr>
        <p:spPr>
          <a:xfrm>
            <a:off x="9031115" y="5497645"/>
            <a:ext cx="2674963" cy="369332"/>
          </a:xfrm>
          <a:prstGeom prst="rect">
            <a:avLst/>
          </a:prstGeom>
          <a:noFill/>
        </p:spPr>
        <p:txBody>
          <a:bodyPr wrap="none" rtlCol="0">
            <a:spAutoFit/>
          </a:bodyPr>
          <a:lstStyle/>
          <a:p>
            <a:r>
              <a:rPr lang="en-US" dirty="0"/>
              <a:t>greatest</a:t>
            </a:r>
            <a:r>
              <a:rPr lang="en-TW" dirty="0"/>
              <a:t> lower bound (glb)</a:t>
            </a:r>
          </a:p>
        </p:txBody>
      </p:sp>
    </p:spTree>
    <p:extLst>
      <p:ext uri="{BB962C8B-B14F-4D97-AF65-F5344CB8AC3E}">
        <p14:creationId xmlns:p14="http://schemas.microsoft.com/office/powerpoint/2010/main" val="2581043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pacetime properties of Consciousness">
            <a:extLst>
              <a:ext uri="{FF2B5EF4-FFF2-40B4-BE49-F238E27FC236}">
                <a16:creationId xmlns:a16="http://schemas.microsoft.com/office/drawing/2014/main" id="{FFC10CB0-F383-2943-9B83-632D260B4EDE}"/>
              </a:ext>
            </a:extLst>
          </p:cNvPr>
          <p:cNvSpPr txBox="1">
            <a:spLocks noGrp="1"/>
          </p:cNvSpPr>
          <p:nvPr>
            <p:ph type="title"/>
          </p:nvPr>
        </p:nvSpPr>
        <p:spPr>
          <a:xfrm>
            <a:off x="863805" y="521908"/>
            <a:ext cx="10469152" cy="447426"/>
          </a:xfrm>
          <a:prstGeom prst="rect">
            <a:avLst/>
          </a:prstGeom>
        </p:spPr>
        <p:txBody>
          <a:bodyPr>
            <a:noAutofit/>
          </a:bodyPr>
          <a:lstStyle/>
          <a:p>
            <a:pPr algn="ctr"/>
            <a:r>
              <a:rPr lang="en-US" sz="2400" dirty="0" err="1">
                <a:solidFill>
                  <a:srgbClr val="C00000"/>
                </a:solidFill>
                <a:latin typeface="STXinwei" panose="02010800040101010101" pitchFamily="2" charset="-122"/>
                <a:ea typeface="STXinwei" panose="02010800040101010101" pitchFamily="2" charset="-122"/>
              </a:rPr>
              <a:t>系统建模是一个模型空间搜寻过程</a:t>
            </a:r>
            <a:br>
              <a:rPr lang="en-US" sz="2400" dirty="0">
                <a:solidFill>
                  <a:srgbClr val="C00000"/>
                </a:solidFill>
                <a:latin typeface="STXinwei" panose="02010800040101010101" pitchFamily="2" charset="-122"/>
                <a:ea typeface="STXinwei" panose="02010800040101010101" pitchFamily="2" charset="-122"/>
              </a:rPr>
            </a:br>
            <a:r>
              <a:rPr lang="zh-CN" altLang="en-US" sz="2400" dirty="0">
                <a:solidFill>
                  <a:srgbClr val="C00000"/>
                </a:solidFill>
                <a:latin typeface="STXinwei" panose="02010800040101010101" pitchFamily="2" charset="-122"/>
                <a:ea typeface="STXinwei" panose="02010800040101010101" pitchFamily="2" charset="-122"/>
              </a:rPr>
              <a:t>（</a:t>
            </a:r>
            <a:r>
              <a:rPr lang="en-US" altLang="zh-CN" sz="2400" dirty="0">
                <a:solidFill>
                  <a:srgbClr val="C00000"/>
                </a:solidFill>
                <a:latin typeface="STXinwei" panose="02010800040101010101" pitchFamily="2" charset="-122"/>
                <a:ea typeface="STXinwei" panose="02010800040101010101" pitchFamily="2" charset="-122"/>
              </a:rPr>
              <a:t>fixed point semantic formalize model interpolation</a:t>
            </a:r>
            <a:r>
              <a:rPr lang="zh-CN" altLang="en-US" sz="2400" dirty="0">
                <a:solidFill>
                  <a:srgbClr val="C00000"/>
                </a:solidFill>
                <a:latin typeface="STXinwei" panose="02010800040101010101" pitchFamily="2" charset="-122"/>
                <a:ea typeface="STXinwei" panose="02010800040101010101" pitchFamily="2" charset="-122"/>
              </a:rPr>
              <a:t>）</a:t>
            </a:r>
            <a:endParaRPr sz="2400" dirty="0">
              <a:solidFill>
                <a:srgbClr val="C00000"/>
              </a:solidFill>
              <a:latin typeface="STXinwei" panose="02010800040101010101" pitchFamily="2" charset="-122"/>
              <a:ea typeface="STXinwei" panose="02010800040101010101" pitchFamily="2" charset="-122"/>
            </a:endParaRPr>
          </a:p>
        </p:txBody>
      </p:sp>
      <p:pic>
        <p:nvPicPr>
          <p:cNvPr id="5" name="Picture 4">
            <a:extLst>
              <a:ext uri="{FF2B5EF4-FFF2-40B4-BE49-F238E27FC236}">
                <a16:creationId xmlns:a16="http://schemas.microsoft.com/office/drawing/2014/main" id="{84EA07BC-E709-2E4D-A81B-3CD68F7F26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25975" y="2763003"/>
            <a:ext cx="2612229" cy="739722"/>
          </a:xfrm>
          <a:prstGeom prst="rect">
            <a:avLst/>
          </a:prstGeom>
        </p:spPr>
      </p:pic>
      <p:sp>
        <p:nvSpPr>
          <p:cNvPr id="6" name="TextBox 5">
            <a:extLst>
              <a:ext uri="{FF2B5EF4-FFF2-40B4-BE49-F238E27FC236}">
                <a16:creationId xmlns:a16="http://schemas.microsoft.com/office/drawing/2014/main" id="{D576FDFB-E160-5E42-B845-C56903A48B85}"/>
              </a:ext>
            </a:extLst>
          </p:cNvPr>
          <p:cNvSpPr txBox="1"/>
          <p:nvPr/>
        </p:nvSpPr>
        <p:spPr>
          <a:xfrm>
            <a:off x="4928471" y="3696892"/>
            <a:ext cx="1800493"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抽象解释所用的</a:t>
            </a:r>
          </a:p>
          <a:p>
            <a:r>
              <a:rPr lang="en-TW" dirty="0">
                <a:latin typeface="STXinwei" panose="02010800040101010101" pitchFamily="2" charset="-122"/>
                <a:ea typeface="STXinwei" panose="02010800040101010101" pitchFamily="2" charset="-122"/>
              </a:rPr>
              <a:t>伽罗华连接算式</a:t>
            </a:r>
          </a:p>
        </p:txBody>
      </p:sp>
      <p:sp>
        <p:nvSpPr>
          <p:cNvPr id="33" name="TextBox 32">
            <a:extLst>
              <a:ext uri="{FF2B5EF4-FFF2-40B4-BE49-F238E27FC236}">
                <a16:creationId xmlns:a16="http://schemas.microsoft.com/office/drawing/2014/main" id="{C1BBF941-BC0B-4642-9272-D0E8D43CB2E0}"/>
              </a:ext>
            </a:extLst>
          </p:cNvPr>
          <p:cNvSpPr txBox="1"/>
          <p:nvPr/>
        </p:nvSpPr>
        <p:spPr>
          <a:xfrm>
            <a:off x="8850616" y="5082285"/>
            <a:ext cx="1715533"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抽象模型</a:t>
            </a:r>
          </a:p>
          <a:p>
            <a:pPr algn="ctr"/>
            <a:r>
              <a:rPr lang="en-TW" dirty="0">
                <a:latin typeface="STXinwei" panose="02010800040101010101" pitchFamily="2" charset="-122"/>
                <a:ea typeface="STXinwei" panose="02010800040101010101" pitchFamily="2" charset="-122"/>
              </a:rPr>
              <a:t>Abstract Model</a:t>
            </a:r>
          </a:p>
        </p:txBody>
      </p:sp>
      <p:sp>
        <p:nvSpPr>
          <p:cNvPr id="35" name="TextBox 34">
            <a:extLst>
              <a:ext uri="{FF2B5EF4-FFF2-40B4-BE49-F238E27FC236}">
                <a16:creationId xmlns:a16="http://schemas.microsoft.com/office/drawing/2014/main" id="{1A9CF3D4-6F03-4C4E-8CE0-5062E02CAD85}"/>
              </a:ext>
            </a:extLst>
          </p:cNvPr>
          <p:cNvSpPr txBox="1"/>
          <p:nvPr/>
        </p:nvSpPr>
        <p:spPr>
          <a:xfrm>
            <a:off x="1335048" y="5075712"/>
            <a:ext cx="1832554" cy="646331"/>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具象系统</a:t>
            </a:r>
          </a:p>
          <a:p>
            <a:pPr algn="ctr"/>
            <a:r>
              <a:rPr lang="en-TW" dirty="0">
                <a:latin typeface="STXinwei" panose="02010800040101010101" pitchFamily="2" charset="-122"/>
                <a:ea typeface="STXinwei" panose="02010800040101010101" pitchFamily="2" charset="-122"/>
              </a:rPr>
              <a:t>Concrete</a:t>
            </a:r>
            <a:r>
              <a:rPr lang="zh-CN" altLang="en-US" dirty="0">
                <a:latin typeface="STXinwei" panose="02010800040101010101" pitchFamily="2" charset="-122"/>
                <a:ea typeface="STXinwei" panose="02010800040101010101" pitchFamily="2" charset="-122"/>
              </a:rPr>
              <a:t> </a:t>
            </a:r>
            <a:r>
              <a:rPr lang="en-US" altLang="zh-CN" dirty="0">
                <a:latin typeface="STXinwei" panose="02010800040101010101" pitchFamily="2" charset="-122"/>
                <a:ea typeface="STXinwei" panose="02010800040101010101" pitchFamily="2" charset="-122"/>
              </a:rPr>
              <a:t>System</a:t>
            </a:r>
            <a:endParaRPr lang="en-TW" dirty="0">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94645941-C7CD-E64A-AED4-583EBF620B15}"/>
              </a:ext>
            </a:extLst>
          </p:cNvPr>
          <p:cNvSpPr txBox="1"/>
          <p:nvPr/>
        </p:nvSpPr>
        <p:spPr>
          <a:xfrm>
            <a:off x="1740967" y="6426064"/>
            <a:ext cx="8511689" cy="369332"/>
          </a:xfrm>
          <a:prstGeom prst="rect">
            <a:avLst/>
          </a:prstGeom>
          <a:noFill/>
        </p:spPr>
        <p:txBody>
          <a:bodyPr wrap="none" rtlCol="0">
            <a:spAutoFit/>
          </a:bodyPr>
          <a:lstStyle/>
          <a:p>
            <a:pPr algn="ctr"/>
            <a:r>
              <a:rPr lang="en-US" dirty="0"/>
              <a:t>Image source: </a:t>
            </a:r>
            <a:r>
              <a:rPr lang="en-US" dirty="0">
                <a:hlinkClick r:id="rId3"/>
              </a:rPr>
              <a:t>A Galois Connection Calculus for Abstract Interpretation</a:t>
            </a:r>
            <a:r>
              <a:rPr lang="zh-CN" altLang="en-US" dirty="0"/>
              <a:t>  </a:t>
            </a:r>
            <a:r>
              <a:rPr lang="en-US" altLang="zh-CN" dirty="0"/>
              <a:t>by </a:t>
            </a:r>
            <a:r>
              <a:rPr lang="en-US" altLang="zh-CN" dirty="0">
                <a:hlinkClick r:id="rId4"/>
              </a:rPr>
              <a:t>Patrick </a:t>
            </a:r>
            <a:r>
              <a:rPr lang="en-US" altLang="zh-CN" dirty="0" err="1">
                <a:hlinkClick r:id="rId4"/>
              </a:rPr>
              <a:t>Cousot</a:t>
            </a:r>
            <a:endParaRPr lang="en-TW" dirty="0"/>
          </a:p>
        </p:txBody>
      </p:sp>
      <p:pic>
        <p:nvPicPr>
          <p:cNvPr id="9" name="Picture 8">
            <a:extLst>
              <a:ext uri="{FF2B5EF4-FFF2-40B4-BE49-F238E27FC236}">
                <a16:creationId xmlns:a16="http://schemas.microsoft.com/office/drawing/2014/main" id="{45355530-67E8-3847-A8CD-B19A5E6115BD}"/>
              </a:ext>
            </a:extLst>
          </p:cNvPr>
          <p:cNvPicPr>
            <a:picLocks noChangeAspect="1"/>
          </p:cNvPicPr>
          <p:nvPr/>
        </p:nvPicPr>
        <p:blipFill>
          <a:blip r:embed="rId5"/>
          <a:stretch>
            <a:fillRect/>
          </a:stretch>
        </p:blipFill>
        <p:spPr>
          <a:xfrm>
            <a:off x="219397" y="247270"/>
            <a:ext cx="2326113" cy="1444128"/>
          </a:xfrm>
          <a:prstGeom prst="rect">
            <a:avLst/>
          </a:prstGeom>
        </p:spPr>
      </p:pic>
      <p:pic>
        <p:nvPicPr>
          <p:cNvPr id="10" name="Picture 9">
            <a:extLst>
              <a:ext uri="{FF2B5EF4-FFF2-40B4-BE49-F238E27FC236}">
                <a16:creationId xmlns:a16="http://schemas.microsoft.com/office/drawing/2014/main" id="{947D817F-1679-FE42-AE04-E80049BDC624}"/>
              </a:ext>
            </a:extLst>
          </p:cNvPr>
          <p:cNvPicPr>
            <a:picLocks noChangeAspect="1"/>
          </p:cNvPicPr>
          <p:nvPr/>
        </p:nvPicPr>
        <p:blipFill>
          <a:blip r:embed="rId6"/>
          <a:stretch>
            <a:fillRect/>
          </a:stretch>
        </p:blipFill>
        <p:spPr>
          <a:xfrm>
            <a:off x="3896212" y="5178446"/>
            <a:ext cx="4201201" cy="978362"/>
          </a:xfrm>
          <a:prstGeom prst="rect">
            <a:avLst/>
          </a:prstGeom>
        </p:spPr>
      </p:pic>
      <p:pic>
        <p:nvPicPr>
          <p:cNvPr id="38" name="Picture 37">
            <a:hlinkClick r:id="rId7"/>
            <a:extLst>
              <a:ext uri="{FF2B5EF4-FFF2-40B4-BE49-F238E27FC236}">
                <a16:creationId xmlns:a16="http://schemas.microsoft.com/office/drawing/2014/main" id="{E99607B7-2E48-CA47-B9AB-F60C576CBFC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142555" y="257062"/>
            <a:ext cx="1670717" cy="1263904"/>
          </a:xfrm>
          <a:prstGeom prst="rect">
            <a:avLst/>
          </a:prstGeom>
        </p:spPr>
      </p:pic>
      <p:sp>
        <p:nvSpPr>
          <p:cNvPr id="39" name="TextBox 38">
            <a:extLst>
              <a:ext uri="{FF2B5EF4-FFF2-40B4-BE49-F238E27FC236}">
                <a16:creationId xmlns:a16="http://schemas.microsoft.com/office/drawing/2014/main" id="{D0ACDB0F-ED43-EB4C-8B2C-C1E7108181BB}"/>
              </a:ext>
            </a:extLst>
          </p:cNvPr>
          <p:cNvSpPr txBox="1"/>
          <p:nvPr/>
        </p:nvSpPr>
        <p:spPr>
          <a:xfrm>
            <a:off x="9971870" y="1652043"/>
            <a:ext cx="2012089" cy="276999"/>
          </a:xfrm>
          <a:prstGeom prst="rect">
            <a:avLst/>
          </a:prstGeom>
          <a:noFill/>
        </p:spPr>
        <p:txBody>
          <a:bodyPr wrap="square" rtlCol="0">
            <a:spAutoFit/>
          </a:bodyPr>
          <a:lstStyle/>
          <a:p>
            <a:pPr algn="ctr"/>
            <a:r>
              <a:rPr lang="en-US" sz="600" dirty="0">
                <a:hlinkClick r:id="rId7"/>
              </a:rPr>
              <a:t>Abstract Interpretation With Professor Patrick </a:t>
            </a:r>
            <a:r>
              <a:rPr lang="en-US" sz="600" dirty="0" err="1">
                <a:hlinkClick r:id="rId7"/>
              </a:rPr>
              <a:t>Cousot</a:t>
            </a:r>
            <a:r>
              <a:rPr lang="en-US" sz="600" dirty="0">
                <a:hlinkClick r:id="rId7"/>
              </a:rPr>
              <a:t> </a:t>
            </a:r>
          </a:p>
          <a:p>
            <a:pPr algn="ctr"/>
            <a:r>
              <a:rPr lang="en-US" sz="600" dirty="0">
                <a:hlinkClick r:id="rId7"/>
              </a:rPr>
              <a:t>| Lecture Series on AI #11 | J.P. Morgan</a:t>
            </a:r>
            <a:endParaRPr lang="en-US" sz="600" dirty="0"/>
          </a:p>
        </p:txBody>
      </p:sp>
      <p:pic>
        <p:nvPicPr>
          <p:cNvPr id="40" name="Picture 39">
            <a:hlinkClick r:id="rId4"/>
            <a:extLst>
              <a:ext uri="{FF2B5EF4-FFF2-40B4-BE49-F238E27FC236}">
                <a16:creationId xmlns:a16="http://schemas.microsoft.com/office/drawing/2014/main" id="{054C730D-FC04-FF4E-B2F5-4140C49A920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715745" y="5538551"/>
            <a:ext cx="1163552" cy="1138710"/>
          </a:xfrm>
          <a:prstGeom prst="rect">
            <a:avLst/>
          </a:prstGeom>
        </p:spPr>
      </p:pic>
      <p:grpSp>
        <p:nvGrpSpPr>
          <p:cNvPr id="34" name="Group 33">
            <a:extLst>
              <a:ext uri="{FF2B5EF4-FFF2-40B4-BE49-F238E27FC236}">
                <a16:creationId xmlns:a16="http://schemas.microsoft.com/office/drawing/2014/main" id="{ED1D4D45-6138-B441-B711-B19013A69115}"/>
              </a:ext>
            </a:extLst>
          </p:cNvPr>
          <p:cNvGrpSpPr/>
          <p:nvPr/>
        </p:nvGrpSpPr>
        <p:grpSpPr>
          <a:xfrm>
            <a:off x="7408939" y="2014415"/>
            <a:ext cx="4598886" cy="2914544"/>
            <a:chOff x="14586220" y="-90362"/>
            <a:chExt cx="4280983" cy="2665380"/>
          </a:xfrm>
        </p:grpSpPr>
        <p:sp>
          <p:nvSpPr>
            <p:cNvPr id="36" name="Oval 35">
              <a:extLst>
                <a:ext uri="{FF2B5EF4-FFF2-40B4-BE49-F238E27FC236}">
                  <a16:creationId xmlns:a16="http://schemas.microsoft.com/office/drawing/2014/main" id="{38D4DEB4-A453-7A40-AAF1-04B3A1E9DD01}"/>
                </a:ext>
              </a:extLst>
            </p:cNvPr>
            <p:cNvSpPr/>
            <p:nvPr/>
          </p:nvSpPr>
          <p:spPr>
            <a:xfrm>
              <a:off x="145862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37" name="Oval 36">
              <a:extLst>
                <a:ext uri="{FF2B5EF4-FFF2-40B4-BE49-F238E27FC236}">
                  <a16:creationId xmlns:a16="http://schemas.microsoft.com/office/drawing/2014/main" id="{10FC00D6-E3BA-CA44-96D4-D505F530F8FA}"/>
                </a:ext>
              </a:extLst>
            </p:cNvPr>
            <p:cNvSpPr/>
            <p:nvPr/>
          </p:nvSpPr>
          <p:spPr>
            <a:xfrm>
              <a:off x="16114275"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1" name="TextBox 40">
              <a:extLst>
                <a:ext uri="{FF2B5EF4-FFF2-40B4-BE49-F238E27FC236}">
                  <a16:creationId xmlns:a16="http://schemas.microsoft.com/office/drawing/2014/main" id="{D2165C94-1702-E64F-831A-76F804353E7F}"/>
                </a:ext>
              </a:extLst>
            </p:cNvPr>
            <p:cNvSpPr txBox="1"/>
            <p:nvPr/>
          </p:nvSpPr>
          <p:spPr>
            <a:xfrm>
              <a:off x="16020035" y="763596"/>
              <a:ext cx="1317905"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抽象规则</a:t>
              </a:r>
            </a:p>
          </p:txBody>
        </p:sp>
        <p:sp>
          <p:nvSpPr>
            <p:cNvPr id="42" name="TextBox 41">
              <a:extLst>
                <a:ext uri="{FF2B5EF4-FFF2-40B4-BE49-F238E27FC236}">
                  <a16:creationId xmlns:a16="http://schemas.microsoft.com/office/drawing/2014/main" id="{3AF7540B-83B1-3D45-B887-3718A92439F2}"/>
                </a:ext>
              </a:extLst>
            </p:cNvPr>
            <p:cNvSpPr txBox="1"/>
            <p:nvPr/>
          </p:nvSpPr>
          <p:spPr>
            <a:xfrm>
              <a:off x="17682843" y="1154642"/>
              <a:ext cx="744903"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43" name="TextBox 42">
              <a:extLst>
                <a:ext uri="{FF2B5EF4-FFF2-40B4-BE49-F238E27FC236}">
                  <a16:creationId xmlns:a16="http://schemas.microsoft.com/office/drawing/2014/main" id="{49B18525-B973-B841-ACFA-2D6372CA7F55}"/>
                </a:ext>
              </a:extLst>
            </p:cNvPr>
            <p:cNvSpPr txBox="1"/>
            <p:nvPr/>
          </p:nvSpPr>
          <p:spPr>
            <a:xfrm>
              <a:off x="14933335" y="1092858"/>
              <a:ext cx="744904"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44" name="Right Arrow 43">
            <a:extLst>
              <a:ext uri="{FF2B5EF4-FFF2-40B4-BE49-F238E27FC236}">
                <a16:creationId xmlns:a16="http://schemas.microsoft.com/office/drawing/2014/main" id="{05341C78-324A-0740-B33E-92A5A45D3899}"/>
              </a:ext>
            </a:extLst>
          </p:cNvPr>
          <p:cNvSpPr/>
          <p:nvPr/>
        </p:nvSpPr>
        <p:spPr>
          <a:xfrm>
            <a:off x="4382935" y="430209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𝛼：</a:t>
            </a:r>
            <a:r>
              <a:rPr lang="en-TW" sz="2000" dirty="0">
                <a:solidFill>
                  <a:schemeClr val="bg1"/>
                </a:solidFill>
                <a:latin typeface="STXinwei" panose="02010800040101010101" pitchFamily="2" charset="-122"/>
                <a:ea typeface="STXinwei" panose="02010800040101010101" pitchFamily="2" charset="-122"/>
              </a:rPr>
              <a:t>映射到抽象系统的</a:t>
            </a:r>
            <a:r>
              <a:rPr lang="en-TW" sz="2000" dirty="0">
                <a:solidFill>
                  <a:srgbClr val="FF0000"/>
                </a:solidFill>
                <a:latin typeface="STXinwei" panose="02010800040101010101" pitchFamily="2" charset="-122"/>
                <a:ea typeface="STXinwei" panose="02010800040101010101" pitchFamily="2" charset="-122"/>
              </a:rPr>
              <a:t>函子</a:t>
            </a:r>
          </a:p>
        </p:txBody>
      </p:sp>
      <p:sp>
        <p:nvSpPr>
          <p:cNvPr id="45" name="Right Arrow 44">
            <a:extLst>
              <a:ext uri="{FF2B5EF4-FFF2-40B4-BE49-F238E27FC236}">
                <a16:creationId xmlns:a16="http://schemas.microsoft.com/office/drawing/2014/main" id="{A18D84A6-657E-6F48-9BA1-B0CD2B11AB8F}"/>
              </a:ext>
            </a:extLst>
          </p:cNvPr>
          <p:cNvSpPr/>
          <p:nvPr/>
        </p:nvSpPr>
        <p:spPr>
          <a:xfrm flipH="1">
            <a:off x="4339598" y="2057836"/>
            <a:ext cx="3314431" cy="648571"/>
          </a:xfrm>
          <a:prstGeom prst="rightArrow">
            <a:avLst/>
          </a:prstGeom>
          <a:solidFill>
            <a:schemeClr val="accent5">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sz="2000" dirty="0">
                <a:solidFill>
                  <a:schemeClr val="bg1"/>
                </a:solidFill>
                <a:latin typeface="STXinwei" panose="02010800040101010101" pitchFamily="2" charset="-122"/>
                <a:ea typeface="STXinwei" panose="02010800040101010101" pitchFamily="2" charset="-122"/>
              </a:rPr>
              <a:t>𝛾：</a:t>
            </a:r>
            <a:r>
              <a:rPr lang="en-TW" sz="2000" dirty="0">
                <a:solidFill>
                  <a:schemeClr val="bg1"/>
                </a:solidFill>
                <a:latin typeface="STXinwei" panose="02010800040101010101" pitchFamily="2" charset="-122"/>
                <a:ea typeface="STXinwei" panose="02010800040101010101" pitchFamily="2" charset="-122"/>
              </a:rPr>
              <a:t>映射到具象系统的</a:t>
            </a:r>
            <a:r>
              <a:rPr lang="en-TW" sz="2000" dirty="0">
                <a:solidFill>
                  <a:srgbClr val="FF0000"/>
                </a:solidFill>
                <a:latin typeface="STXinwei" panose="02010800040101010101" pitchFamily="2" charset="-122"/>
                <a:ea typeface="STXinwei" panose="02010800040101010101" pitchFamily="2" charset="-122"/>
              </a:rPr>
              <a:t>函子</a:t>
            </a:r>
          </a:p>
        </p:txBody>
      </p:sp>
      <p:grpSp>
        <p:nvGrpSpPr>
          <p:cNvPr id="46" name="Group 45">
            <a:extLst>
              <a:ext uri="{FF2B5EF4-FFF2-40B4-BE49-F238E27FC236}">
                <a16:creationId xmlns:a16="http://schemas.microsoft.com/office/drawing/2014/main" id="{EA0CAEDC-C9BB-9341-B574-48DAB9B10243}"/>
              </a:ext>
            </a:extLst>
          </p:cNvPr>
          <p:cNvGrpSpPr/>
          <p:nvPr/>
        </p:nvGrpSpPr>
        <p:grpSpPr>
          <a:xfrm>
            <a:off x="457476" y="1846328"/>
            <a:ext cx="3753911" cy="2914544"/>
            <a:chOff x="14933336" y="-90362"/>
            <a:chExt cx="3494408" cy="2665380"/>
          </a:xfrm>
        </p:grpSpPr>
        <p:sp>
          <p:nvSpPr>
            <p:cNvPr id="47" name="Oval 46">
              <a:extLst>
                <a:ext uri="{FF2B5EF4-FFF2-40B4-BE49-F238E27FC236}">
                  <a16:creationId xmlns:a16="http://schemas.microsoft.com/office/drawing/2014/main" id="{785A129C-5FF5-F542-A5E9-79E6679070E9}"/>
                </a:ext>
              </a:extLst>
            </p:cNvPr>
            <p:cNvSpPr/>
            <p:nvPr/>
          </p:nvSpPr>
          <p:spPr>
            <a:xfrm>
              <a:off x="15041920" y="-90361"/>
              <a:ext cx="2752930" cy="2665379"/>
            </a:xfrm>
            <a:prstGeom prst="ellipse">
              <a:avLst/>
            </a:prstGeom>
            <a:solidFill>
              <a:schemeClr val="tx2">
                <a:lumMod val="75000"/>
                <a:alpha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TW" sz="2400" dirty="0">
                <a:latin typeface="STXinwei" panose="02010800040101010101" pitchFamily="2" charset="-122"/>
                <a:ea typeface="STXinwei" panose="02010800040101010101" pitchFamily="2" charset="-122"/>
              </a:endParaRPr>
            </a:p>
          </p:txBody>
        </p:sp>
        <p:sp>
          <p:nvSpPr>
            <p:cNvPr id="48" name="Oval 47">
              <a:extLst>
                <a:ext uri="{FF2B5EF4-FFF2-40B4-BE49-F238E27FC236}">
                  <a16:creationId xmlns:a16="http://schemas.microsoft.com/office/drawing/2014/main" id="{ED913FC3-E279-AA41-B221-E6A150D98C89}"/>
                </a:ext>
              </a:extLst>
            </p:cNvPr>
            <p:cNvSpPr/>
            <p:nvPr/>
          </p:nvSpPr>
          <p:spPr>
            <a:xfrm>
              <a:off x="15524561" y="-90362"/>
              <a:ext cx="2752928" cy="2665379"/>
            </a:xfrm>
            <a:prstGeom prst="ellipse">
              <a:avLst/>
            </a:prstGeom>
            <a:solidFill>
              <a:schemeClr val="accent5">
                <a:lumMod val="75000"/>
                <a:alpha val="48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TW" sz="2400" dirty="0">
                <a:latin typeface="STXinwei" panose="02010800040101010101" pitchFamily="2" charset="-122"/>
                <a:ea typeface="STXinwei" panose="02010800040101010101" pitchFamily="2" charset="-122"/>
              </a:endParaRPr>
            </a:p>
          </p:txBody>
        </p:sp>
        <p:sp>
          <p:nvSpPr>
            <p:cNvPr id="49" name="TextBox 48">
              <a:extLst>
                <a:ext uri="{FF2B5EF4-FFF2-40B4-BE49-F238E27FC236}">
                  <a16:creationId xmlns:a16="http://schemas.microsoft.com/office/drawing/2014/main" id="{8F43D0AF-4511-FC49-A37C-4F3CB16A60EB}"/>
                </a:ext>
              </a:extLst>
            </p:cNvPr>
            <p:cNvSpPr txBox="1"/>
            <p:nvPr/>
          </p:nvSpPr>
          <p:spPr>
            <a:xfrm>
              <a:off x="16020041" y="763596"/>
              <a:ext cx="1317902" cy="759955"/>
            </a:xfrm>
            <a:prstGeom prst="rect">
              <a:avLst/>
            </a:prstGeom>
            <a:noFill/>
          </p:spPr>
          <p:txBody>
            <a:bodyPr wrap="none" rtlCol="0">
              <a:spAutoFit/>
            </a:bodyPr>
            <a:lstStyle/>
            <a:p>
              <a:pPr algn="ctr"/>
              <a:r>
                <a:rPr lang="en-TW" sz="2400" dirty="0">
                  <a:solidFill>
                    <a:schemeClr val="bg1"/>
                  </a:solidFill>
                  <a:latin typeface="STXinwei" panose="02010800040101010101" pitchFamily="2" charset="-122"/>
                  <a:ea typeface="STXinwei" panose="02010800040101010101" pitchFamily="2" charset="-122"/>
                </a:rPr>
                <a:t>正确的</a:t>
              </a:r>
            </a:p>
            <a:p>
              <a:pPr algn="ctr"/>
              <a:r>
                <a:rPr lang="en-TW" sz="2400" dirty="0">
                  <a:solidFill>
                    <a:schemeClr val="bg1"/>
                  </a:solidFill>
                  <a:latin typeface="STXinwei" panose="02010800040101010101" pitchFamily="2" charset="-122"/>
                  <a:ea typeface="STXinwei" panose="02010800040101010101" pitchFamily="2" charset="-122"/>
                </a:rPr>
                <a:t>具体现象</a:t>
              </a:r>
            </a:p>
          </p:txBody>
        </p:sp>
        <p:sp>
          <p:nvSpPr>
            <p:cNvPr id="50" name="TextBox 49">
              <a:extLst>
                <a:ext uri="{FF2B5EF4-FFF2-40B4-BE49-F238E27FC236}">
                  <a16:creationId xmlns:a16="http://schemas.microsoft.com/office/drawing/2014/main" id="{5ADFAEA4-F9D9-6148-AEB0-1A97D0B0EFD6}"/>
                </a:ext>
              </a:extLst>
            </p:cNvPr>
            <p:cNvSpPr txBox="1"/>
            <p:nvPr/>
          </p:nvSpPr>
          <p:spPr>
            <a:xfrm>
              <a:off x="17682843" y="1154642"/>
              <a:ext cx="744901" cy="422197"/>
            </a:xfrm>
            <a:prstGeom prst="rect">
              <a:avLst/>
            </a:prstGeom>
            <a:noFill/>
          </p:spPr>
          <p:txBody>
            <a:bodyPr wrap="none" rtlCol="0">
              <a:spAutoFit/>
            </a:bodyPr>
            <a:lstStyle/>
            <a:p>
              <a:r>
                <a:rPr lang="en-TW" sz="2400" dirty="0">
                  <a:solidFill>
                    <a:srgbClr val="FFFFFF"/>
                  </a:solidFill>
                  <a:latin typeface="STXinwei" panose="02010800040101010101" pitchFamily="2" charset="-122"/>
                  <a:ea typeface="STXinwei" panose="02010800040101010101" pitchFamily="2" charset="-122"/>
                </a:rPr>
                <a:t>活性</a:t>
              </a:r>
            </a:p>
          </p:txBody>
        </p:sp>
        <p:sp>
          <p:nvSpPr>
            <p:cNvPr id="51" name="TextBox 50">
              <a:extLst>
                <a:ext uri="{FF2B5EF4-FFF2-40B4-BE49-F238E27FC236}">
                  <a16:creationId xmlns:a16="http://schemas.microsoft.com/office/drawing/2014/main" id="{E0F9B65F-EFED-3A45-A544-AAD1E8AAFCE1}"/>
                </a:ext>
              </a:extLst>
            </p:cNvPr>
            <p:cNvSpPr txBox="1"/>
            <p:nvPr/>
          </p:nvSpPr>
          <p:spPr>
            <a:xfrm>
              <a:off x="14933336" y="1092858"/>
              <a:ext cx="744902" cy="422197"/>
            </a:xfrm>
            <a:prstGeom prst="rect">
              <a:avLst/>
            </a:prstGeom>
            <a:noFill/>
          </p:spPr>
          <p:txBody>
            <a:bodyPr wrap="none" rtlCol="0">
              <a:spAutoFit/>
            </a:bodyPr>
            <a:lstStyle/>
            <a:p>
              <a:pPr algn="ctr"/>
              <a:r>
                <a:rPr lang="en-TW" sz="2400" dirty="0">
                  <a:solidFill>
                    <a:srgbClr val="FFFFFF"/>
                  </a:solidFill>
                  <a:latin typeface="STXinwei" panose="02010800040101010101" pitchFamily="2" charset="-122"/>
                  <a:ea typeface="STXinwei" panose="02010800040101010101" pitchFamily="2" charset="-122"/>
                </a:rPr>
                <a:t>安全</a:t>
              </a:r>
            </a:p>
          </p:txBody>
        </p:sp>
      </p:grpSp>
      <p:sp>
        <p:nvSpPr>
          <p:cNvPr id="27" name="TextBox 26">
            <a:extLst>
              <a:ext uri="{FF2B5EF4-FFF2-40B4-BE49-F238E27FC236}">
                <a16:creationId xmlns:a16="http://schemas.microsoft.com/office/drawing/2014/main" id="{5B6008C0-56F8-BF47-871C-CA4BC713D13E}"/>
              </a:ext>
            </a:extLst>
          </p:cNvPr>
          <p:cNvSpPr txBox="1"/>
          <p:nvPr/>
        </p:nvSpPr>
        <p:spPr>
          <a:xfrm>
            <a:off x="3724397" y="1534497"/>
            <a:ext cx="4544834" cy="400110"/>
          </a:xfrm>
          <a:prstGeom prst="rect">
            <a:avLst/>
          </a:prstGeom>
          <a:noFill/>
        </p:spPr>
        <p:txBody>
          <a:bodyPr wrap="none" rtlCol="0">
            <a:spAutoFit/>
          </a:bodyPr>
          <a:lstStyle/>
          <a:p>
            <a:pPr algn="ctr"/>
            <a:r>
              <a:rPr lang="en-TW" sz="2000" dirty="0">
                <a:latin typeface="STXinwei" panose="02010800040101010101" pitchFamily="2" charset="-122"/>
                <a:ea typeface="STXinwei" panose="02010800040101010101" pitchFamily="2" charset="-122"/>
              </a:rPr>
              <a:t>函子</a:t>
            </a:r>
            <a:r>
              <a:rPr lang="zh-CN" altLang="en-US" sz="2000" dirty="0">
                <a:latin typeface="STXinwei" panose="02010800040101010101" pitchFamily="2" charset="-122"/>
                <a:ea typeface="STXinwei" panose="02010800040101010101" pitchFamily="2" charset="-122"/>
              </a:rPr>
              <a:t>：</a:t>
            </a:r>
            <a:r>
              <a:rPr lang="en-TW" sz="2000" dirty="0">
                <a:latin typeface="STXinwei" panose="02010800040101010101" pitchFamily="2" charset="-122"/>
                <a:ea typeface="STXinwei" panose="02010800040101010101" pitchFamily="2" charset="-122"/>
              </a:rPr>
              <a:t>比较系统内在结构的映射机制</a:t>
            </a:r>
            <a:r>
              <a:rPr lang="zh-CN" altLang="en-US" sz="2000" dirty="0">
                <a:latin typeface="STXinwei" panose="02010800040101010101" pitchFamily="2" charset="-122"/>
                <a:ea typeface="STXinwei" panose="02010800040101010101" pitchFamily="2" charset="-122"/>
              </a:rPr>
              <a:t>。</a:t>
            </a:r>
            <a:endParaRPr lang="en-US" altLang="zh-CN" sz="20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119871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跨领域</a:t>
            </a:r>
            <a:r>
              <a:rPr lang="zh-CN" altLang="en-US" sz="2400" dirty="0">
                <a:solidFill>
                  <a:srgbClr val="C00000"/>
                </a:solidFill>
                <a:latin typeface="STXinwei" panose="02010800040101010101" pitchFamily="2" charset="-122"/>
                <a:ea typeface="STXinwei" panose="02010800040101010101" pitchFamily="2" charset="-122"/>
                <a:cs typeface="Arial" charset="0"/>
              </a:rPr>
              <a:t>、多层次的</a:t>
            </a:r>
            <a:r>
              <a:rPr lang="en" sz="2400" dirty="0" err="1">
                <a:solidFill>
                  <a:srgbClr val="C00000"/>
                </a:solidFill>
                <a:latin typeface="STXinwei" panose="02010800040101010101" pitchFamily="2" charset="-122"/>
                <a:ea typeface="STXinwei" panose="02010800040101010101" pitchFamily="2" charset="-122"/>
                <a:cs typeface="Arial" charset="0"/>
              </a:rPr>
              <a:t>系统设计自动化</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992668"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hlinkClick r:id="rId3"/>
              </a:rPr>
              <a:t>Electronic Design Automation (EDA)</a:t>
            </a:r>
            <a:endParaRPr b="1" dirty="0">
              <a:solidFill>
                <a:srgbClr val="0B5394"/>
              </a:solidFill>
              <a:latin typeface="Lato"/>
              <a:ea typeface="Lato"/>
              <a:cs typeface="Lato"/>
              <a:sym typeface="Lato"/>
            </a:endParaRPr>
          </a:p>
        </p:txBody>
      </p:sp>
      <p:cxnSp>
        <p:nvCxnSpPr>
          <p:cNvPr id="159" name="Google Shape;159;p31"/>
          <p:cNvCxnSpPr/>
          <p:nvPr/>
        </p:nvCxnSpPr>
        <p:spPr>
          <a:xfrm>
            <a:off x="4271348" y="3164451"/>
            <a:ext cx="14400" cy="2315200"/>
          </a:xfrm>
          <a:prstGeom prst="straightConnector1">
            <a:avLst/>
          </a:prstGeom>
          <a:noFill/>
          <a:ln w="9525" cap="flat" cmpd="sng">
            <a:solidFill>
              <a:schemeClr val="dk2"/>
            </a:solidFill>
            <a:prstDash val="solid"/>
            <a:round/>
            <a:headEnd type="none" w="med" len="med"/>
            <a:tailEnd type="none" w="med" len="med"/>
          </a:ln>
        </p:spPr>
      </p:cxnSp>
      <p:cxnSp>
        <p:nvCxnSpPr>
          <p:cNvPr id="162" name="Google Shape;162;p31"/>
          <p:cNvCxnSpPr/>
          <p:nvPr/>
        </p:nvCxnSpPr>
        <p:spPr>
          <a:xfrm>
            <a:off x="7910981" y="3122633"/>
            <a:ext cx="14400" cy="2315200"/>
          </a:xfrm>
          <a:prstGeom prst="straightConnector1">
            <a:avLst/>
          </a:prstGeom>
          <a:noFill/>
          <a:ln w="9525" cap="flat" cmpd="sng">
            <a:solidFill>
              <a:schemeClr val="dk2"/>
            </a:solidFill>
            <a:prstDash val="solid"/>
            <a:round/>
            <a:headEnd type="none" w="med" len="med"/>
            <a:tailEnd type="none" w="med" len="med"/>
          </a:ln>
        </p:spPr>
      </p:cxnSp>
      <p:sp>
        <p:nvSpPr>
          <p:cNvPr id="3" name="TextBox 2">
            <a:extLst>
              <a:ext uri="{FF2B5EF4-FFF2-40B4-BE49-F238E27FC236}">
                <a16:creationId xmlns:a16="http://schemas.microsoft.com/office/drawing/2014/main" id="{57801ADF-F69B-A24D-974B-1DD7A750384B}"/>
              </a:ext>
            </a:extLst>
          </p:cNvPr>
          <p:cNvSpPr txBox="1"/>
          <p:nvPr/>
        </p:nvSpPr>
        <p:spPr>
          <a:xfrm>
            <a:off x="959122" y="5941506"/>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大规模电子电路</a:t>
            </a:r>
          </a:p>
          <a:p>
            <a:pPr algn="ctr"/>
            <a:r>
              <a:rPr lang="en-TW" dirty="0">
                <a:latin typeface="STXinwei" panose="02010800040101010101" pitchFamily="2" charset="-122"/>
                <a:ea typeface="STXinwei" panose="02010800040101010101" pitchFamily="2" charset="-122"/>
              </a:rPr>
              <a:t>自动化设计</a:t>
            </a:r>
          </a:p>
          <a:p>
            <a:pPr algn="ctr"/>
            <a:r>
              <a:rPr lang="en-TW" dirty="0">
                <a:latin typeface="STXinwei" panose="02010800040101010101" pitchFamily="2" charset="-122"/>
                <a:ea typeface="STXinwei" panose="02010800040101010101" pitchFamily="2" charset="-122"/>
              </a:rPr>
              <a:t>(芯片和电路板为不同层次)</a:t>
            </a:r>
          </a:p>
        </p:txBody>
      </p:sp>
      <p:pic>
        <p:nvPicPr>
          <p:cNvPr id="3074" name="Picture 2" descr="Introduction to VLSI Systems 1st edition by Mead, Carver, Conway, Lynn  (1979) Hardcover: Mead, Carver, Conway, Lynn: Amazon.com: Books">
            <a:hlinkClick r:id="rId3"/>
            <a:extLst>
              <a:ext uri="{FF2B5EF4-FFF2-40B4-BE49-F238E27FC236}">
                <a16:creationId xmlns:a16="http://schemas.microsoft.com/office/drawing/2014/main" id="{0B78B752-CA32-334C-A128-999E2A45CC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53397" y="2480673"/>
            <a:ext cx="1731461" cy="2142898"/>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156;p31">
            <a:extLst>
              <a:ext uri="{FF2B5EF4-FFF2-40B4-BE49-F238E27FC236}">
                <a16:creationId xmlns:a16="http://schemas.microsoft.com/office/drawing/2014/main" id="{62A1EB5B-B3B9-FE40-8F27-ABD4BC61B5AF}"/>
              </a:ext>
            </a:extLst>
          </p:cNvPr>
          <p:cNvSpPr txBox="1"/>
          <p:nvPr/>
        </p:nvSpPr>
        <p:spPr>
          <a:xfrm>
            <a:off x="4838212"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Artificial Intelligence</a:t>
            </a:r>
          </a:p>
          <a:p>
            <a:pPr algn="ctr"/>
            <a:r>
              <a:rPr lang="en" b="1" dirty="0">
                <a:solidFill>
                  <a:srgbClr val="0B5394"/>
                </a:solidFill>
                <a:uFill>
                  <a:noFill/>
                </a:uFill>
                <a:latin typeface="Lato"/>
                <a:ea typeface="Lato"/>
                <a:cs typeface="Lato"/>
                <a:sym typeface="Lato"/>
              </a:rPr>
              <a:t>Machine Learning</a:t>
            </a:r>
            <a:endParaRPr b="1" dirty="0">
              <a:solidFill>
                <a:srgbClr val="0B5394"/>
              </a:solidFill>
              <a:latin typeface="Lato"/>
              <a:ea typeface="Lato"/>
              <a:cs typeface="Lato"/>
              <a:sym typeface="Lato"/>
            </a:endParaRPr>
          </a:p>
        </p:txBody>
      </p:sp>
      <p:sp>
        <p:nvSpPr>
          <p:cNvPr id="27" name="TextBox 26">
            <a:extLst>
              <a:ext uri="{FF2B5EF4-FFF2-40B4-BE49-F238E27FC236}">
                <a16:creationId xmlns:a16="http://schemas.microsoft.com/office/drawing/2014/main" id="{2252ECCC-64C3-974F-A311-097DD92B7AF0}"/>
              </a:ext>
            </a:extLst>
          </p:cNvPr>
          <p:cNvSpPr txBox="1"/>
          <p:nvPr/>
        </p:nvSpPr>
        <p:spPr>
          <a:xfrm>
            <a:off x="4808157" y="5935837"/>
            <a:ext cx="265649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根据大量数据</a:t>
            </a:r>
          </a:p>
          <a:p>
            <a:pPr algn="ctr"/>
            <a:r>
              <a:rPr lang="en-TW" dirty="0">
                <a:latin typeface="STXinwei" panose="02010800040101010101" pitchFamily="2" charset="-122"/>
                <a:ea typeface="STXinwei" panose="02010800040101010101" pitchFamily="2" charset="-122"/>
              </a:rPr>
              <a:t>自动生成代码</a:t>
            </a:r>
          </a:p>
          <a:p>
            <a:pPr algn="ctr"/>
            <a:r>
              <a:rPr lang="en-TW" dirty="0">
                <a:latin typeface="STXinwei" panose="02010800040101010101" pitchFamily="2" charset="-122"/>
                <a:ea typeface="STXinwei" panose="02010800040101010101" pitchFamily="2" charset="-122"/>
              </a:rPr>
              <a:t>(数据和代码为不同层次)</a:t>
            </a:r>
          </a:p>
          <a:p>
            <a:pPr algn="ctr"/>
            <a:endParaRPr lang="en-TW" dirty="0">
              <a:latin typeface="STXinwei" panose="02010800040101010101" pitchFamily="2" charset="-122"/>
              <a:ea typeface="STXinwei" panose="02010800040101010101" pitchFamily="2" charset="-122"/>
            </a:endParaRPr>
          </a:p>
        </p:txBody>
      </p:sp>
      <p:sp>
        <p:nvSpPr>
          <p:cNvPr id="29" name="Google Shape;156;p31">
            <a:extLst>
              <a:ext uri="{FF2B5EF4-FFF2-40B4-BE49-F238E27FC236}">
                <a16:creationId xmlns:a16="http://schemas.microsoft.com/office/drawing/2014/main" id="{FA036274-15A1-C14B-A37A-4197A2C67021}"/>
              </a:ext>
            </a:extLst>
          </p:cNvPr>
          <p:cNvSpPr txBox="1"/>
          <p:nvPr/>
        </p:nvSpPr>
        <p:spPr>
          <a:xfrm>
            <a:off x="8520496" y="1569790"/>
            <a:ext cx="2596400" cy="738800"/>
          </a:xfrm>
          <a:prstGeom prst="rect">
            <a:avLst/>
          </a:prstGeom>
          <a:noFill/>
          <a:ln>
            <a:noFill/>
          </a:ln>
        </p:spPr>
        <p:txBody>
          <a:bodyPr spcFirstLastPara="1" wrap="square" lIns="121900" tIns="121900" rIns="121900" bIns="121900" anchor="ctr" anchorCtr="0">
            <a:noAutofit/>
          </a:bodyPr>
          <a:lstStyle/>
          <a:p>
            <a:pPr algn="ctr"/>
            <a:r>
              <a:rPr lang="en" b="1" dirty="0">
                <a:solidFill>
                  <a:srgbClr val="0B5394"/>
                </a:solidFill>
                <a:uFill>
                  <a:noFill/>
                </a:uFill>
                <a:latin typeface="Lato"/>
                <a:ea typeface="Lato"/>
                <a:cs typeface="Lato"/>
                <a:sym typeface="Lato"/>
              </a:rPr>
              <a:t>Real time System Model Verification</a:t>
            </a:r>
            <a:endParaRPr b="1" dirty="0">
              <a:solidFill>
                <a:srgbClr val="0B5394"/>
              </a:solidFill>
              <a:latin typeface="Lato"/>
              <a:ea typeface="Lato"/>
              <a:cs typeface="Lato"/>
              <a:sym typeface="Lato"/>
            </a:endParaRPr>
          </a:p>
        </p:txBody>
      </p:sp>
      <p:sp>
        <p:nvSpPr>
          <p:cNvPr id="30" name="TextBox 29">
            <a:extLst>
              <a:ext uri="{FF2B5EF4-FFF2-40B4-BE49-F238E27FC236}">
                <a16:creationId xmlns:a16="http://schemas.microsoft.com/office/drawing/2014/main" id="{3904EEC5-9275-D342-8351-CD9D8FF1B653}"/>
              </a:ext>
            </a:extLst>
          </p:cNvPr>
          <p:cNvSpPr txBox="1"/>
          <p:nvPr/>
        </p:nvSpPr>
        <p:spPr>
          <a:xfrm>
            <a:off x="8375035" y="5934670"/>
            <a:ext cx="2887329" cy="923330"/>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抽象解释与</a:t>
            </a:r>
          </a:p>
          <a:p>
            <a:pPr algn="ctr"/>
            <a:r>
              <a:rPr lang="en-TW" dirty="0">
                <a:latin typeface="STXinwei" panose="02010800040101010101" pitchFamily="2" charset="-122"/>
                <a:ea typeface="STXinwei" panose="02010800040101010101" pitchFamily="2" charset="-122"/>
              </a:rPr>
              <a:t>代码语义分析</a:t>
            </a:r>
          </a:p>
          <a:p>
            <a:pPr algn="ctr"/>
            <a:r>
              <a:rPr lang="en-TW" dirty="0">
                <a:latin typeface="STXinwei" panose="02010800040101010101" pitchFamily="2" charset="-122"/>
                <a:ea typeface="STXinwei" panose="02010800040101010101" pitchFamily="2" charset="-122"/>
              </a:rPr>
              <a:t>(系统控制发生在不同层次)</a:t>
            </a:r>
          </a:p>
        </p:txBody>
      </p:sp>
      <p:grpSp>
        <p:nvGrpSpPr>
          <p:cNvPr id="10" name="Group 9">
            <a:extLst>
              <a:ext uri="{FF2B5EF4-FFF2-40B4-BE49-F238E27FC236}">
                <a16:creationId xmlns:a16="http://schemas.microsoft.com/office/drawing/2014/main" id="{FEDF8B38-07FE-4540-9F81-92BF6A3A046D}"/>
              </a:ext>
            </a:extLst>
          </p:cNvPr>
          <p:cNvGrpSpPr/>
          <p:nvPr/>
        </p:nvGrpSpPr>
        <p:grpSpPr>
          <a:xfrm>
            <a:off x="8405633" y="2516393"/>
            <a:ext cx="2830511" cy="3237873"/>
            <a:chOff x="8799703" y="2553430"/>
            <a:chExt cx="2269392" cy="2631633"/>
          </a:xfrm>
        </p:grpSpPr>
        <p:pic>
          <p:nvPicPr>
            <p:cNvPr id="7" name="Picture 6">
              <a:hlinkClick r:id="rId5"/>
              <a:extLst>
                <a:ext uri="{FF2B5EF4-FFF2-40B4-BE49-F238E27FC236}">
                  <a16:creationId xmlns:a16="http://schemas.microsoft.com/office/drawing/2014/main" id="{93F13FA3-8736-244D-AC53-902B631A88AF}"/>
                </a:ext>
              </a:extLst>
            </p:cNvPr>
            <p:cNvPicPr>
              <a:picLocks noChangeAspect="1"/>
            </p:cNvPicPr>
            <p:nvPr/>
          </p:nvPicPr>
          <p:blipFill>
            <a:blip r:embed="rId6"/>
            <a:stretch>
              <a:fillRect/>
            </a:stretch>
          </p:blipFill>
          <p:spPr>
            <a:xfrm>
              <a:off x="8799703" y="2553430"/>
              <a:ext cx="2269392" cy="775720"/>
            </a:xfrm>
            <a:prstGeom prst="rect">
              <a:avLst/>
            </a:prstGeom>
          </p:spPr>
        </p:pic>
        <p:pic>
          <p:nvPicPr>
            <p:cNvPr id="8" name="Picture 7">
              <a:hlinkClick r:id="rId5"/>
              <a:extLst>
                <a:ext uri="{FF2B5EF4-FFF2-40B4-BE49-F238E27FC236}">
                  <a16:creationId xmlns:a16="http://schemas.microsoft.com/office/drawing/2014/main" id="{ADFF32DC-8984-A244-97A1-3F857F4126C9}"/>
                </a:ext>
              </a:extLst>
            </p:cNvPr>
            <p:cNvPicPr>
              <a:picLocks noChangeAspect="1"/>
            </p:cNvPicPr>
            <p:nvPr/>
          </p:nvPicPr>
          <p:blipFill>
            <a:blip r:embed="rId7"/>
            <a:stretch>
              <a:fillRect/>
            </a:stretch>
          </p:blipFill>
          <p:spPr>
            <a:xfrm>
              <a:off x="8799703" y="3453364"/>
              <a:ext cx="2269392" cy="803743"/>
            </a:xfrm>
            <a:prstGeom prst="rect">
              <a:avLst/>
            </a:prstGeom>
          </p:spPr>
        </p:pic>
        <p:pic>
          <p:nvPicPr>
            <p:cNvPr id="9" name="Picture 8">
              <a:hlinkClick r:id="rId5"/>
              <a:extLst>
                <a:ext uri="{FF2B5EF4-FFF2-40B4-BE49-F238E27FC236}">
                  <a16:creationId xmlns:a16="http://schemas.microsoft.com/office/drawing/2014/main" id="{4ACF8A65-74C0-9B46-89B2-B45585EA3A32}"/>
                </a:ext>
              </a:extLst>
            </p:cNvPr>
            <p:cNvPicPr>
              <a:picLocks noChangeAspect="1"/>
            </p:cNvPicPr>
            <p:nvPr/>
          </p:nvPicPr>
          <p:blipFill>
            <a:blip r:embed="rId8"/>
            <a:stretch>
              <a:fillRect/>
            </a:stretch>
          </p:blipFill>
          <p:spPr>
            <a:xfrm>
              <a:off x="8799703" y="4381321"/>
              <a:ext cx="2230794" cy="803742"/>
            </a:xfrm>
            <a:prstGeom prst="rect">
              <a:avLst/>
            </a:prstGeom>
          </p:spPr>
        </p:pic>
      </p:grpSp>
      <p:pic>
        <p:nvPicPr>
          <p:cNvPr id="3078" name="Picture 6" descr="What Is AIOps and Why Does Your Business Need It?">
            <a:extLst>
              <a:ext uri="{FF2B5EF4-FFF2-40B4-BE49-F238E27FC236}">
                <a16:creationId xmlns:a16="http://schemas.microsoft.com/office/drawing/2014/main" id="{D2350F8F-E4FB-4D4D-BF13-1C7CCFAF4D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744006" y="2516393"/>
            <a:ext cx="2866906" cy="1296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evsecops-Illustretion-ICon-1">
            <a:hlinkClick r:id="rId10"/>
            <a:extLst>
              <a:ext uri="{FF2B5EF4-FFF2-40B4-BE49-F238E27FC236}">
                <a16:creationId xmlns:a16="http://schemas.microsoft.com/office/drawing/2014/main" id="{D6DC4B18-5CC8-E844-96BF-71E900DFE39F}"/>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407542" y="3855235"/>
            <a:ext cx="3539834" cy="23230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lectronic design automation industry sees revenues increase by almost 10  per cent">
            <a:extLst>
              <a:ext uri="{FF2B5EF4-FFF2-40B4-BE49-F238E27FC236}">
                <a16:creationId xmlns:a16="http://schemas.microsoft.com/office/drawing/2014/main" id="{E9BAE976-B2C5-8A45-A1C1-B49A789E5C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353" y="4175687"/>
            <a:ext cx="2720868" cy="1646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A35702-0928-3A46-9559-54F540469BDF}"/>
              </a:ext>
            </a:extLst>
          </p:cNvPr>
          <p:cNvSpPr txBox="1"/>
          <p:nvPr/>
        </p:nvSpPr>
        <p:spPr>
          <a:xfrm>
            <a:off x="2312729" y="845389"/>
            <a:ext cx="7571303" cy="369332"/>
          </a:xfrm>
          <a:prstGeom prst="rect">
            <a:avLst/>
          </a:prstGeom>
          <a:noFill/>
        </p:spPr>
        <p:txBody>
          <a:bodyPr wrap="none" rtlCol="0">
            <a:spAutoFit/>
          </a:bodyPr>
          <a:lstStyle/>
          <a:p>
            <a:pPr algn="ctr"/>
            <a:r>
              <a:rPr lang="zh-CN" altLang="en-US" dirty="0">
                <a:latin typeface="STXinwei" panose="02010800040101010101" pitchFamily="2" charset="-122"/>
                <a:ea typeface="STXinwei" panose="02010800040101010101" pitchFamily="2" charset="-122"/>
              </a:rPr>
              <a:t>系统规格与系统设计方案以各领域的参与者能理解的格式（</a:t>
            </a:r>
            <a:r>
              <a:rPr lang="zh-CN" altLang="en-US" dirty="0">
                <a:solidFill>
                  <a:srgbClr val="FF0000"/>
                </a:solidFill>
                <a:latin typeface="STXinwei" panose="02010800040101010101" pitchFamily="2" charset="-122"/>
                <a:ea typeface="STXinwei" panose="02010800040101010101" pitchFamily="2" charset="-122"/>
              </a:rPr>
              <a:t>语义</a:t>
            </a:r>
            <a:r>
              <a:rPr lang="zh-CN" altLang="en-US" dirty="0">
                <a:latin typeface="STXinwei" panose="02010800040101010101" pitchFamily="2" charset="-122"/>
                <a:ea typeface="STXinwei" panose="02010800040101010101" pitchFamily="2" charset="-122"/>
              </a:rPr>
              <a:t>）来表达</a:t>
            </a:r>
            <a:endParaRPr lang="en-TW"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48793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5762" y="447052"/>
            <a:ext cx="11365238" cy="763600"/>
          </a:xfrm>
        </p:spPr>
        <p:txBody>
          <a:bodyPr>
            <a:normAutofit fontScale="90000"/>
          </a:bodyPr>
          <a:lstStyle/>
          <a:p>
            <a:pPr algn="ctr"/>
            <a:r>
              <a:rPr lang="en-TW" sz="3200" dirty="0">
                <a:solidFill>
                  <a:srgbClr val="C00000"/>
                </a:solidFill>
                <a:latin typeface="STXinwei" panose="02010800040101010101" pitchFamily="2" charset="-122"/>
                <a:ea typeface="STXinwei" panose="02010800040101010101" pitchFamily="2" charset="-122"/>
              </a:rPr>
              <a:t>可表函子</a:t>
            </a:r>
            <a:r>
              <a:rPr lang="zh-CN" altLang="en-US" sz="3200" dirty="0">
                <a:solidFill>
                  <a:srgbClr val="C00000"/>
                </a:solidFill>
                <a:latin typeface="STXinwei" panose="02010800040101010101" pitchFamily="2" charset="-122"/>
                <a:ea typeface="STXinwei" panose="02010800040101010101" pitchFamily="2" charset="-122"/>
              </a:rPr>
              <a:t>：将多领域数据类型</a:t>
            </a:r>
            <a:r>
              <a:rPr lang="zh-CN" altLang="en-TW" sz="3200" dirty="0">
                <a:solidFill>
                  <a:srgbClr val="C00000"/>
                </a:solidFill>
                <a:latin typeface="STXinwei" panose="02010800040101010101" pitchFamily="2" charset="-122"/>
                <a:ea typeface="STXinwei" panose="02010800040101010101" pitchFamily="2" charset="-122"/>
              </a:rPr>
              <a:t>对应于</a:t>
            </a:r>
            <a:r>
              <a:rPr lang="zh-CN" altLang="en-US" sz="3200" dirty="0">
                <a:solidFill>
                  <a:srgbClr val="C00000"/>
                </a:solidFill>
                <a:latin typeface="STXinwei" panose="02010800040101010101" pitchFamily="2" charset="-122"/>
                <a:ea typeface="STXinwei" panose="02010800040101010101" pitchFamily="2" charset="-122"/>
              </a:rPr>
              <a:t>命名空间的函数</a:t>
            </a:r>
            <a:br>
              <a:rPr lang="en-TW" sz="3200" dirty="0">
                <a:solidFill>
                  <a:srgbClr val="C00000"/>
                </a:solidFill>
                <a:latin typeface="STXinwei" panose="02010800040101010101" pitchFamily="2" charset="-122"/>
                <a:ea typeface="STXinwei" panose="02010800040101010101" pitchFamily="2" charset="-122"/>
              </a:rPr>
            </a:br>
            <a:r>
              <a:rPr lang="en-TW" sz="1800" dirty="0">
                <a:solidFill>
                  <a:srgbClr val="C00000"/>
                </a:solidFill>
                <a:latin typeface="STXinwei" panose="02010800040101010101" pitchFamily="2" charset="-122"/>
                <a:ea typeface="STXinwei" panose="02010800040101010101" pitchFamily="2" charset="-122"/>
                <a:hlinkClick r:id="rId3"/>
              </a:rPr>
              <a:t>wikipedia: Representable Functor</a:t>
            </a:r>
            <a:endParaRPr lang="en-TW" sz="1800"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30</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2647907" y="1569190"/>
            <a:ext cx="7571303" cy="584775"/>
          </a:xfrm>
          <a:prstGeom prst="rect">
            <a:avLst/>
          </a:prstGeom>
          <a:noFill/>
        </p:spPr>
        <p:txBody>
          <a:bodyPr wrap="none" rtlCol="0">
            <a:spAutoFit/>
          </a:bodyPr>
          <a:lstStyle/>
          <a:p>
            <a:pPr algn="ctr"/>
            <a:r>
              <a:rPr lang="en-TW" sz="3200" dirty="0">
                <a:latin typeface="STXinwei" panose="02010800040101010101" pitchFamily="2" charset="-122"/>
                <a:ea typeface="STXinwei" panose="02010800040101010101" pitchFamily="2" charset="-122"/>
              </a:rPr>
              <a:t>函子是</a:t>
            </a:r>
            <a:r>
              <a:rPr lang="en-TW" sz="3200" dirty="0">
                <a:solidFill>
                  <a:srgbClr val="FF0000"/>
                </a:solidFill>
                <a:latin typeface="STXinwei" panose="02010800040101010101" pitchFamily="2" charset="-122"/>
                <a:ea typeface="STXinwei" panose="02010800040101010101" pitchFamily="2" charset="-122"/>
              </a:rPr>
              <a:t>联通多层次</a:t>
            </a:r>
            <a:r>
              <a:rPr lang="en-TW" sz="3200" dirty="0">
                <a:latin typeface="STXinwei" panose="02010800040101010101" pitchFamily="2" charset="-122"/>
                <a:ea typeface="STXinwei" panose="02010800040101010101" pitchFamily="2" charset="-122"/>
              </a:rPr>
              <a:t>系统数据的映射机制</a:t>
            </a:r>
            <a:r>
              <a:rPr lang="zh-CN" altLang="en-US" sz="3200" dirty="0">
                <a:latin typeface="STXinwei" panose="02010800040101010101" pitchFamily="2" charset="-122"/>
                <a:ea typeface="STXinwei" panose="02010800040101010101" pitchFamily="2" charset="-122"/>
              </a:rPr>
              <a:t>。</a:t>
            </a:r>
            <a:endParaRPr lang="en-US" altLang="zh-CN" sz="3200" dirty="0">
              <a:latin typeface="STXinwei" panose="02010800040101010101" pitchFamily="2" charset="-122"/>
              <a:ea typeface="STXinwei" panose="02010800040101010101" pitchFamily="2" charset="-122"/>
            </a:endParaRPr>
          </a:p>
        </p:txBody>
      </p:sp>
      <p:sp>
        <p:nvSpPr>
          <p:cNvPr id="7" name="TextBox 6">
            <a:extLst>
              <a:ext uri="{FF2B5EF4-FFF2-40B4-BE49-F238E27FC236}">
                <a16:creationId xmlns:a16="http://schemas.microsoft.com/office/drawing/2014/main" id="{01153A79-5565-6240-8B55-AE7C8736D3D4}"/>
              </a:ext>
            </a:extLst>
          </p:cNvPr>
          <p:cNvSpPr txBox="1"/>
          <p:nvPr/>
        </p:nvSpPr>
        <p:spPr>
          <a:xfrm>
            <a:off x="3175761" y="2044301"/>
            <a:ext cx="3741731" cy="307777"/>
          </a:xfrm>
          <a:prstGeom prst="rect">
            <a:avLst/>
          </a:prstGeom>
          <a:noFill/>
        </p:spPr>
        <p:txBody>
          <a:bodyPr wrap="square" rtlCol="0">
            <a:spAutoFit/>
          </a:bodyPr>
          <a:lstStyle/>
          <a:p>
            <a:pPr algn="ctr"/>
            <a:r>
              <a:rPr lang="en-TW" sz="1400" dirty="0">
                <a:solidFill>
                  <a:schemeClr val="bg1">
                    <a:lumMod val="65000"/>
                  </a:schemeClr>
                </a:solidFill>
                <a:latin typeface="STXinwei" panose="02010800040101010101" pitchFamily="2" charset="-122"/>
                <a:ea typeface="STXinwei" panose="02010800040101010101" pitchFamily="2" charset="-122"/>
              </a:rPr>
              <a:t>Multi-scale System Data Interoperability</a:t>
            </a:r>
          </a:p>
        </p:txBody>
      </p:sp>
      <p:sp>
        <p:nvSpPr>
          <p:cNvPr id="8" name="TextBox 7">
            <a:extLst>
              <a:ext uri="{FF2B5EF4-FFF2-40B4-BE49-F238E27FC236}">
                <a16:creationId xmlns:a16="http://schemas.microsoft.com/office/drawing/2014/main" id="{1AD3B73B-0CC3-7A4A-8EF0-EF42BF6B3409}"/>
              </a:ext>
            </a:extLst>
          </p:cNvPr>
          <p:cNvSpPr txBox="1"/>
          <p:nvPr/>
        </p:nvSpPr>
        <p:spPr>
          <a:xfrm>
            <a:off x="359324" y="1453774"/>
            <a:ext cx="3741730" cy="230832"/>
          </a:xfrm>
          <a:prstGeom prst="rect">
            <a:avLst/>
          </a:prstGeom>
          <a:noFill/>
        </p:spPr>
        <p:txBody>
          <a:bodyPr wrap="none" rtlCol="0">
            <a:spAutoFit/>
          </a:bodyPr>
          <a:lstStyle/>
          <a:p>
            <a:pPr algn="ctr"/>
            <a:r>
              <a:rPr lang="en-US" sz="900" dirty="0" err="1">
                <a:latin typeface="STXinwei" panose="02010800040101010101" pitchFamily="2" charset="-122"/>
                <a:ea typeface="STXinwei" panose="02010800040101010101" pitchFamily="2" charset="-122"/>
              </a:rPr>
              <a:t>函子</a:t>
            </a:r>
            <a:r>
              <a:rPr lang="en-US" sz="900" dirty="0">
                <a:latin typeface="STXinwei" panose="02010800040101010101" pitchFamily="2" charset="-122"/>
                <a:ea typeface="STXinwei" panose="02010800040101010101" pitchFamily="2" charset="-122"/>
              </a:rPr>
              <a:t>(</a:t>
            </a:r>
            <a:r>
              <a:rPr lang="en-US" sz="900" dirty="0">
                <a:latin typeface="STXinwei" panose="02010800040101010101" pitchFamily="2" charset="-122"/>
                <a:ea typeface="STXinwei" panose="02010800040101010101" pitchFamily="2" charset="-122"/>
                <a:hlinkClick r:id="rId4"/>
              </a:rPr>
              <a:t>Functor</a:t>
            </a:r>
            <a:r>
              <a:rPr lang="en-US" sz="900" dirty="0">
                <a:latin typeface="STXinwei" panose="02010800040101010101" pitchFamily="2" charset="-122"/>
                <a:ea typeface="STXinwei" panose="02010800040101010101" pitchFamily="2" charset="-122"/>
              </a:rPr>
              <a:t>)</a:t>
            </a:r>
            <a:r>
              <a:rPr lang="en-US" sz="900" dirty="0" err="1">
                <a:latin typeface="STXinwei" panose="02010800040101010101" pitchFamily="2" charset="-122"/>
                <a:ea typeface="STXinwei" panose="02010800040101010101" pitchFamily="2" charset="-122"/>
              </a:rPr>
              <a:t>的介绍</a:t>
            </a:r>
            <a:r>
              <a:rPr lang="zh-CN" altLang="en-US" sz="900" dirty="0">
                <a:latin typeface="STXinwei" panose="02010800040101010101" pitchFamily="2" charset="-122"/>
                <a:ea typeface="STXinwei" panose="02010800040101010101" pitchFamily="2" charset="-122"/>
              </a:rPr>
              <a:t>，请见：</a:t>
            </a:r>
            <a:r>
              <a:rPr lang="en-US" altLang="zh-CN" sz="900" dirty="0">
                <a:latin typeface="STXinwei" panose="02010800040101010101" pitchFamily="2" charset="-122"/>
                <a:ea typeface="STXinwei" panose="02010800040101010101" pitchFamily="2" charset="-122"/>
                <a:hlinkClick r:id="rId5" action="ppaction://hlinksldjump"/>
              </a:rPr>
              <a:t>A General Theory of Natural Equivalence</a:t>
            </a:r>
            <a:endParaRPr lang="en-TW" sz="900"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6CC3D0D1-367F-E94A-8058-A2E2A9DC8539}"/>
              </a:ext>
            </a:extLst>
          </p:cNvPr>
          <p:cNvSpPr txBox="1"/>
          <p:nvPr/>
        </p:nvSpPr>
        <p:spPr>
          <a:xfrm>
            <a:off x="1510175" y="2220627"/>
            <a:ext cx="9556143" cy="646331"/>
          </a:xfrm>
          <a:prstGeom prst="rect">
            <a:avLst/>
          </a:prstGeom>
          <a:noFill/>
        </p:spPr>
        <p:txBody>
          <a:bodyPr wrap="square" rtlCol="0">
            <a:spAutoFit/>
          </a:bodyPr>
          <a:lstStyle/>
          <a:p>
            <a:pPr algn="ctr"/>
            <a:r>
              <a:rPr lang="en-TW" sz="3600" dirty="0">
                <a:solidFill>
                  <a:srgbClr val="FF0000"/>
                </a:solidFill>
                <a:latin typeface="STXinwei" panose="02010800040101010101" pitchFamily="2" charset="-122"/>
                <a:ea typeface="STXinwei" panose="02010800040101010101" pitchFamily="2" charset="-122"/>
              </a:rPr>
              <a:t>跨领域的语义需通过集合范畴转译</a:t>
            </a:r>
          </a:p>
        </p:txBody>
      </p:sp>
      <p:sp>
        <p:nvSpPr>
          <p:cNvPr id="13" name="TextBox 12">
            <a:extLst>
              <a:ext uri="{FF2B5EF4-FFF2-40B4-BE49-F238E27FC236}">
                <a16:creationId xmlns:a16="http://schemas.microsoft.com/office/drawing/2014/main" id="{1412691A-2B0A-A443-AA2B-DE5BFA97F270}"/>
              </a:ext>
            </a:extLst>
          </p:cNvPr>
          <p:cNvSpPr txBox="1"/>
          <p:nvPr/>
        </p:nvSpPr>
        <p:spPr>
          <a:xfrm>
            <a:off x="3121125" y="6038168"/>
            <a:ext cx="6207587" cy="646331"/>
          </a:xfrm>
          <a:prstGeom prst="rect">
            <a:avLst/>
          </a:prstGeom>
          <a:noFill/>
        </p:spPr>
        <p:txBody>
          <a:bodyPr wrap="square" rtlCol="0">
            <a:spAutoFit/>
          </a:bodyPr>
          <a:lstStyle/>
          <a:p>
            <a:pPr algn="ctr"/>
            <a:r>
              <a:rPr lang="zh-CN" altLang="en-US" dirty="0">
                <a:latin typeface="STXinwei" panose="02010800040101010101" pitchFamily="2" charset="-122"/>
                <a:ea typeface="STXinwei" panose="02010800040101010101" pitchFamily="2" charset="-122"/>
              </a:rPr>
              <a:t>基于元语言</a:t>
            </a:r>
            <a:r>
              <a:rPr lang="en-US" altLang="zh-CN" dirty="0" err="1">
                <a:latin typeface="STXinwei" panose="02010800040101010101" pitchFamily="2" charset="-122"/>
                <a:ea typeface="STXinwei" panose="02010800040101010101" pitchFamily="2" charset="-122"/>
              </a:rPr>
              <a:t>AoS</a:t>
            </a:r>
            <a:r>
              <a:rPr lang="zh-CN" altLang="en-US" dirty="0">
                <a:latin typeface="STXinwei" panose="02010800040101010101" pitchFamily="2" charset="-122"/>
                <a:ea typeface="STXinwei" panose="02010800040101010101" pitchFamily="2" charset="-122"/>
              </a:rPr>
              <a:t>定义的</a:t>
            </a:r>
            <a:r>
              <a:rPr lang="en-US" altLang="zh-CN" dirty="0">
                <a:latin typeface="ACADEMY ENGRAVED LET PLAIN:1.0" panose="02000000000000000000" pitchFamily="2" charset="0"/>
                <a:ea typeface="STXinwei" panose="02010800040101010101" pitchFamily="2" charset="-122"/>
              </a:rPr>
              <a:t>DSL</a:t>
            </a:r>
            <a:r>
              <a:rPr lang="zh-CN" altLang="en-US" dirty="0">
                <a:latin typeface="STXinwei" panose="02010800040101010101" pitchFamily="2" charset="-122"/>
                <a:ea typeface="STXinwei" panose="02010800040101010101" pitchFamily="2" charset="-122"/>
              </a:rPr>
              <a:t>数据</a:t>
            </a:r>
            <a:r>
              <a:rPr lang="zh-CN" altLang="en-TW" dirty="0">
                <a:latin typeface="STXinwei" panose="02010800040101010101" pitchFamily="2" charset="-122"/>
                <a:ea typeface="STXinwei" panose="02010800040101010101" pitchFamily="2" charset="-122"/>
              </a:rPr>
              <a:t>格式</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集合范畴</a:t>
            </a:r>
            <a:r>
              <a:rPr lang="en-US" altLang="zh-CN" dirty="0">
                <a:latin typeface="STXinwei" panose="02010800040101010101" pitchFamily="2" charset="-122"/>
                <a:ea typeface="STXinwei" panose="02010800040101010101" pitchFamily="2" charset="-122"/>
              </a:rPr>
              <a:t>/</a:t>
            </a:r>
            <a:r>
              <a:rPr lang="zh-CN" altLang="en-US" dirty="0">
                <a:latin typeface="STXinwei" panose="02010800040101010101" pitchFamily="2" charset="-122"/>
                <a:ea typeface="STXinwei" panose="02010800040101010101" pitchFamily="2" charset="-122"/>
              </a:rPr>
              <a:t>命名空间</a:t>
            </a:r>
            <a:r>
              <a:rPr lang="en-US" altLang="zh-CN" dirty="0">
                <a:latin typeface="STXinwei" panose="02010800040101010101" pitchFamily="2" charset="-122"/>
                <a:ea typeface="STXinwei" panose="02010800040101010101" pitchFamily="2" charset="-122"/>
              </a:rPr>
              <a:t>),</a:t>
            </a:r>
          </a:p>
          <a:p>
            <a:pPr algn="ctr"/>
            <a:r>
              <a:rPr lang="zh-CN" altLang="en-US" dirty="0">
                <a:latin typeface="STXinwei" panose="02010800040101010101" pitchFamily="2" charset="-122"/>
                <a:ea typeface="STXinwei" panose="02010800040101010101" pitchFamily="2" charset="-122"/>
              </a:rPr>
              <a:t>体现一种横跨所有数据类型的收敛性。</a:t>
            </a:r>
            <a:endParaRPr lang="en-TW" dirty="0">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75734433-34AC-6645-AC45-5519C8CFAC30}"/>
              </a:ext>
            </a:extLst>
          </p:cNvPr>
          <p:cNvSpPr/>
          <p:nvPr/>
        </p:nvSpPr>
        <p:spPr>
          <a:xfrm>
            <a:off x="7281786" y="459229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制定抽象规则</a:t>
            </a:r>
          </a:p>
        </p:txBody>
      </p:sp>
      <p:sp>
        <p:nvSpPr>
          <p:cNvPr id="17" name="Oval 16">
            <a:extLst>
              <a:ext uri="{FF2B5EF4-FFF2-40B4-BE49-F238E27FC236}">
                <a16:creationId xmlns:a16="http://schemas.microsoft.com/office/drawing/2014/main" id="{8366C11C-C541-D24F-8CC1-A7DDF87DDD8B}"/>
              </a:ext>
            </a:extLst>
          </p:cNvPr>
          <p:cNvSpPr/>
          <p:nvPr/>
        </p:nvSpPr>
        <p:spPr>
          <a:xfrm>
            <a:off x="5212265" y="2888099"/>
            <a:ext cx="1772232" cy="716196"/>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400" dirty="0">
                <a:solidFill>
                  <a:schemeClr val="bg1"/>
                </a:solidFill>
                <a:latin typeface="STXinwei" panose="02010800040101010101" pitchFamily="2" charset="-122"/>
                <a:ea typeface="STXinwei" panose="02010800040101010101" pitchFamily="2" charset="-122"/>
              </a:rPr>
              <a:t>确认</a:t>
            </a:r>
          </a:p>
          <a:p>
            <a:pPr algn="ctr"/>
            <a:r>
              <a:rPr lang="en-TW" sz="1400" dirty="0">
                <a:solidFill>
                  <a:schemeClr val="bg1"/>
                </a:solidFill>
                <a:latin typeface="STXinwei" panose="02010800040101010101" pitchFamily="2" charset="-122"/>
                <a:ea typeface="STXinwei" panose="02010800040101010101" pitchFamily="2" charset="-122"/>
              </a:rPr>
              <a:t>安全性与活性</a:t>
            </a:r>
          </a:p>
        </p:txBody>
      </p:sp>
      <p:sp>
        <p:nvSpPr>
          <p:cNvPr id="22" name="Rectangle 21">
            <a:extLst>
              <a:ext uri="{FF2B5EF4-FFF2-40B4-BE49-F238E27FC236}">
                <a16:creationId xmlns:a16="http://schemas.microsoft.com/office/drawing/2014/main" id="{D6729999-44C9-894F-BD8C-B5351704F76B}"/>
              </a:ext>
            </a:extLst>
          </p:cNvPr>
          <p:cNvSpPr/>
          <p:nvPr/>
        </p:nvSpPr>
        <p:spPr>
          <a:xfrm>
            <a:off x="46809" y="46359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pic>
        <p:nvPicPr>
          <p:cNvPr id="25" name="Google Shape;640;p68">
            <a:extLst>
              <a:ext uri="{FF2B5EF4-FFF2-40B4-BE49-F238E27FC236}">
                <a16:creationId xmlns:a16="http://schemas.microsoft.com/office/drawing/2014/main" id="{AD5E3E30-A020-DF46-A45C-616E3CA1C7D6}"/>
              </a:ext>
            </a:extLst>
          </p:cNvPr>
          <p:cNvPicPr preferRelativeResize="0"/>
          <p:nvPr/>
        </p:nvPicPr>
        <p:blipFill>
          <a:blip r:embed="rId6">
            <a:alphaModFix/>
          </a:blip>
          <a:stretch>
            <a:fillRect/>
          </a:stretch>
        </p:blipFill>
        <p:spPr>
          <a:xfrm>
            <a:off x="677519" y="5965578"/>
            <a:ext cx="447094" cy="445370"/>
          </a:xfrm>
          <a:prstGeom prst="rect">
            <a:avLst/>
          </a:prstGeom>
          <a:noFill/>
          <a:ln>
            <a:noFill/>
          </a:ln>
        </p:spPr>
      </p:pic>
      <p:pic>
        <p:nvPicPr>
          <p:cNvPr id="26" name="Google Shape;641;p68">
            <a:extLst>
              <a:ext uri="{FF2B5EF4-FFF2-40B4-BE49-F238E27FC236}">
                <a16:creationId xmlns:a16="http://schemas.microsoft.com/office/drawing/2014/main" id="{2B9B8C29-71CE-2241-B8F0-9F531CF1FFC8}"/>
              </a:ext>
            </a:extLst>
          </p:cNvPr>
          <p:cNvPicPr preferRelativeResize="0"/>
          <p:nvPr/>
        </p:nvPicPr>
        <p:blipFill>
          <a:blip r:embed="rId7">
            <a:alphaModFix/>
          </a:blip>
          <a:stretch>
            <a:fillRect/>
          </a:stretch>
        </p:blipFill>
        <p:spPr>
          <a:xfrm>
            <a:off x="1171784" y="5965581"/>
            <a:ext cx="447091" cy="445367"/>
          </a:xfrm>
          <a:prstGeom prst="rect">
            <a:avLst/>
          </a:prstGeom>
          <a:noFill/>
          <a:ln>
            <a:noFill/>
          </a:ln>
        </p:spPr>
      </p:pic>
      <p:pic>
        <p:nvPicPr>
          <p:cNvPr id="27" name="Google Shape;642;p68">
            <a:extLst>
              <a:ext uri="{FF2B5EF4-FFF2-40B4-BE49-F238E27FC236}">
                <a16:creationId xmlns:a16="http://schemas.microsoft.com/office/drawing/2014/main" id="{C538CD9D-0C2D-FA45-8509-AE7C63DF33FB}"/>
              </a:ext>
            </a:extLst>
          </p:cNvPr>
          <p:cNvPicPr preferRelativeResize="0"/>
          <p:nvPr/>
        </p:nvPicPr>
        <p:blipFill>
          <a:blip r:embed="rId8">
            <a:alphaModFix/>
          </a:blip>
          <a:stretch>
            <a:fillRect/>
          </a:stretch>
        </p:blipFill>
        <p:spPr>
          <a:xfrm>
            <a:off x="199209" y="5953103"/>
            <a:ext cx="433105" cy="445370"/>
          </a:xfrm>
          <a:prstGeom prst="rect">
            <a:avLst/>
          </a:prstGeom>
          <a:noFill/>
          <a:ln>
            <a:noFill/>
          </a:ln>
        </p:spPr>
      </p:pic>
      <p:pic>
        <p:nvPicPr>
          <p:cNvPr id="28" name="Picture 24" descr="Docker Logo, history, meaning, symbol, PNG">
            <a:extLst>
              <a:ext uri="{FF2B5EF4-FFF2-40B4-BE49-F238E27FC236}">
                <a16:creationId xmlns:a16="http://schemas.microsoft.com/office/drawing/2014/main" id="{529F7CA5-2777-9A41-A4D3-26C54B8CC2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1641843" y="6405543"/>
            <a:ext cx="447094" cy="37842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8" descr="Kubernetes – Logos Download">
            <a:extLst>
              <a:ext uri="{FF2B5EF4-FFF2-40B4-BE49-F238E27FC236}">
                <a16:creationId xmlns:a16="http://schemas.microsoft.com/office/drawing/2014/main" id="{3F7D5837-6965-124B-8F20-1AB4983057E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8163" y="6405543"/>
            <a:ext cx="744356" cy="37842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0" descr="Istio Logo [ Download - Logo - icon ] png svg">
            <a:extLst>
              <a:ext uri="{FF2B5EF4-FFF2-40B4-BE49-F238E27FC236}">
                <a16:creationId xmlns:a16="http://schemas.microsoft.com/office/drawing/2014/main" id="{C51708A7-BCCC-DE47-89E5-39BAE0B848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037" y="6398473"/>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Analytics - Magnolia CMS Extension | Magnolia Headless CMS">
            <a:extLst>
              <a:ext uri="{FF2B5EF4-FFF2-40B4-BE49-F238E27FC236}">
                <a16:creationId xmlns:a16="http://schemas.microsoft.com/office/drawing/2014/main" id="{0BC12D2C-4C36-FE44-8C89-D96CBC2A94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29034" y="5978087"/>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6E0D2D5D-74CF-C746-A2CB-8A722EF10D26}"/>
              </a:ext>
            </a:extLst>
          </p:cNvPr>
          <p:cNvSpPr/>
          <p:nvPr/>
        </p:nvSpPr>
        <p:spPr>
          <a:xfrm>
            <a:off x="199209" y="47883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3" name="Rectangle 32">
            <a:extLst>
              <a:ext uri="{FF2B5EF4-FFF2-40B4-BE49-F238E27FC236}">
                <a16:creationId xmlns:a16="http://schemas.microsoft.com/office/drawing/2014/main" id="{E0BB6D33-F0E7-094D-B948-5F08FADCAD33}"/>
              </a:ext>
            </a:extLst>
          </p:cNvPr>
          <p:cNvSpPr/>
          <p:nvPr/>
        </p:nvSpPr>
        <p:spPr>
          <a:xfrm>
            <a:off x="351609" y="4940799"/>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领域现象数据</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nvGrpSpPr>
          <p:cNvPr id="3" name="Group 2">
            <a:extLst>
              <a:ext uri="{FF2B5EF4-FFF2-40B4-BE49-F238E27FC236}">
                <a16:creationId xmlns:a16="http://schemas.microsoft.com/office/drawing/2014/main" id="{CED38743-2ADE-CA45-A322-A45AFFCD1F97}"/>
              </a:ext>
            </a:extLst>
          </p:cNvPr>
          <p:cNvGrpSpPr/>
          <p:nvPr/>
        </p:nvGrpSpPr>
        <p:grpSpPr>
          <a:xfrm>
            <a:off x="9506053" y="4600079"/>
            <a:ext cx="2638655" cy="1020996"/>
            <a:chOff x="9757870" y="4900357"/>
            <a:chExt cx="2638655" cy="1020996"/>
          </a:xfrm>
        </p:grpSpPr>
        <p:sp>
          <p:nvSpPr>
            <p:cNvPr id="23" name="Rectangle 22">
              <a:extLst>
                <a:ext uri="{FF2B5EF4-FFF2-40B4-BE49-F238E27FC236}">
                  <a16:creationId xmlns:a16="http://schemas.microsoft.com/office/drawing/2014/main" id="{49518422-A3D2-3B4C-BAAB-14894834CF5B}"/>
                </a:ext>
              </a:extLst>
            </p:cNvPr>
            <p:cNvSpPr/>
            <p:nvPr/>
          </p:nvSpPr>
          <p:spPr>
            <a:xfrm>
              <a:off x="9757870" y="49003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4" name="Rectangle 33">
              <a:extLst>
                <a:ext uri="{FF2B5EF4-FFF2-40B4-BE49-F238E27FC236}">
                  <a16:creationId xmlns:a16="http://schemas.microsoft.com/office/drawing/2014/main" id="{8840C6CE-1892-CE43-BDB3-AF71A7A6F0CD}"/>
                </a:ext>
              </a:extLst>
            </p:cNvPr>
            <p:cNvSpPr/>
            <p:nvPr/>
          </p:nvSpPr>
          <p:spPr>
            <a:xfrm>
              <a:off x="9910270" y="50527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5" name="Rectangle 34">
              <a:extLst>
                <a:ext uri="{FF2B5EF4-FFF2-40B4-BE49-F238E27FC236}">
                  <a16:creationId xmlns:a16="http://schemas.microsoft.com/office/drawing/2014/main" id="{115AB389-200D-7F42-9DD1-81FF86A12E26}"/>
                </a:ext>
              </a:extLst>
            </p:cNvPr>
            <p:cNvSpPr/>
            <p:nvPr/>
          </p:nvSpPr>
          <p:spPr>
            <a:xfrm>
              <a:off x="10062670" y="5205157"/>
              <a:ext cx="2333855" cy="71619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800" dirty="0">
                  <a:solidFill>
                    <a:schemeClr val="tx1"/>
                  </a:solidFill>
                  <a:latin typeface="ACADEMY ENGRAVED LET PLAIN:1.0" panose="02000000000000000000" pitchFamily="2" charset="0"/>
                  <a:ea typeface="STXinwei" panose="02010800040101010101" pitchFamily="2" charset="-122"/>
                </a:rPr>
                <a:t>个别项目目标</a:t>
              </a:r>
              <a:endParaRPr lang="en-TW" sz="1600" dirty="0">
                <a:solidFill>
                  <a:schemeClr val="tx1"/>
                </a:solidFill>
                <a:latin typeface="ACADEMY ENGRAVED LET PLAIN:1.0" panose="02000000000000000000" pitchFamily="2" charset="0"/>
                <a:ea typeface="STXinwei" panose="02010800040101010101" pitchFamily="2" charset="-122"/>
              </a:endParaRPr>
            </a:p>
          </p:txBody>
        </p:sp>
      </p:grpSp>
      <p:sp>
        <p:nvSpPr>
          <p:cNvPr id="12" name="Rectangle 11">
            <a:extLst>
              <a:ext uri="{FF2B5EF4-FFF2-40B4-BE49-F238E27FC236}">
                <a16:creationId xmlns:a16="http://schemas.microsoft.com/office/drawing/2014/main" id="{273E01B4-B551-4C43-9191-2F52044C89CB}"/>
              </a:ext>
            </a:extLst>
          </p:cNvPr>
          <p:cNvSpPr/>
          <p:nvPr/>
        </p:nvSpPr>
        <p:spPr>
          <a:xfrm>
            <a:off x="4898014" y="3802781"/>
            <a:ext cx="2383771" cy="71619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altLang="zh-CN" sz="2800" dirty="0">
                <a:solidFill>
                  <a:schemeClr val="tx1"/>
                </a:solidFill>
                <a:latin typeface="ACADEMY ENGRAVED LET PLAIN:1.0" panose="02000000000000000000" pitchFamily="2" charset="0"/>
                <a:ea typeface="STXinwei" panose="02010800040101010101" pitchFamily="2" charset="-122"/>
              </a:rPr>
              <a:t>AoS-DSL</a:t>
            </a:r>
            <a:endParaRPr lang="en-TW" sz="1600" dirty="0">
              <a:solidFill>
                <a:schemeClr val="tx1"/>
              </a:solidFill>
              <a:latin typeface="ACADEMY ENGRAVED LET PLAIN:1.0" panose="02000000000000000000" pitchFamily="2" charset="0"/>
              <a:ea typeface="STXinwei" panose="02010800040101010101" pitchFamily="2" charset="-122"/>
            </a:endParaRPr>
          </a:p>
        </p:txBody>
      </p:sp>
      <p:sp>
        <p:nvSpPr>
          <p:cNvPr id="37" name="Oval 36">
            <a:extLst>
              <a:ext uri="{FF2B5EF4-FFF2-40B4-BE49-F238E27FC236}">
                <a16:creationId xmlns:a16="http://schemas.microsoft.com/office/drawing/2014/main" id="{0DBF235F-9CDC-0D4C-84F1-62231FB03DCC}"/>
              </a:ext>
            </a:extLst>
          </p:cNvPr>
          <p:cNvSpPr/>
          <p:nvPr/>
        </p:nvSpPr>
        <p:spPr>
          <a:xfrm>
            <a:off x="2917698" y="4603913"/>
            <a:ext cx="1772232" cy="102878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调试具体参数</a:t>
            </a:r>
          </a:p>
        </p:txBody>
      </p:sp>
      <p:cxnSp>
        <p:nvCxnSpPr>
          <p:cNvPr id="9" name="Straight Arrow Connector 8">
            <a:extLst>
              <a:ext uri="{FF2B5EF4-FFF2-40B4-BE49-F238E27FC236}">
                <a16:creationId xmlns:a16="http://schemas.microsoft.com/office/drawing/2014/main" id="{2580401C-181C-5349-9E14-C0FF59FF31C1}"/>
              </a:ext>
            </a:extLst>
          </p:cNvPr>
          <p:cNvCxnSpPr/>
          <p:nvPr/>
        </p:nvCxnSpPr>
        <p:spPr>
          <a:xfrm flipV="1">
            <a:off x="6535882" y="3593450"/>
            <a:ext cx="0" cy="1632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2A1CF32-4328-5645-BF62-D6CD3CAC8511}"/>
              </a:ext>
            </a:extLst>
          </p:cNvPr>
          <p:cNvCxnSpPr>
            <a:cxnSpLocks/>
          </p:cNvCxnSpPr>
          <p:nvPr/>
        </p:nvCxnSpPr>
        <p:spPr>
          <a:xfrm>
            <a:off x="5683827" y="3625436"/>
            <a:ext cx="1" cy="1773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7909151-412D-6F4D-A144-233237C43621}"/>
              </a:ext>
            </a:extLst>
          </p:cNvPr>
          <p:cNvCxnSpPr>
            <a:cxnSpLocks/>
          </p:cNvCxnSpPr>
          <p:nvPr/>
        </p:nvCxnSpPr>
        <p:spPr>
          <a:xfrm flipH="1" flipV="1">
            <a:off x="7367156" y="4260273"/>
            <a:ext cx="366665" cy="2587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CE844C5-7E3F-C44D-B7F6-CE06CF2CB91A}"/>
              </a:ext>
            </a:extLst>
          </p:cNvPr>
          <p:cNvCxnSpPr>
            <a:cxnSpLocks/>
          </p:cNvCxnSpPr>
          <p:nvPr/>
        </p:nvCxnSpPr>
        <p:spPr>
          <a:xfrm>
            <a:off x="6984497" y="4600079"/>
            <a:ext cx="302219" cy="2601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4655CB-CCBC-B847-A639-9E319A083F5B}"/>
              </a:ext>
            </a:extLst>
          </p:cNvPr>
          <p:cNvCxnSpPr>
            <a:cxnSpLocks/>
          </p:cNvCxnSpPr>
          <p:nvPr/>
        </p:nvCxnSpPr>
        <p:spPr>
          <a:xfrm>
            <a:off x="8987259" y="5383344"/>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27875B5-FCD2-1D42-B1F0-D1D44D397559}"/>
              </a:ext>
            </a:extLst>
          </p:cNvPr>
          <p:cNvCxnSpPr>
            <a:cxnSpLocks/>
          </p:cNvCxnSpPr>
          <p:nvPr/>
        </p:nvCxnSpPr>
        <p:spPr>
          <a:xfrm flipH="1" flipV="1">
            <a:off x="8987259" y="4900123"/>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2140FCB-705D-5A4B-B193-E5B57D12A7E8}"/>
              </a:ext>
            </a:extLst>
          </p:cNvPr>
          <p:cNvCxnSpPr>
            <a:cxnSpLocks/>
          </p:cNvCxnSpPr>
          <p:nvPr/>
        </p:nvCxnSpPr>
        <p:spPr>
          <a:xfrm>
            <a:off x="2620409" y="5341855"/>
            <a:ext cx="3640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C996B80-D601-B84D-B9FB-6271861BE38D}"/>
              </a:ext>
            </a:extLst>
          </p:cNvPr>
          <p:cNvCxnSpPr>
            <a:cxnSpLocks/>
          </p:cNvCxnSpPr>
          <p:nvPr/>
        </p:nvCxnSpPr>
        <p:spPr>
          <a:xfrm flipH="1" flipV="1">
            <a:off x="2620409" y="4858634"/>
            <a:ext cx="364048" cy="4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367DFB6-F815-B04E-B97F-CB9806F8BB78}"/>
              </a:ext>
            </a:extLst>
          </p:cNvPr>
          <p:cNvCxnSpPr>
            <a:cxnSpLocks/>
          </p:cNvCxnSpPr>
          <p:nvPr/>
        </p:nvCxnSpPr>
        <p:spPr>
          <a:xfrm flipH="1">
            <a:off x="4658865" y="4624379"/>
            <a:ext cx="384634" cy="304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78F2889-11D1-C446-BD79-0449D2B1193C}"/>
              </a:ext>
            </a:extLst>
          </p:cNvPr>
          <p:cNvCxnSpPr>
            <a:cxnSpLocks/>
          </p:cNvCxnSpPr>
          <p:nvPr/>
        </p:nvCxnSpPr>
        <p:spPr>
          <a:xfrm flipV="1">
            <a:off x="4392641" y="4316760"/>
            <a:ext cx="423634" cy="3192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3814FF6-C9FF-F342-AD5E-6B23940E0964}"/>
              </a:ext>
            </a:extLst>
          </p:cNvPr>
          <p:cNvSpPr txBox="1"/>
          <p:nvPr/>
        </p:nvSpPr>
        <p:spPr>
          <a:xfrm>
            <a:off x="8200992" y="4175200"/>
            <a:ext cx="230063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Abstract Specification</a:t>
            </a:r>
          </a:p>
        </p:txBody>
      </p:sp>
      <p:sp>
        <p:nvSpPr>
          <p:cNvPr id="63" name="TextBox 62">
            <a:extLst>
              <a:ext uri="{FF2B5EF4-FFF2-40B4-BE49-F238E27FC236}">
                <a16:creationId xmlns:a16="http://schemas.microsoft.com/office/drawing/2014/main" id="{6C8977A1-C4AA-874E-ADD5-581452D4E72C}"/>
              </a:ext>
            </a:extLst>
          </p:cNvPr>
          <p:cNvSpPr txBox="1"/>
          <p:nvPr/>
        </p:nvSpPr>
        <p:spPr>
          <a:xfrm>
            <a:off x="1178758" y="4097975"/>
            <a:ext cx="2754280"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Concrete Implementation</a:t>
            </a:r>
          </a:p>
        </p:txBody>
      </p:sp>
    </p:spTree>
    <p:extLst>
      <p:ext uri="{BB962C8B-B14F-4D97-AF65-F5344CB8AC3E}">
        <p14:creationId xmlns:p14="http://schemas.microsoft.com/office/powerpoint/2010/main" val="3850527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09094"/>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跨领域的偏序集表达形式</a:t>
            </a:r>
          </a:p>
        </p:txBody>
      </p:sp>
      <p:pic>
        <p:nvPicPr>
          <p:cNvPr id="5" name="Picture 4">
            <a:extLst>
              <a:ext uri="{FF2B5EF4-FFF2-40B4-BE49-F238E27FC236}">
                <a16:creationId xmlns:a16="http://schemas.microsoft.com/office/drawing/2014/main" id="{4CF80D13-0DB1-004B-9D36-4DBFEBB46585}"/>
              </a:ext>
            </a:extLst>
          </p:cNvPr>
          <p:cNvPicPr>
            <a:picLocks noChangeAspect="1"/>
          </p:cNvPicPr>
          <p:nvPr/>
        </p:nvPicPr>
        <p:blipFill>
          <a:blip r:embed="rId2"/>
          <a:stretch>
            <a:fillRect/>
          </a:stretch>
        </p:blipFill>
        <p:spPr>
          <a:xfrm>
            <a:off x="6677228" y="1508171"/>
            <a:ext cx="1886878" cy="1455591"/>
          </a:xfrm>
          <a:prstGeom prst="rect">
            <a:avLst/>
          </a:prstGeom>
        </p:spPr>
      </p:pic>
      <p:pic>
        <p:nvPicPr>
          <p:cNvPr id="18" name="Picture 17">
            <a:extLst>
              <a:ext uri="{FF2B5EF4-FFF2-40B4-BE49-F238E27FC236}">
                <a16:creationId xmlns:a16="http://schemas.microsoft.com/office/drawing/2014/main" id="{C2B9E9B9-20D3-5449-AE25-24214D9773A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13977" y="5130952"/>
            <a:ext cx="2642459" cy="1722559"/>
          </a:xfrm>
          <a:prstGeom prst="rect">
            <a:avLst/>
          </a:prstGeom>
        </p:spPr>
      </p:pic>
      <p:pic>
        <p:nvPicPr>
          <p:cNvPr id="13" name="Picture 12">
            <a:extLst>
              <a:ext uri="{FF2B5EF4-FFF2-40B4-BE49-F238E27FC236}">
                <a16:creationId xmlns:a16="http://schemas.microsoft.com/office/drawing/2014/main" id="{EAB9F9C1-CBA2-B742-A8C1-FC9D5A484D8D}"/>
              </a:ext>
            </a:extLst>
          </p:cNvPr>
          <p:cNvPicPr>
            <a:picLocks noChangeAspect="1"/>
          </p:cNvPicPr>
          <p:nvPr/>
        </p:nvPicPr>
        <p:blipFill>
          <a:blip r:embed="rId4"/>
          <a:stretch>
            <a:fillRect/>
          </a:stretch>
        </p:blipFill>
        <p:spPr>
          <a:xfrm>
            <a:off x="9984238" y="3087434"/>
            <a:ext cx="1171457" cy="590490"/>
          </a:xfrm>
          <a:prstGeom prst="rect">
            <a:avLst/>
          </a:prstGeom>
        </p:spPr>
      </p:pic>
      <p:pic>
        <p:nvPicPr>
          <p:cNvPr id="15" name="Picture 14">
            <a:extLst>
              <a:ext uri="{FF2B5EF4-FFF2-40B4-BE49-F238E27FC236}">
                <a16:creationId xmlns:a16="http://schemas.microsoft.com/office/drawing/2014/main" id="{5F1C57EE-3ABB-2049-AC8A-37DAE6E01F15}"/>
              </a:ext>
            </a:extLst>
          </p:cNvPr>
          <p:cNvPicPr>
            <a:picLocks noChangeAspect="1"/>
          </p:cNvPicPr>
          <p:nvPr/>
        </p:nvPicPr>
        <p:blipFill>
          <a:blip r:embed="rId5"/>
          <a:stretch>
            <a:fillRect/>
          </a:stretch>
        </p:blipFill>
        <p:spPr>
          <a:xfrm>
            <a:off x="9984239" y="3775595"/>
            <a:ext cx="1171456" cy="590490"/>
          </a:xfrm>
          <a:prstGeom prst="rect">
            <a:avLst/>
          </a:prstGeom>
        </p:spPr>
      </p:pic>
      <p:pic>
        <p:nvPicPr>
          <p:cNvPr id="16" name="Picture 15">
            <a:extLst>
              <a:ext uri="{FF2B5EF4-FFF2-40B4-BE49-F238E27FC236}">
                <a16:creationId xmlns:a16="http://schemas.microsoft.com/office/drawing/2014/main" id="{91E9D71C-507B-684A-BC49-7271DDE90D11}"/>
              </a:ext>
            </a:extLst>
          </p:cNvPr>
          <p:cNvPicPr>
            <a:picLocks noChangeAspect="1"/>
          </p:cNvPicPr>
          <p:nvPr/>
        </p:nvPicPr>
        <p:blipFill>
          <a:blip r:embed="rId6"/>
          <a:stretch>
            <a:fillRect/>
          </a:stretch>
        </p:blipFill>
        <p:spPr>
          <a:xfrm>
            <a:off x="9984237" y="4445206"/>
            <a:ext cx="1171458" cy="590492"/>
          </a:xfrm>
          <a:prstGeom prst="rect">
            <a:avLst/>
          </a:prstGeom>
        </p:spPr>
      </p:pic>
      <p:pic>
        <p:nvPicPr>
          <p:cNvPr id="17" name="Picture 16">
            <a:extLst>
              <a:ext uri="{FF2B5EF4-FFF2-40B4-BE49-F238E27FC236}">
                <a16:creationId xmlns:a16="http://schemas.microsoft.com/office/drawing/2014/main" id="{114BE29A-E225-8E40-A91C-2910F10E5A23}"/>
              </a:ext>
            </a:extLst>
          </p:cNvPr>
          <p:cNvPicPr>
            <a:picLocks noChangeAspect="1"/>
          </p:cNvPicPr>
          <p:nvPr/>
        </p:nvPicPr>
        <p:blipFill>
          <a:blip r:embed="rId7"/>
          <a:stretch>
            <a:fillRect/>
          </a:stretch>
        </p:blipFill>
        <p:spPr>
          <a:xfrm>
            <a:off x="6413977" y="3425020"/>
            <a:ext cx="2252727" cy="1365931"/>
          </a:xfrm>
          <a:prstGeom prst="rect">
            <a:avLst/>
          </a:prstGeom>
        </p:spPr>
      </p:pic>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087FE046-C6E9-8D4D-B497-F57220E0BAB9}"/>
                  </a:ext>
                </a:extLst>
              </p:cNvPr>
              <p:cNvSpPr/>
              <p:nvPr/>
            </p:nvSpPr>
            <p:spPr>
              <a:xfrm>
                <a:off x="10560814" y="2657778"/>
                <a:ext cx="308610" cy="3304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rgbClr val="FF0000"/>
                          </a:solidFill>
                          <a:latin typeface="Cambria Math" panose="02040503050406030204" pitchFamily="18" charset="0"/>
                        </a:rPr>
                        <m:t>∅</m:t>
                      </m:r>
                    </m:oMath>
                  </m:oMathPara>
                </a14:m>
                <a:endParaRPr lang="en-TW" dirty="0">
                  <a:solidFill>
                    <a:schemeClr val="tx1"/>
                  </a:solidFill>
                </a:endParaRPr>
              </a:p>
            </p:txBody>
          </p:sp>
        </mc:Choice>
        <mc:Fallback xmlns="">
          <p:sp>
            <p:nvSpPr>
              <p:cNvPr id="19" name="Oval 18">
                <a:extLst>
                  <a:ext uri="{FF2B5EF4-FFF2-40B4-BE49-F238E27FC236}">
                    <a16:creationId xmlns:a16="http://schemas.microsoft.com/office/drawing/2014/main" id="{087FE046-C6E9-8D4D-B497-F57220E0BAB9}"/>
                  </a:ext>
                </a:extLst>
              </p:cNvPr>
              <p:cNvSpPr>
                <a:spLocks noRot="1" noChangeAspect="1" noMove="1" noResize="1" noEditPoints="1" noAdjustHandles="1" noChangeArrowheads="1" noChangeShapeType="1" noTextEdit="1"/>
              </p:cNvSpPr>
              <p:nvPr/>
            </p:nvSpPr>
            <p:spPr>
              <a:xfrm>
                <a:off x="10560814" y="2657778"/>
                <a:ext cx="308610" cy="330460"/>
              </a:xfrm>
              <a:prstGeom prst="ellipse">
                <a:avLst/>
              </a:prstGeom>
              <a:blipFill>
                <a:blip r:embed="rId8"/>
                <a:stretch>
                  <a:fillRect l="-7407" b="-10714"/>
                </a:stretch>
              </a:blipFill>
            </p:spPr>
            <p:txBody>
              <a:bodyPr/>
              <a:lstStyle/>
              <a:p>
                <a:r>
                  <a:rPr lang="en-TW">
                    <a:noFill/>
                  </a:rPr>
                  <a:t> </a:t>
                </a:r>
              </a:p>
            </p:txBody>
          </p:sp>
        </mc:Fallback>
      </mc:AlternateContent>
      <p:sp>
        <p:nvSpPr>
          <p:cNvPr id="21" name="Rectangle 20">
            <a:extLst>
              <a:ext uri="{FF2B5EF4-FFF2-40B4-BE49-F238E27FC236}">
                <a16:creationId xmlns:a16="http://schemas.microsoft.com/office/drawing/2014/main" id="{B1F1F2EC-127C-594D-846C-CF33F1674E3B}"/>
              </a:ext>
            </a:extLst>
          </p:cNvPr>
          <p:cNvSpPr/>
          <p:nvPr/>
        </p:nvSpPr>
        <p:spPr>
          <a:xfrm rot="2700000">
            <a:off x="10352394" y="2233546"/>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6" name="Rectangle 25">
            <a:extLst>
              <a:ext uri="{FF2B5EF4-FFF2-40B4-BE49-F238E27FC236}">
                <a16:creationId xmlns:a16="http://schemas.microsoft.com/office/drawing/2014/main" id="{F741FC47-8030-8644-8FF1-FFCD4E55E27D}"/>
              </a:ext>
            </a:extLst>
          </p:cNvPr>
          <p:cNvSpPr/>
          <p:nvPr/>
        </p:nvSpPr>
        <p:spPr>
          <a:xfrm rot="2700000">
            <a:off x="10886402" y="222880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b="1" dirty="0"/>
          </a:p>
        </p:txBody>
      </p:sp>
      <p:sp>
        <p:nvSpPr>
          <p:cNvPr id="29" name="Rectangle 28">
            <a:extLst>
              <a:ext uri="{FF2B5EF4-FFF2-40B4-BE49-F238E27FC236}">
                <a16:creationId xmlns:a16="http://schemas.microsoft.com/office/drawing/2014/main" id="{86D9B946-B5F4-7443-A9CB-D7EE993D0E9E}"/>
              </a:ext>
            </a:extLst>
          </p:cNvPr>
          <p:cNvSpPr/>
          <p:nvPr/>
        </p:nvSpPr>
        <p:spPr>
          <a:xfrm rot="2700000">
            <a:off x="11511649" y="2344364"/>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0" name="Rectangle 29">
            <a:extLst>
              <a:ext uri="{FF2B5EF4-FFF2-40B4-BE49-F238E27FC236}">
                <a16:creationId xmlns:a16="http://schemas.microsoft.com/office/drawing/2014/main" id="{D50BFBB1-8650-3147-9609-25002F907E76}"/>
              </a:ext>
            </a:extLst>
          </p:cNvPr>
          <p:cNvSpPr/>
          <p:nvPr/>
        </p:nvSpPr>
        <p:spPr>
          <a:xfrm rot="2700000">
            <a:off x="10598670" y="222880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32" name="Rectangle 31">
            <a:extLst>
              <a:ext uri="{FF2B5EF4-FFF2-40B4-BE49-F238E27FC236}">
                <a16:creationId xmlns:a16="http://schemas.microsoft.com/office/drawing/2014/main" id="{E738088B-3924-5449-829B-1BE373ECC1BA}"/>
              </a:ext>
            </a:extLst>
          </p:cNvPr>
          <p:cNvSpPr/>
          <p:nvPr/>
        </p:nvSpPr>
        <p:spPr>
          <a:xfrm rot="2700000">
            <a:off x="11097735" y="2334063"/>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23" name="Straight Arrow Connector 22">
            <a:extLst>
              <a:ext uri="{FF2B5EF4-FFF2-40B4-BE49-F238E27FC236}">
                <a16:creationId xmlns:a16="http://schemas.microsoft.com/office/drawing/2014/main" id="{24BB44DB-4AF1-7D40-A00E-CA5474A309E3}"/>
              </a:ext>
            </a:extLst>
          </p:cNvPr>
          <p:cNvCxnSpPr>
            <a:cxnSpLocks/>
            <a:stCxn id="19" idx="0"/>
            <a:endCxn id="30" idx="3"/>
          </p:cNvCxnSpPr>
          <p:nvPr/>
        </p:nvCxnSpPr>
        <p:spPr>
          <a:xfrm flipH="1" flipV="1">
            <a:off x="10660126" y="2290259"/>
            <a:ext cx="54993" cy="367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A4A8DA4-6430-1A4E-B52E-AFD3C671F8A2}"/>
              </a:ext>
            </a:extLst>
          </p:cNvPr>
          <p:cNvCxnSpPr>
            <a:cxnSpLocks/>
            <a:stCxn id="19" idx="0"/>
            <a:endCxn id="26" idx="3"/>
          </p:cNvCxnSpPr>
          <p:nvPr/>
        </p:nvCxnSpPr>
        <p:spPr>
          <a:xfrm flipV="1">
            <a:off x="10715119" y="2290260"/>
            <a:ext cx="232739" cy="36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8B26D39-4465-DE4E-8BED-79BB8E37C6A5}"/>
              </a:ext>
            </a:extLst>
          </p:cNvPr>
          <p:cNvCxnSpPr>
            <a:cxnSpLocks/>
            <a:stCxn id="19" idx="7"/>
            <a:endCxn id="32" idx="2"/>
          </p:cNvCxnSpPr>
          <p:nvPr/>
        </p:nvCxnSpPr>
        <p:spPr>
          <a:xfrm flipV="1">
            <a:off x="10824229" y="2395519"/>
            <a:ext cx="284050" cy="310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43F800-0F43-9543-88F2-9F7CDBE57BB2}"/>
              </a:ext>
            </a:extLst>
          </p:cNvPr>
          <p:cNvCxnSpPr>
            <a:cxnSpLocks/>
            <a:stCxn id="19" idx="7"/>
            <a:endCxn id="29" idx="2"/>
          </p:cNvCxnSpPr>
          <p:nvPr/>
        </p:nvCxnSpPr>
        <p:spPr>
          <a:xfrm flipV="1">
            <a:off x="10824229" y="2405820"/>
            <a:ext cx="697964" cy="30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514465-8DDF-3D43-82C8-704290C7A3B1}"/>
              </a:ext>
            </a:extLst>
          </p:cNvPr>
          <p:cNvCxnSpPr>
            <a:cxnSpLocks/>
            <a:stCxn id="19" idx="0"/>
            <a:endCxn id="21" idx="3"/>
          </p:cNvCxnSpPr>
          <p:nvPr/>
        </p:nvCxnSpPr>
        <p:spPr>
          <a:xfrm flipH="1" flipV="1">
            <a:off x="10413850" y="2295002"/>
            <a:ext cx="301269" cy="362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75B54BF-BD9F-024A-8E63-22F272AB0E84}"/>
              </a:ext>
            </a:extLst>
          </p:cNvPr>
          <p:cNvSpPr/>
          <p:nvPr/>
        </p:nvSpPr>
        <p:spPr>
          <a:xfrm rot="2700000">
            <a:off x="9853867" y="2203255"/>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4" name="Rectangle 53">
            <a:extLst>
              <a:ext uri="{FF2B5EF4-FFF2-40B4-BE49-F238E27FC236}">
                <a16:creationId xmlns:a16="http://schemas.microsoft.com/office/drawing/2014/main" id="{75FA7D59-2E56-A44A-B506-15C6811B1EC7}"/>
              </a:ext>
            </a:extLst>
          </p:cNvPr>
          <p:cNvSpPr/>
          <p:nvPr/>
        </p:nvSpPr>
        <p:spPr>
          <a:xfrm rot="2700000">
            <a:off x="10714807" y="1829940"/>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6" name="Rectangle 55">
            <a:extLst>
              <a:ext uri="{FF2B5EF4-FFF2-40B4-BE49-F238E27FC236}">
                <a16:creationId xmlns:a16="http://schemas.microsoft.com/office/drawing/2014/main" id="{2875971F-48FB-F848-9DDB-883E3D574C7E}"/>
              </a:ext>
            </a:extLst>
          </p:cNvPr>
          <p:cNvSpPr/>
          <p:nvPr/>
        </p:nvSpPr>
        <p:spPr>
          <a:xfrm rot="2700000">
            <a:off x="11234457" y="1779029"/>
            <a:ext cx="72000" cy="72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60" name="Straight Arrow Connector 59">
            <a:extLst>
              <a:ext uri="{FF2B5EF4-FFF2-40B4-BE49-F238E27FC236}">
                <a16:creationId xmlns:a16="http://schemas.microsoft.com/office/drawing/2014/main" id="{FCD7B44D-3E63-4944-BB57-7B1AC864C5A9}"/>
              </a:ext>
            </a:extLst>
          </p:cNvPr>
          <p:cNvCxnSpPr>
            <a:cxnSpLocks/>
            <a:stCxn id="21" idx="0"/>
            <a:endCxn id="54" idx="2"/>
          </p:cNvCxnSpPr>
          <p:nvPr/>
        </p:nvCxnSpPr>
        <p:spPr>
          <a:xfrm flipV="1">
            <a:off x="10413850" y="1891396"/>
            <a:ext cx="311501" cy="352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3551084-BD21-9243-A34F-74F327033BB8}"/>
              </a:ext>
            </a:extLst>
          </p:cNvPr>
          <p:cNvCxnSpPr>
            <a:cxnSpLocks/>
            <a:stCxn id="26" idx="0"/>
            <a:endCxn id="54" idx="3"/>
          </p:cNvCxnSpPr>
          <p:nvPr/>
        </p:nvCxnSpPr>
        <p:spPr>
          <a:xfrm flipH="1" flipV="1">
            <a:off x="10776263" y="1891396"/>
            <a:ext cx="171595" cy="34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04C47B6-3FA2-2C44-BC49-6D9A56057C53}"/>
              </a:ext>
            </a:extLst>
          </p:cNvPr>
          <p:cNvCxnSpPr>
            <a:cxnSpLocks/>
            <a:stCxn id="32" idx="0"/>
            <a:endCxn id="56" idx="2"/>
          </p:cNvCxnSpPr>
          <p:nvPr/>
        </p:nvCxnSpPr>
        <p:spPr>
          <a:xfrm flipV="1">
            <a:off x="11159191" y="1840485"/>
            <a:ext cx="85810" cy="504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E2C01CB-8E8C-B64D-A0BD-B28E6849372C}"/>
              </a:ext>
            </a:extLst>
          </p:cNvPr>
          <p:cNvCxnSpPr>
            <a:cxnSpLocks/>
            <a:stCxn id="29" idx="1"/>
            <a:endCxn id="56" idx="3"/>
          </p:cNvCxnSpPr>
          <p:nvPr/>
        </p:nvCxnSpPr>
        <p:spPr>
          <a:xfrm flipH="1" flipV="1">
            <a:off x="11295913" y="1840485"/>
            <a:ext cx="226280" cy="51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8014493-5C6B-3D48-9CE3-A52F2AD3C891}"/>
              </a:ext>
            </a:extLst>
          </p:cNvPr>
          <p:cNvSpPr/>
          <p:nvPr/>
        </p:nvSpPr>
        <p:spPr>
          <a:xfrm>
            <a:off x="10439306" y="1297110"/>
            <a:ext cx="643517" cy="3123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50" b="1" dirty="0">
                <a:solidFill>
                  <a:schemeClr val="accent6">
                    <a:lumMod val="75000"/>
                  </a:schemeClr>
                </a:solidFill>
              </a:rPr>
              <a:t>Best</a:t>
            </a:r>
            <a:endParaRPr lang="en-TW" sz="600" b="1" dirty="0">
              <a:solidFill>
                <a:schemeClr val="accent6">
                  <a:lumMod val="75000"/>
                </a:schemeClr>
              </a:solidFill>
            </a:endParaRPr>
          </a:p>
        </p:txBody>
      </p:sp>
      <p:cxnSp>
        <p:nvCxnSpPr>
          <p:cNvPr id="79" name="Straight Arrow Connector 78">
            <a:extLst>
              <a:ext uri="{FF2B5EF4-FFF2-40B4-BE49-F238E27FC236}">
                <a16:creationId xmlns:a16="http://schemas.microsoft.com/office/drawing/2014/main" id="{409E5FE5-7226-9843-9AA6-1BC655C394EC}"/>
              </a:ext>
            </a:extLst>
          </p:cNvPr>
          <p:cNvCxnSpPr>
            <a:cxnSpLocks/>
            <a:stCxn id="53" idx="0"/>
            <a:endCxn id="78" idx="3"/>
          </p:cNvCxnSpPr>
          <p:nvPr/>
        </p:nvCxnSpPr>
        <p:spPr>
          <a:xfrm flipV="1">
            <a:off x="9915323" y="1563682"/>
            <a:ext cx="618224" cy="650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0BB415-A436-9E4A-8247-A33A4992AED1}"/>
              </a:ext>
            </a:extLst>
          </p:cNvPr>
          <p:cNvCxnSpPr>
            <a:cxnSpLocks/>
            <a:stCxn id="54" idx="0"/>
            <a:endCxn id="78" idx="4"/>
          </p:cNvCxnSpPr>
          <p:nvPr/>
        </p:nvCxnSpPr>
        <p:spPr>
          <a:xfrm flipH="1" flipV="1">
            <a:off x="10761065" y="1609418"/>
            <a:ext cx="15198" cy="231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C15D625-B598-8F41-9C6A-3439E1FEF37A}"/>
              </a:ext>
            </a:extLst>
          </p:cNvPr>
          <p:cNvCxnSpPr>
            <a:cxnSpLocks/>
            <a:stCxn id="56" idx="1"/>
            <a:endCxn id="78" idx="5"/>
          </p:cNvCxnSpPr>
          <p:nvPr/>
        </p:nvCxnSpPr>
        <p:spPr>
          <a:xfrm flipH="1" flipV="1">
            <a:off x="10988582" y="1563682"/>
            <a:ext cx="256419" cy="225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84C68CA-6121-0F45-8DD4-0E7FD188587D}"/>
              </a:ext>
            </a:extLst>
          </p:cNvPr>
          <p:cNvSpPr txBox="1"/>
          <p:nvPr/>
        </p:nvSpPr>
        <p:spPr>
          <a:xfrm>
            <a:off x="6774746" y="3172894"/>
            <a:ext cx="1531188" cy="200055"/>
          </a:xfrm>
          <a:prstGeom prst="rect">
            <a:avLst/>
          </a:prstGeom>
          <a:noFill/>
        </p:spPr>
        <p:txBody>
          <a:bodyPr wrap="none" rtlCol="0">
            <a:spAutoFit/>
          </a:bodyPr>
          <a:lstStyle/>
          <a:p>
            <a:r>
              <a:rPr lang="en-TW" sz="700" dirty="0"/>
              <a:t>偏序关系</a:t>
            </a:r>
            <a:r>
              <a:rPr lang="zh-CN" altLang="en-US" sz="700" dirty="0"/>
              <a:t>：</a:t>
            </a:r>
            <a:r>
              <a:rPr lang="en-TW" sz="700" dirty="0"/>
              <a:t>阶段性任务的执行顺序</a:t>
            </a:r>
          </a:p>
        </p:txBody>
      </p:sp>
      <p:sp>
        <p:nvSpPr>
          <p:cNvPr id="101" name="TextBox 100">
            <a:extLst>
              <a:ext uri="{FF2B5EF4-FFF2-40B4-BE49-F238E27FC236}">
                <a16:creationId xmlns:a16="http://schemas.microsoft.com/office/drawing/2014/main" id="{15F307CC-02D6-C84F-A212-2F79E8D7022C}"/>
              </a:ext>
            </a:extLst>
          </p:cNvPr>
          <p:cNvSpPr txBox="1"/>
          <p:nvPr/>
        </p:nvSpPr>
        <p:spPr>
          <a:xfrm>
            <a:off x="7032868" y="1177665"/>
            <a:ext cx="1388522" cy="200055"/>
          </a:xfrm>
          <a:prstGeom prst="rect">
            <a:avLst/>
          </a:prstGeom>
          <a:noFill/>
        </p:spPr>
        <p:txBody>
          <a:bodyPr wrap="none" rtlCol="0">
            <a:spAutoFit/>
          </a:bodyPr>
          <a:lstStyle/>
          <a:p>
            <a:r>
              <a:rPr lang="en-TW" sz="700" dirty="0"/>
              <a:t>偏序关系</a:t>
            </a:r>
            <a:r>
              <a:rPr lang="zh-CN" altLang="en-US" sz="700" dirty="0"/>
              <a:t>：高概率 ⋀ 低载重量</a:t>
            </a:r>
            <a:endParaRPr lang="en-TW" sz="700" dirty="0"/>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2575282-56F0-934B-92D7-0469CA5A4665}"/>
                  </a:ext>
                </a:extLst>
              </p:cNvPr>
              <p:cNvSpPr txBox="1"/>
              <p:nvPr/>
            </p:nvSpPr>
            <p:spPr>
              <a:xfrm>
                <a:off x="8364384" y="2741347"/>
                <a:ext cx="526106"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100" b="1" i="0" smtClean="0">
                          <a:solidFill>
                            <a:schemeClr val="accent6">
                              <a:lumMod val="75000"/>
                            </a:schemeClr>
                          </a:solidFill>
                          <a:latin typeface="Cambria Math" panose="02040503050406030204" pitchFamily="18" charset="0"/>
                        </a:rPr>
                        <m:t>𝐁𝐞𝐬𝐭</m:t>
                      </m:r>
                    </m:oMath>
                  </m:oMathPara>
                </a14:m>
                <a:endParaRPr lang="en-TW" sz="1100" b="1" dirty="0">
                  <a:solidFill>
                    <a:schemeClr val="accent6">
                      <a:lumMod val="75000"/>
                    </a:schemeClr>
                  </a:solidFill>
                </a:endParaRPr>
              </a:p>
            </p:txBody>
          </p:sp>
        </mc:Choice>
        <mc:Fallback xmlns="">
          <p:sp>
            <p:nvSpPr>
              <p:cNvPr id="106" name="TextBox 105">
                <a:extLst>
                  <a:ext uri="{FF2B5EF4-FFF2-40B4-BE49-F238E27FC236}">
                    <a16:creationId xmlns:a16="http://schemas.microsoft.com/office/drawing/2014/main" id="{B2575282-56F0-934B-92D7-0469CA5A4665}"/>
                  </a:ext>
                </a:extLst>
              </p:cNvPr>
              <p:cNvSpPr txBox="1">
                <a:spLocks noRot="1" noChangeAspect="1" noMove="1" noResize="1" noEditPoints="1" noAdjustHandles="1" noChangeArrowheads="1" noChangeShapeType="1" noTextEdit="1"/>
              </p:cNvSpPr>
              <p:nvPr/>
            </p:nvSpPr>
            <p:spPr>
              <a:xfrm>
                <a:off x="8364384" y="2741347"/>
                <a:ext cx="526106" cy="261610"/>
              </a:xfrm>
              <a:prstGeom prst="rect">
                <a:avLst/>
              </a:prstGeom>
              <a:blipFill>
                <a:blip r:embed="rId9"/>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8352640E-4770-0142-8DB7-3558B04762B8}"/>
                  </a:ext>
                </a:extLst>
              </p:cNvPr>
              <p:cNvSpPr txBox="1"/>
              <p:nvPr/>
            </p:nvSpPr>
            <p:spPr>
              <a:xfrm>
                <a:off x="6778694" y="1199011"/>
                <a:ext cx="381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panose="02040503050406030204" pitchFamily="18" charset="0"/>
                        </a:rPr>
                        <m:t>∅</m:t>
                      </m:r>
                    </m:oMath>
                  </m:oMathPara>
                </a14:m>
                <a:endParaRPr lang="en-TW" dirty="0"/>
              </a:p>
            </p:txBody>
          </p:sp>
        </mc:Choice>
        <mc:Fallback xmlns="">
          <p:sp>
            <p:nvSpPr>
              <p:cNvPr id="107" name="TextBox 106">
                <a:extLst>
                  <a:ext uri="{FF2B5EF4-FFF2-40B4-BE49-F238E27FC236}">
                    <a16:creationId xmlns:a16="http://schemas.microsoft.com/office/drawing/2014/main" id="{8352640E-4770-0142-8DB7-3558B04762B8}"/>
                  </a:ext>
                </a:extLst>
              </p:cNvPr>
              <p:cNvSpPr txBox="1">
                <a:spLocks noRot="1" noChangeAspect="1" noMove="1" noResize="1" noEditPoints="1" noAdjustHandles="1" noChangeArrowheads="1" noChangeShapeType="1" noTextEdit="1"/>
              </p:cNvSpPr>
              <p:nvPr/>
            </p:nvSpPr>
            <p:spPr>
              <a:xfrm>
                <a:off x="6778694" y="1199011"/>
                <a:ext cx="381836" cy="369332"/>
              </a:xfrm>
              <a:prstGeom prst="rect">
                <a:avLst/>
              </a:prstGeom>
              <a:blipFill>
                <a:blip r:embed="rId10"/>
                <a:stretch>
                  <a:fillRect b="-3333"/>
                </a:stretch>
              </a:blipFill>
            </p:spPr>
            <p:txBody>
              <a:bodyPr/>
              <a:lstStyle/>
              <a:p>
                <a:r>
                  <a:rPr lang="en-TW">
                    <a:noFill/>
                  </a:rPr>
                  <a:t> </a:t>
                </a:r>
              </a:p>
            </p:txBody>
          </p:sp>
        </mc:Fallback>
      </mc:AlternateContent>
      <p:sp>
        <p:nvSpPr>
          <p:cNvPr id="108" name="TextBox 107">
            <a:extLst>
              <a:ext uri="{FF2B5EF4-FFF2-40B4-BE49-F238E27FC236}">
                <a16:creationId xmlns:a16="http://schemas.microsoft.com/office/drawing/2014/main" id="{D696BC42-D19E-2547-85C6-27B8DB800456}"/>
              </a:ext>
            </a:extLst>
          </p:cNvPr>
          <p:cNvSpPr txBox="1"/>
          <p:nvPr/>
        </p:nvSpPr>
        <p:spPr>
          <a:xfrm>
            <a:off x="6834155" y="4982090"/>
            <a:ext cx="1632178" cy="200055"/>
          </a:xfrm>
          <a:prstGeom prst="rect">
            <a:avLst/>
          </a:prstGeom>
          <a:noFill/>
        </p:spPr>
        <p:txBody>
          <a:bodyPr wrap="none" rtlCol="0">
            <a:spAutoFit/>
          </a:bodyPr>
          <a:lstStyle/>
          <a:p>
            <a:r>
              <a:rPr lang="en-TW" sz="700" dirty="0"/>
              <a:t>偏序关系</a:t>
            </a:r>
            <a:r>
              <a:rPr lang="zh-CN" altLang="en-US" sz="700" dirty="0"/>
              <a:t>：</a:t>
            </a:r>
            <a:r>
              <a:rPr lang="en-TW" sz="700" dirty="0"/>
              <a:t>财务支出</a:t>
            </a:r>
            <a:r>
              <a:rPr lang="zh-CN" altLang="en-US" sz="700" dirty="0"/>
              <a:t> ⋀ </a:t>
            </a:r>
            <a:r>
              <a:rPr lang="en-TW" sz="700" dirty="0"/>
              <a:t>项目截止日期</a:t>
            </a:r>
          </a:p>
        </p:txBody>
      </p:sp>
      <p:cxnSp>
        <p:nvCxnSpPr>
          <p:cNvPr id="110" name="Straight Connector 109">
            <a:extLst>
              <a:ext uri="{FF2B5EF4-FFF2-40B4-BE49-F238E27FC236}">
                <a16:creationId xmlns:a16="http://schemas.microsoft.com/office/drawing/2014/main" id="{BCC08EFD-434A-B64C-BB49-828188417A2F}"/>
              </a:ext>
            </a:extLst>
          </p:cNvPr>
          <p:cNvCxnSpPr>
            <a:cxnSpLocks/>
          </p:cNvCxnSpPr>
          <p:nvPr/>
        </p:nvCxnSpPr>
        <p:spPr>
          <a:xfrm>
            <a:off x="8006776" y="5271682"/>
            <a:ext cx="0" cy="141329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C57EF3D-3226-A14F-BEE2-F402FE7DAD66}"/>
              </a:ext>
            </a:extLst>
          </p:cNvPr>
          <p:cNvSpPr txBox="1"/>
          <p:nvPr/>
        </p:nvSpPr>
        <p:spPr>
          <a:xfrm>
            <a:off x="11248931" y="1629914"/>
            <a:ext cx="359394" cy="169277"/>
          </a:xfrm>
          <a:prstGeom prst="rect">
            <a:avLst/>
          </a:prstGeom>
          <a:noFill/>
        </p:spPr>
        <p:txBody>
          <a:bodyPr wrap="none" rtlCol="0">
            <a:spAutoFit/>
          </a:bodyPr>
          <a:lstStyle/>
          <a:p>
            <a:r>
              <a:rPr lang="en-TW" sz="500" dirty="0"/>
              <a:t>EO+LO</a:t>
            </a:r>
          </a:p>
        </p:txBody>
      </p:sp>
      <p:sp>
        <p:nvSpPr>
          <p:cNvPr id="114" name="TextBox 113">
            <a:extLst>
              <a:ext uri="{FF2B5EF4-FFF2-40B4-BE49-F238E27FC236}">
                <a16:creationId xmlns:a16="http://schemas.microsoft.com/office/drawing/2014/main" id="{45B983E4-B967-804B-B388-04B6CA94F650}"/>
              </a:ext>
            </a:extLst>
          </p:cNvPr>
          <p:cNvSpPr txBox="1"/>
          <p:nvPr/>
        </p:nvSpPr>
        <p:spPr>
          <a:xfrm>
            <a:off x="10578933" y="1698658"/>
            <a:ext cx="394660" cy="169277"/>
          </a:xfrm>
          <a:prstGeom prst="rect">
            <a:avLst/>
          </a:prstGeom>
          <a:noFill/>
        </p:spPr>
        <p:txBody>
          <a:bodyPr wrap="none" rtlCol="0">
            <a:spAutoFit/>
          </a:bodyPr>
          <a:lstStyle/>
          <a:p>
            <a:r>
              <a:rPr lang="en-TW" sz="500" dirty="0"/>
              <a:t>EO+LOR</a:t>
            </a:r>
          </a:p>
        </p:txBody>
      </p:sp>
      <p:sp>
        <p:nvSpPr>
          <p:cNvPr id="115" name="TextBox 114">
            <a:extLst>
              <a:ext uri="{FF2B5EF4-FFF2-40B4-BE49-F238E27FC236}">
                <a16:creationId xmlns:a16="http://schemas.microsoft.com/office/drawing/2014/main" id="{D1407B87-CD54-2B44-BDBC-BCECDE7BF962}"/>
              </a:ext>
            </a:extLst>
          </p:cNvPr>
          <p:cNvSpPr txBox="1"/>
          <p:nvPr/>
        </p:nvSpPr>
        <p:spPr>
          <a:xfrm>
            <a:off x="9609025" y="2002244"/>
            <a:ext cx="429926" cy="169277"/>
          </a:xfrm>
          <a:prstGeom prst="rect">
            <a:avLst/>
          </a:prstGeom>
          <a:noFill/>
        </p:spPr>
        <p:txBody>
          <a:bodyPr wrap="none" rtlCol="0">
            <a:spAutoFit/>
          </a:bodyPr>
          <a:lstStyle/>
          <a:p>
            <a:r>
              <a:rPr lang="en-TW" sz="500" dirty="0"/>
              <a:t>EOR+LOR</a:t>
            </a:r>
          </a:p>
        </p:txBody>
      </p:sp>
      <p:sp>
        <p:nvSpPr>
          <p:cNvPr id="116" name="TextBox 115">
            <a:extLst>
              <a:ext uri="{FF2B5EF4-FFF2-40B4-BE49-F238E27FC236}">
                <a16:creationId xmlns:a16="http://schemas.microsoft.com/office/drawing/2014/main" id="{35A6CB36-6DA0-8740-81EE-3454C2075217}"/>
              </a:ext>
            </a:extLst>
          </p:cNvPr>
          <p:cNvSpPr txBox="1"/>
          <p:nvPr/>
        </p:nvSpPr>
        <p:spPr>
          <a:xfrm>
            <a:off x="11442410" y="2190880"/>
            <a:ext cx="258404" cy="169277"/>
          </a:xfrm>
          <a:prstGeom prst="rect">
            <a:avLst/>
          </a:prstGeom>
          <a:noFill/>
        </p:spPr>
        <p:txBody>
          <a:bodyPr wrap="none" rtlCol="0">
            <a:spAutoFit/>
          </a:bodyPr>
          <a:lstStyle/>
          <a:p>
            <a:r>
              <a:rPr lang="en-TW" sz="500" dirty="0"/>
              <a:t>EO</a:t>
            </a:r>
          </a:p>
        </p:txBody>
      </p:sp>
      <p:sp>
        <p:nvSpPr>
          <p:cNvPr id="117" name="TextBox 116">
            <a:extLst>
              <a:ext uri="{FF2B5EF4-FFF2-40B4-BE49-F238E27FC236}">
                <a16:creationId xmlns:a16="http://schemas.microsoft.com/office/drawing/2014/main" id="{7418A689-B7AB-F54A-A20D-B2C52FAF994A}"/>
              </a:ext>
            </a:extLst>
          </p:cNvPr>
          <p:cNvSpPr txBox="1"/>
          <p:nvPr/>
        </p:nvSpPr>
        <p:spPr>
          <a:xfrm>
            <a:off x="10318181" y="2037909"/>
            <a:ext cx="293670" cy="169277"/>
          </a:xfrm>
          <a:prstGeom prst="rect">
            <a:avLst/>
          </a:prstGeom>
          <a:noFill/>
        </p:spPr>
        <p:txBody>
          <a:bodyPr wrap="none" rtlCol="0">
            <a:spAutoFit/>
          </a:bodyPr>
          <a:lstStyle/>
          <a:p>
            <a:r>
              <a:rPr lang="en-TW" sz="500" dirty="0"/>
              <a:t>EOR</a:t>
            </a:r>
          </a:p>
        </p:txBody>
      </p:sp>
      <p:cxnSp>
        <p:nvCxnSpPr>
          <p:cNvPr id="119" name="Straight Arrow Connector 118">
            <a:extLst>
              <a:ext uri="{FF2B5EF4-FFF2-40B4-BE49-F238E27FC236}">
                <a16:creationId xmlns:a16="http://schemas.microsoft.com/office/drawing/2014/main" id="{60B9B9F4-4C14-DF4A-9AAD-D5B60A39E5B3}"/>
              </a:ext>
            </a:extLst>
          </p:cNvPr>
          <p:cNvCxnSpPr>
            <a:cxnSpLocks/>
            <a:stCxn id="30" idx="0"/>
            <a:endCxn id="54" idx="2"/>
          </p:cNvCxnSpPr>
          <p:nvPr/>
        </p:nvCxnSpPr>
        <p:spPr>
          <a:xfrm flipV="1">
            <a:off x="10660126" y="1891396"/>
            <a:ext cx="65225" cy="34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2A73C92-17A9-8F49-AA7B-6EB5BEEBEF3F}"/>
              </a:ext>
            </a:extLst>
          </p:cNvPr>
          <p:cNvSpPr txBox="1"/>
          <p:nvPr/>
        </p:nvSpPr>
        <p:spPr>
          <a:xfrm>
            <a:off x="10836139" y="2068735"/>
            <a:ext cx="288862" cy="169277"/>
          </a:xfrm>
          <a:prstGeom prst="rect">
            <a:avLst/>
          </a:prstGeom>
          <a:noFill/>
        </p:spPr>
        <p:txBody>
          <a:bodyPr wrap="none" rtlCol="0">
            <a:spAutoFit/>
          </a:bodyPr>
          <a:lstStyle/>
          <a:p>
            <a:r>
              <a:rPr lang="en-TW" sz="500" dirty="0"/>
              <a:t>LOR</a:t>
            </a:r>
          </a:p>
        </p:txBody>
      </p:sp>
      <p:sp>
        <p:nvSpPr>
          <p:cNvPr id="123" name="TextBox 122">
            <a:extLst>
              <a:ext uri="{FF2B5EF4-FFF2-40B4-BE49-F238E27FC236}">
                <a16:creationId xmlns:a16="http://schemas.microsoft.com/office/drawing/2014/main" id="{4CD9D708-3D24-9E41-814A-CD120B3555E9}"/>
              </a:ext>
            </a:extLst>
          </p:cNvPr>
          <p:cNvSpPr txBox="1"/>
          <p:nvPr/>
        </p:nvSpPr>
        <p:spPr>
          <a:xfrm>
            <a:off x="10955594" y="2177705"/>
            <a:ext cx="341760" cy="169277"/>
          </a:xfrm>
          <a:prstGeom prst="rect">
            <a:avLst/>
          </a:prstGeom>
          <a:noFill/>
        </p:spPr>
        <p:txBody>
          <a:bodyPr wrap="square" rtlCol="0">
            <a:spAutoFit/>
          </a:bodyPr>
          <a:lstStyle/>
          <a:p>
            <a:r>
              <a:rPr lang="en-TW" sz="500" dirty="0"/>
              <a:t>Direct</a:t>
            </a:r>
          </a:p>
        </p:txBody>
      </p:sp>
      <p:sp>
        <p:nvSpPr>
          <p:cNvPr id="124" name="TextBox 123">
            <a:extLst>
              <a:ext uri="{FF2B5EF4-FFF2-40B4-BE49-F238E27FC236}">
                <a16:creationId xmlns:a16="http://schemas.microsoft.com/office/drawing/2014/main" id="{1E52AD32-6867-A245-8E47-28136722063F}"/>
              </a:ext>
            </a:extLst>
          </p:cNvPr>
          <p:cNvSpPr txBox="1"/>
          <p:nvPr/>
        </p:nvSpPr>
        <p:spPr>
          <a:xfrm>
            <a:off x="11246311" y="2200767"/>
            <a:ext cx="253596" cy="169277"/>
          </a:xfrm>
          <a:prstGeom prst="rect">
            <a:avLst/>
          </a:prstGeom>
          <a:noFill/>
        </p:spPr>
        <p:txBody>
          <a:bodyPr wrap="none" rtlCol="0">
            <a:spAutoFit/>
          </a:bodyPr>
          <a:lstStyle/>
          <a:p>
            <a:r>
              <a:rPr lang="en-TW" sz="500" dirty="0"/>
              <a:t>LO</a:t>
            </a:r>
          </a:p>
        </p:txBody>
      </p:sp>
      <p:sp>
        <p:nvSpPr>
          <p:cNvPr id="125" name="Rectangle 124">
            <a:extLst>
              <a:ext uri="{FF2B5EF4-FFF2-40B4-BE49-F238E27FC236}">
                <a16:creationId xmlns:a16="http://schemas.microsoft.com/office/drawing/2014/main" id="{9771005C-C631-6D4C-B1B6-D7841381698A}"/>
              </a:ext>
            </a:extLst>
          </p:cNvPr>
          <p:cNvSpPr/>
          <p:nvPr/>
        </p:nvSpPr>
        <p:spPr>
          <a:xfrm rot="2700000">
            <a:off x="11310988" y="2349199"/>
            <a:ext cx="72000" cy="7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126" name="Straight Arrow Connector 125">
            <a:extLst>
              <a:ext uri="{FF2B5EF4-FFF2-40B4-BE49-F238E27FC236}">
                <a16:creationId xmlns:a16="http://schemas.microsoft.com/office/drawing/2014/main" id="{1CBA067B-A3D7-584B-8251-EB87A223A492}"/>
              </a:ext>
            </a:extLst>
          </p:cNvPr>
          <p:cNvCxnSpPr>
            <a:cxnSpLocks/>
            <a:stCxn id="19" idx="7"/>
            <a:endCxn id="125" idx="2"/>
          </p:cNvCxnSpPr>
          <p:nvPr/>
        </p:nvCxnSpPr>
        <p:spPr>
          <a:xfrm flipV="1">
            <a:off x="10824229" y="2410655"/>
            <a:ext cx="497303" cy="29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173D62E-8C38-E841-A044-E8AF02EDD8DE}"/>
              </a:ext>
            </a:extLst>
          </p:cNvPr>
          <p:cNvCxnSpPr>
            <a:cxnSpLocks/>
            <a:stCxn id="125" idx="1"/>
            <a:endCxn id="56" idx="2"/>
          </p:cNvCxnSpPr>
          <p:nvPr/>
        </p:nvCxnSpPr>
        <p:spPr>
          <a:xfrm flipH="1" flipV="1">
            <a:off x="11245001" y="1840485"/>
            <a:ext cx="76531" cy="51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C6E893B-45FF-A74D-8C72-296B4EC3DC2B}"/>
              </a:ext>
            </a:extLst>
          </p:cNvPr>
          <p:cNvCxnSpPr>
            <a:cxnSpLocks/>
            <a:stCxn id="19" idx="1"/>
            <a:endCxn id="53" idx="3"/>
          </p:cNvCxnSpPr>
          <p:nvPr/>
        </p:nvCxnSpPr>
        <p:spPr>
          <a:xfrm flipH="1" flipV="1">
            <a:off x="9915323" y="2264711"/>
            <a:ext cx="690686" cy="441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A34B11-1CCE-144D-95D0-7BFA98FE1B30}"/>
              </a:ext>
            </a:extLst>
          </p:cNvPr>
          <p:cNvSpPr txBox="1"/>
          <p:nvPr/>
        </p:nvSpPr>
        <p:spPr>
          <a:xfrm>
            <a:off x="10535478" y="2068420"/>
            <a:ext cx="394660" cy="169277"/>
          </a:xfrm>
          <a:prstGeom prst="rect">
            <a:avLst/>
          </a:prstGeom>
          <a:noFill/>
        </p:spPr>
        <p:txBody>
          <a:bodyPr wrap="none" rtlCol="0">
            <a:spAutoFit/>
          </a:bodyPr>
          <a:lstStyle/>
          <a:p>
            <a:r>
              <a:rPr lang="en-TW" sz="500" dirty="0"/>
              <a:t>EOR+LO</a:t>
            </a:r>
          </a:p>
        </p:txBody>
      </p:sp>
      <p:pic>
        <p:nvPicPr>
          <p:cNvPr id="191" name="Picture 190">
            <a:extLst>
              <a:ext uri="{FF2B5EF4-FFF2-40B4-BE49-F238E27FC236}">
                <a16:creationId xmlns:a16="http://schemas.microsoft.com/office/drawing/2014/main" id="{A2BD8639-02B7-614C-B795-3F1819D1C932}"/>
              </a:ext>
            </a:extLst>
          </p:cNvPr>
          <p:cNvPicPr>
            <a:picLocks noChangeAspect="1"/>
          </p:cNvPicPr>
          <p:nvPr/>
        </p:nvPicPr>
        <p:blipFill>
          <a:blip r:embed="rId11"/>
          <a:stretch>
            <a:fillRect/>
          </a:stretch>
        </p:blipFill>
        <p:spPr>
          <a:xfrm>
            <a:off x="2867720" y="5157181"/>
            <a:ext cx="2440574" cy="1440746"/>
          </a:xfrm>
          <a:prstGeom prst="rect">
            <a:avLst/>
          </a:prstGeom>
        </p:spPr>
      </p:pic>
      <p:sp>
        <p:nvSpPr>
          <p:cNvPr id="192" name="TextBox 191">
            <a:extLst>
              <a:ext uri="{FF2B5EF4-FFF2-40B4-BE49-F238E27FC236}">
                <a16:creationId xmlns:a16="http://schemas.microsoft.com/office/drawing/2014/main" id="{A60565DC-22DB-924C-B060-FD198CF894EC}"/>
              </a:ext>
            </a:extLst>
          </p:cNvPr>
          <p:cNvSpPr txBox="1"/>
          <p:nvPr/>
        </p:nvSpPr>
        <p:spPr>
          <a:xfrm>
            <a:off x="3346686" y="6454938"/>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数值区间语义</a:t>
            </a:r>
          </a:p>
        </p:txBody>
      </p:sp>
      <p:pic>
        <p:nvPicPr>
          <p:cNvPr id="193" name="Picture 192">
            <a:extLst>
              <a:ext uri="{FF2B5EF4-FFF2-40B4-BE49-F238E27FC236}">
                <a16:creationId xmlns:a16="http://schemas.microsoft.com/office/drawing/2014/main" id="{284B2EC3-A0DC-5D4B-B1A2-8BA911EF1663}"/>
              </a:ext>
            </a:extLst>
          </p:cNvPr>
          <p:cNvPicPr>
            <a:picLocks noChangeAspect="1"/>
          </p:cNvPicPr>
          <p:nvPr/>
        </p:nvPicPr>
        <p:blipFill>
          <a:blip r:embed="rId12"/>
          <a:stretch>
            <a:fillRect/>
          </a:stretch>
        </p:blipFill>
        <p:spPr>
          <a:xfrm>
            <a:off x="2885023" y="3101142"/>
            <a:ext cx="2656886" cy="1549850"/>
          </a:xfrm>
          <a:prstGeom prst="rect">
            <a:avLst/>
          </a:prstGeom>
        </p:spPr>
      </p:pic>
      <p:sp>
        <p:nvSpPr>
          <p:cNvPr id="194" name="TextBox 193">
            <a:extLst>
              <a:ext uri="{FF2B5EF4-FFF2-40B4-BE49-F238E27FC236}">
                <a16:creationId xmlns:a16="http://schemas.microsoft.com/office/drawing/2014/main" id="{85BEAF1E-D6C4-9646-86E0-EF4B6B213F3C}"/>
              </a:ext>
            </a:extLst>
          </p:cNvPr>
          <p:cNvSpPr txBox="1"/>
          <p:nvPr/>
        </p:nvSpPr>
        <p:spPr>
          <a:xfrm>
            <a:off x="3346686" y="4606659"/>
            <a:ext cx="156966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可达路径语义</a:t>
            </a:r>
          </a:p>
        </p:txBody>
      </p:sp>
      <p:pic>
        <p:nvPicPr>
          <p:cNvPr id="195" name="Picture 194">
            <a:extLst>
              <a:ext uri="{FF2B5EF4-FFF2-40B4-BE49-F238E27FC236}">
                <a16:creationId xmlns:a16="http://schemas.microsoft.com/office/drawing/2014/main" id="{8516B321-273D-4E4E-921B-55E4A757D1AE}"/>
              </a:ext>
            </a:extLst>
          </p:cNvPr>
          <p:cNvPicPr>
            <a:picLocks noChangeAspect="1"/>
          </p:cNvPicPr>
          <p:nvPr/>
        </p:nvPicPr>
        <p:blipFill>
          <a:blip r:embed="rId13"/>
          <a:stretch>
            <a:fillRect/>
          </a:stretch>
        </p:blipFill>
        <p:spPr>
          <a:xfrm>
            <a:off x="2934110" y="1320980"/>
            <a:ext cx="2511560" cy="1451788"/>
          </a:xfrm>
          <a:prstGeom prst="rect">
            <a:avLst/>
          </a:prstGeom>
        </p:spPr>
      </p:pic>
      <p:sp>
        <p:nvSpPr>
          <p:cNvPr id="196" name="TextBox 195">
            <a:extLst>
              <a:ext uri="{FF2B5EF4-FFF2-40B4-BE49-F238E27FC236}">
                <a16:creationId xmlns:a16="http://schemas.microsoft.com/office/drawing/2014/main" id="{8735524E-CE34-2C4F-A0D8-332F8CEDC1F6}"/>
              </a:ext>
            </a:extLst>
          </p:cNvPr>
          <p:cNvSpPr txBox="1"/>
          <p:nvPr/>
        </p:nvSpPr>
        <p:spPr>
          <a:xfrm>
            <a:off x="3193471" y="2749795"/>
            <a:ext cx="1800493"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可行性枚举语义</a:t>
            </a:r>
          </a:p>
        </p:txBody>
      </p:sp>
      <p:sp>
        <p:nvSpPr>
          <p:cNvPr id="198" name="TextBox 197">
            <a:extLst>
              <a:ext uri="{FF2B5EF4-FFF2-40B4-BE49-F238E27FC236}">
                <a16:creationId xmlns:a16="http://schemas.microsoft.com/office/drawing/2014/main" id="{A0291CC4-CCC8-7441-A3D9-F38BD9BE9941}"/>
              </a:ext>
            </a:extLst>
          </p:cNvPr>
          <p:cNvSpPr txBox="1"/>
          <p:nvPr/>
        </p:nvSpPr>
        <p:spPr>
          <a:xfrm>
            <a:off x="846718" y="1808426"/>
            <a:ext cx="1107996" cy="369332"/>
          </a:xfrm>
          <a:prstGeom prst="rect">
            <a:avLst/>
          </a:prstGeom>
          <a:noFill/>
        </p:spPr>
        <p:txBody>
          <a:bodyPr wrap="none" rtlCol="0">
            <a:spAutoFit/>
          </a:bodyPr>
          <a:lstStyle/>
          <a:p>
            <a:r>
              <a:rPr lang="en-TW" dirty="0"/>
              <a:t>系统决策</a:t>
            </a:r>
          </a:p>
        </p:txBody>
      </p:sp>
      <p:sp>
        <p:nvSpPr>
          <p:cNvPr id="200" name="TextBox 199">
            <a:extLst>
              <a:ext uri="{FF2B5EF4-FFF2-40B4-BE49-F238E27FC236}">
                <a16:creationId xmlns:a16="http://schemas.microsoft.com/office/drawing/2014/main" id="{85445082-8D11-4940-A0BC-2E31F7C8A499}"/>
              </a:ext>
            </a:extLst>
          </p:cNvPr>
          <p:cNvSpPr txBox="1"/>
          <p:nvPr/>
        </p:nvSpPr>
        <p:spPr>
          <a:xfrm>
            <a:off x="761020" y="5632756"/>
            <a:ext cx="1107996" cy="369332"/>
          </a:xfrm>
          <a:prstGeom prst="rect">
            <a:avLst/>
          </a:prstGeom>
          <a:noFill/>
        </p:spPr>
        <p:txBody>
          <a:bodyPr wrap="none" rtlCol="0">
            <a:spAutoFit/>
          </a:bodyPr>
          <a:lstStyle/>
          <a:p>
            <a:r>
              <a:rPr lang="en-TW" dirty="0"/>
              <a:t>财务会计</a:t>
            </a:r>
          </a:p>
        </p:txBody>
      </p:sp>
      <p:sp>
        <p:nvSpPr>
          <p:cNvPr id="202" name="TextBox 201">
            <a:extLst>
              <a:ext uri="{FF2B5EF4-FFF2-40B4-BE49-F238E27FC236}">
                <a16:creationId xmlns:a16="http://schemas.microsoft.com/office/drawing/2014/main" id="{FD6C01BF-FC88-A34B-9807-C8F75B16F43C}"/>
              </a:ext>
            </a:extLst>
          </p:cNvPr>
          <p:cNvSpPr txBox="1"/>
          <p:nvPr/>
        </p:nvSpPr>
        <p:spPr>
          <a:xfrm>
            <a:off x="789285" y="3853002"/>
            <a:ext cx="1107996" cy="369332"/>
          </a:xfrm>
          <a:prstGeom prst="rect">
            <a:avLst/>
          </a:prstGeom>
          <a:noFill/>
        </p:spPr>
        <p:txBody>
          <a:bodyPr wrap="none" rtlCol="0">
            <a:spAutoFit/>
          </a:bodyPr>
          <a:lstStyle/>
          <a:p>
            <a:r>
              <a:rPr lang="en-TW" dirty="0"/>
              <a:t>路径优化</a:t>
            </a:r>
          </a:p>
        </p:txBody>
      </p:sp>
      <p:sp>
        <p:nvSpPr>
          <p:cNvPr id="70" name="内容占位符 2">
            <a:extLst>
              <a:ext uri="{FF2B5EF4-FFF2-40B4-BE49-F238E27FC236}">
                <a16:creationId xmlns:a16="http://schemas.microsoft.com/office/drawing/2014/main" id="{0337EBB4-F32D-794F-8EA6-A3695C55E36B}"/>
              </a:ext>
            </a:extLst>
          </p:cNvPr>
          <p:cNvSpPr txBox="1">
            <a:spLocks/>
          </p:cNvSpPr>
          <p:nvPr/>
        </p:nvSpPr>
        <p:spPr bwMode="auto">
          <a:xfrm>
            <a:off x="9736595" y="5207783"/>
            <a:ext cx="1795427" cy="403896"/>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500" dirty="0">
                <a:latin typeface="STXinwei" panose="02010800040101010101" pitchFamily="2" charset="-122"/>
                <a:ea typeface="STXinwei" panose="02010800040101010101" pitchFamily="2" charset="-122"/>
              </a:rPr>
              <a:t>1970</a:t>
            </a:r>
            <a:r>
              <a:rPr lang="zh-CN" altLang="en-US" sz="500" dirty="0">
                <a:latin typeface="STXinwei" panose="02010800040101010101" pitchFamily="2" charset="-122"/>
                <a:ea typeface="STXinwei" panose="02010800040101010101" pitchFamily="2" charset="-122"/>
              </a:rPr>
              <a:t>年前，</a:t>
            </a:r>
            <a:endParaRPr lang="en-US" altLang="zh-CN" sz="500" dirty="0">
              <a:latin typeface="STXinwei" panose="02010800040101010101" pitchFamily="2" charset="-122"/>
              <a:ea typeface="STXinwei" panose="02010800040101010101" pitchFamily="2" charset="-122"/>
            </a:endParaRPr>
          </a:p>
          <a:p>
            <a:pPr marL="0" indent="0">
              <a:buNone/>
            </a:pPr>
            <a:r>
              <a:rPr lang="zh-CN" altLang="en-US" sz="500" dirty="0">
                <a:latin typeface="STXinwei" panose="02010800040101010101" pitchFamily="2" charset="-122"/>
                <a:ea typeface="STXinwei" panose="02010800040101010101" pitchFamily="2" charset="-122"/>
              </a:rPr>
              <a:t>在可支配预算资源内，至少完成一次载人月球旅程</a:t>
            </a:r>
            <a:endParaRPr lang="zh-TW" altLang="en-US" sz="500" dirty="0">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D19A1467-11CA-1D41-A6EF-423EA4AFA5E9}"/>
              </a:ext>
            </a:extLst>
          </p:cNvPr>
          <p:cNvSpPr/>
          <p:nvPr/>
        </p:nvSpPr>
        <p:spPr>
          <a:xfrm>
            <a:off x="9526084" y="5719468"/>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T</a:t>
            </a:r>
            <a:r>
              <a:rPr lang="en-TW" sz="800" dirty="0">
                <a:solidFill>
                  <a:schemeClr val="tx1"/>
                </a:solidFill>
              </a:rPr>
              <a:t>&lt; 1970</a:t>
            </a:r>
          </a:p>
        </p:txBody>
      </p:sp>
      <p:sp>
        <p:nvSpPr>
          <p:cNvPr id="80" name="Oval 79">
            <a:extLst>
              <a:ext uri="{FF2B5EF4-FFF2-40B4-BE49-F238E27FC236}">
                <a16:creationId xmlns:a16="http://schemas.microsoft.com/office/drawing/2014/main" id="{8A0750F5-3C12-C148-9185-4FC2AE43E120}"/>
              </a:ext>
            </a:extLst>
          </p:cNvPr>
          <p:cNvSpPr/>
          <p:nvPr/>
        </p:nvSpPr>
        <p:spPr>
          <a:xfrm>
            <a:off x="1030445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实际开销</a:t>
            </a:r>
            <a:r>
              <a:rPr lang="en-US" sz="500" dirty="0">
                <a:solidFill>
                  <a:schemeClr val="tx1"/>
                </a:solidFill>
              </a:rPr>
              <a:t>&lt;</a:t>
            </a:r>
            <a:r>
              <a:rPr lang="en-TW" sz="500" dirty="0">
                <a:solidFill>
                  <a:schemeClr val="tx1"/>
                </a:solidFill>
              </a:rPr>
              <a:t>预算</a:t>
            </a:r>
          </a:p>
        </p:txBody>
      </p:sp>
      <p:sp>
        <p:nvSpPr>
          <p:cNvPr id="81" name="Oval 80">
            <a:extLst>
              <a:ext uri="{FF2B5EF4-FFF2-40B4-BE49-F238E27FC236}">
                <a16:creationId xmlns:a16="http://schemas.microsoft.com/office/drawing/2014/main" id="{A728CB78-2754-0A42-B8D6-BDA72B720780}"/>
              </a:ext>
            </a:extLst>
          </p:cNvPr>
          <p:cNvSpPr/>
          <p:nvPr/>
        </p:nvSpPr>
        <p:spPr>
          <a:xfrm>
            <a:off x="11082823" y="5718022"/>
            <a:ext cx="742612" cy="235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600" dirty="0">
                <a:solidFill>
                  <a:schemeClr val="tx1"/>
                </a:solidFill>
              </a:rPr>
              <a:t>成功登月</a:t>
            </a:r>
          </a:p>
        </p:txBody>
      </p:sp>
      <p:sp>
        <p:nvSpPr>
          <p:cNvPr id="83" name="Oval 82">
            <a:extLst>
              <a:ext uri="{FF2B5EF4-FFF2-40B4-BE49-F238E27FC236}">
                <a16:creationId xmlns:a16="http://schemas.microsoft.com/office/drawing/2014/main" id="{418AD9D9-824C-7545-88C3-918EE8E8152D}"/>
              </a:ext>
            </a:extLst>
          </p:cNvPr>
          <p:cNvSpPr/>
          <p:nvPr/>
        </p:nvSpPr>
        <p:spPr>
          <a:xfrm>
            <a:off x="10303113" y="6341519"/>
            <a:ext cx="742612" cy="2357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500" dirty="0">
                <a:solidFill>
                  <a:schemeClr val="tx1"/>
                </a:solidFill>
              </a:rPr>
              <a:t>系统正确性</a:t>
            </a:r>
          </a:p>
        </p:txBody>
      </p:sp>
      <p:cxnSp>
        <p:nvCxnSpPr>
          <p:cNvPr id="84" name="Straight Arrow Connector 83">
            <a:extLst>
              <a:ext uri="{FF2B5EF4-FFF2-40B4-BE49-F238E27FC236}">
                <a16:creationId xmlns:a16="http://schemas.microsoft.com/office/drawing/2014/main" id="{50FBF0DB-CE03-7649-963D-5FE63EE7D450}"/>
              </a:ext>
            </a:extLst>
          </p:cNvPr>
          <p:cNvCxnSpPr>
            <a:cxnSpLocks/>
            <a:stCxn id="83" idx="1"/>
            <a:endCxn id="24" idx="4"/>
          </p:cNvCxnSpPr>
          <p:nvPr/>
        </p:nvCxnSpPr>
        <p:spPr>
          <a:xfrm flipH="1" flipV="1">
            <a:off x="9897390" y="5955188"/>
            <a:ext cx="514476" cy="420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09FB496-4EE3-794D-81F8-F6E21B07A292}"/>
              </a:ext>
            </a:extLst>
          </p:cNvPr>
          <p:cNvCxnSpPr>
            <a:cxnSpLocks/>
            <a:stCxn id="83" idx="0"/>
            <a:endCxn id="80" idx="4"/>
          </p:cNvCxnSpPr>
          <p:nvPr/>
        </p:nvCxnSpPr>
        <p:spPr>
          <a:xfrm flipV="1">
            <a:off x="10674419" y="5953742"/>
            <a:ext cx="1340" cy="38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49A8850-1A8E-DF49-AEA2-11B403C296A8}"/>
              </a:ext>
            </a:extLst>
          </p:cNvPr>
          <p:cNvCxnSpPr>
            <a:cxnSpLocks/>
            <a:stCxn id="83" idx="7"/>
            <a:endCxn id="81" idx="4"/>
          </p:cNvCxnSpPr>
          <p:nvPr/>
        </p:nvCxnSpPr>
        <p:spPr>
          <a:xfrm flipV="1">
            <a:off x="10936972" y="5953742"/>
            <a:ext cx="517157" cy="42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092649C2-A42E-4D4B-9F13-985CFE46AB96}"/>
              </a:ext>
            </a:extLst>
          </p:cNvPr>
          <p:cNvSpPr txBox="1"/>
          <p:nvPr/>
        </p:nvSpPr>
        <p:spPr>
          <a:xfrm>
            <a:off x="644475"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专业领域</a:t>
            </a:r>
          </a:p>
        </p:txBody>
      </p:sp>
      <p:sp>
        <p:nvSpPr>
          <p:cNvPr id="121" name="TextBox 120">
            <a:extLst>
              <a:ext uri="{FF2B5EF4-FFF2-40B4-BE49-F238E27FC236}">
                <a16:creationId xmlns:a16="http://schemas.microsoft.com/office/drawing/2014/main" id="{1C95223D-BA36-944E-B8CD-ABC05E5D56A9}"/>
              </a:ext>
            </a:extLst>
          </p:cNvPr>
          <p:cNvSpPr txBox="1"/>
          <p:nvPr/>
        </p:nvSpPr>
        <p:spPr>
          <a:xfrm>
            <a:off x="10060778" y="781584"/>
            <a:ext cx="1415772"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偏序结构</a:t>
            </a:r>
          </a:p>
        </p:txBody>
      </p:sp>
      <p:sp>
        <p:nvSpPr>
          <p:cNvPr id="128" name="TextBox 127">
            <a:extLst>
              <a:ext uri="{FF2B5EF4-FFF2-40B4-BE49-F238E27FC236}">
                <a16:creationId xmlns:a16="http://schemas.microsoft.com/office/drawing/2014/main" id="{AB415278-791B-9E47-BBF5-6197F70FB898}"/>
              </a:ext>
            </a:extLst>
          </p:cNvPr>
          <p:cNvSpPr txBox="1"/>
          <p:nvPr/>
        </p:nvSpPr>
        <p:spPr>
          <a:xfrm>
            <a:off x="3372874"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领域专用语义</a:t>
            </a:r>
          </a:p>
        </p:txBody>
      </p:sp>
      <p:sp>
        <p:nvSpPr>
          <p:cNvPr id="129" name="TextBox 128">
            <a:extLst>
              <a:ext uri="{FF2B5EF4-FFF2-40B4-BE49-F238E27FC236}">
                <a16:creationId xmlns:a16="http://schemas.microsoft.com/office/drawing/2014/main" id="{C26BA065-60A6-4642-B817-DBEACCC3C6E1}"/>
              </a:ext>
            </a:extLst>
          </p:cNvPr>
          <p:cNvSpPr txBox="1"/>
          <p:nvPr/>
        </p:nvSpPr>
        <p:spPr>
          <a:xfrm>
            <a:off x="6716826" y="781584"/>
            <a:ext cx="2031325" cy="461665"/>
          </a:xfrm>
          <a:prstGeom prst="rect">
            <a:avLst/>
          </a:prstGeom>
          <a:noFill/>
        </p:spPr>
        <p:txBody>
          <a:bodyPr wrap="none" rtlCol="0">
            <a:spAutoFit/>
          </a:bodyPr>
          <a:lstStyle/>
          <a:p>
            <a:r>
              <a:rPr lang="en-TW" sz="2400" dirty="0">
                <a:latin typeface="STXinwei" panose="02010800040101010101" pitchFamily="2" charset="-122"/>
                <a:ea typeface="STXinwei" panose="02010800040101010101" pitchFamily="2" charset="-122"/>
              </a:rPr>
              <a:t>数据渲染形式</a:t>
            </a:r>
          </a:p>
        </p:txBody>
      </p:sp>
    </p:spTree>
    <p:extLst>
      <p:ext uri="{BB962C8B-B14F-4D97-AF65-F5344CB8AC3E}">
        <p14:creationId xmlns:p14="http://schemas.microsoft.com/office/powerpoint/2010/main" val="2758679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a:xfrm>
            <a:off x="417981" y="448216"/>
            <a:ext cx="11360800" cy="763301"/>
          </a:xfrm>
        </p:spPr>
        <p:txBody>
          <a:bodyPr>
            <a:normAutofit/>
          </a:bodyPr>
          <a:lstStyle/>
          <a:p>
            <a:pPr algn="ctr"/>
            <a:r>
              <a:rPr lang="en-TW" sz="3199" dirty="0">
                <a:solidFill>
                  <a:srgbClr val="C00000"/>
                </a:solidFill>
                <a:latin typeface="STXinwei" panose="02010800040101010101" pitchFamily="2" charset="-122"/>
                <a:ea typeface="STXinwei" panose="02010800040101010101" pitchFamily="2" charset="-122"/>
              </a:rPr>
              <a:t>代数元语言</a:t>
            </a:r>
            <a:r>
              <a:rPr lang="zh-CN" altLang="en-US" sz="3199" dirty="0">
                <a:solidFill>
                  <a:srgbClr val="C00000"/>
                </a:solidFill>
                <a:latin typeface="STXinwei" panose="02010800040101010101" pitchFamily="2" charset="-122"/>
                <a:ea typeface="STXinwei" panose="02010800040101010101" pitchFamily="2" charset="-122"/>
              </a:rPr>
              <a:t>（</a:t>
            </a:r>
            <a:r>
              <a:rPr lang="en-US" altLang="zh-CN" sz="3199" dirty="0" err="1">
                <a:solidFill>
                  <a:srgbClr val="C00000"/>
                </a:solidFill>
                <a:latin typeface="STXinwei" panose="02010800040101010101" pitchFamily="2" charset="-122"/>
                <a:ea typeface="STXinwei" panose="02010800040101010101" pitchFamily="2" charset="-122"/>
              </a:rPr>
              <a:t>AoS</a:t>
            </a:r>
            <a:r>
              <a:rPr lang="zh-CN" altLang="en-US" sz="3199" dirty="0">
                <a:solidFill>
                  <a:srgbClr val="C00000"/>
                </a:solidFill>
                <a:latin typeface="STXinwei" panose="02010800040101010101" pitchFamily="2" charset="-122"/>
                <a:ea typeface="STXinwei" panose="02010800040101010101" pitchFamily="2" charset="-122"/>
              </a:rPr>
              <a:t>）</a:t>
            </a:r>
            <a:r>
              <a:rPr lang="en-TW" sz="3199" dirty="0">
                <a:solidFill>
                  <a:srgbClr val="C00000"/>
                </a:solidFill>
                <a:latin typeface="STXinwei" panose="02010800040101010101" pitchFamily="2" charset="-122"/>
                <a:ea typeface="STXinwei" panose="02010800040101010101" pitchFamily="2" charset="-122"/>
              </a:rPr>
              <a:t>和DevOps的结合</a:t>
            </a:r>
            <a:endParaRPr lang="en-TW" sz="1799" dirty="0">
              <a:solidFill>
                <a:srgbClr val="C00000"/>
              </a:solidFill>
              <a:latin typeface="STXinwei" panose="02010800040101010101" pitchFamily="2" charset="-122"/>
              <a:ea typeface="STXinwei" panose="02010800040101010101" pitchFamily="2" charset="-122"/>
            </a:endParaRP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32</a:t>
            </a:fld>
            <a:endParaRPr lang="en" dirty="0"/>
          </a:p>
        </p:txBody>
      </p:sp>
      <p:sp>
        <p:nvSpPr>
          <p:cNvPr id="11" name="TextBox 10">
            <a:extLst>
              <a:ext uri="{FF2B5EF4-FFF2-40B4-BE49-F238E27FC236}">
                <a16:creationId xmlns:a16="http://schemas.microsoft.com/office/drawing/2014/main" id="{B63F8A8C-89AE-4547-A9AF-9EA5345E4544}"/>
              </a:ext>
            </a:extLst>
          </p:cNvPr>
          <p:cNvSpPr txBox="1"/>
          <p:nvPr/>
        </p:nvSpPr>
        <p:spPr>
          <a:xfrm>
            <a:off x="1774120" y="1320015"/>
            <a:ext cx="8648521" cy="1446293"/>
          </a:xfrm>
          <a:prstGeom prst="rect">
            <a:avLst/>
          </a:prstGeom>
          <a:noFill/>
        </p:spPr>
        <p:txBody>
          <a:bodyPr wrap="none" rtlCol="0">
            <a:spAutoFit/>
          </a:bodyPr>
          <a:lstStyle/>
          <a:p>
            <a:pPr algn="ctr"/>
            <a:r>
              <a:rPr lang="zh-CN" altLang="en-US" sz="4399" dirty="0">
                <a:latin typeface="STXinwei" panose="02010800040101010101" pitchFamily="2" charset="-122"/>
                <a:ea typeface="STXinwei" panose="02010800040101010101" pitchFamily="2" charset="-122"/>
              </a:rPr>
              <a:t>利用</a:t>
            </a:r>
            <a:r>
              <a:rPr lang="zh-CN" altLang="en-US" sz="4399" dirty="0">
                <a:solidFill>
                  <a:srgbClr val="C00000"/>
                </a:solidFill>
                <a:latin typeface="STXinwei" panose="02010800040101010101" pitchFamily="2" charset="-122"/>
                <a:ea typeface="STXinwei" panose="02010800040101010101" pitchFamily="2" charset="-122"/>
              </a:rPr>
              <a:t>代数元语言</a:t>
            </a:r>
            <a:r>
              <a:rPr lang="zh-CN" altLang="en-US" sz="4399" dirty="0">
                <a:latin typeface="STXinwei" panose="02010800040101010101" pitchFamily="2" charset="-122"/>
                <a:ea typeface="STXinwei" panose="02010800040101010101" pitchFamily="2" charset="-122"/>
              </a:rPr>
              <a:t>的数据封闭性：</a:t>
            </a:r>
            <a:endParaRPr lang="en-TW" sz="4399" dirty="0">
              <a:latin typeface="STXinwei" panose="02010800040101010101" pitchFamily="2" charset="-122"/>
              <a:ea typeface="STXinwei" panose="02010800040101010101" pitchFamily="2" charset="-122"/>
            </a:endParaRPr>
          </a:p>
          <a:p>
            <a:pPr algn="ctr"/>
            <a:r>
              <a:rPr lang="en-TW" sz="4399" dirty="0">
                <a:solidFill>
                  <a:srgbClr val="FF0000"/>
                </a:solidFill>
                <a:latin typeface="STXinwei" panose="02010800040101010101" pitchFamily="2" charset="-122"/>
                <a:ea typeface="STXinwei" panose="02010800040101010101" pitchFamily="2" charset="-122"/>
              </a:rPr>
              <a:t>联通跨领域</a:t>
            </a:r>
            <a:r>
              <a:rPr lang="zh-CN" altLang="en-US" sz="4399" dirty="0">
                <a:solidFill>
                  <a:srgbClr val="FF0000"/>
                </a:solidFill>
                <a:latin typeface="STXinwei" panose="02010800040101010101" pitchFamily="2" charset="-122"/>
                <a:ea typeface="STXinwei" panose="02010800040101010101" pitchFamily="2" charset="-122"/>
              </a:rPr>
              <a:t>、</a:t>
            </a:r>
            <a:r>
              <a:rPr lang="en-TW" sz="4399" dirty="0">
                <a:solidFill>
                  <a:srgbClr val="FF0000"/>
                </a:solidFill>
                <a:latin typeface="STXinwei" panose="02010800040101010101" pitchFamily="2" charset="-122"/>
                <a:ea typeface="STXinwei" panose="02010800040101010101" pitchFamily="2" charset="-122"/>
              </a:rPr>
              <a:t>多层次</a:t>
            </a:r>
            <a:r>
              <a:rPr lang="en-TW" sz="4399" dirty="0">
                <a:latin typeface="STXinwei" panose="02010800040101010101" pitchFamily="2" charset="-122"/>
                <a:ea typeface="STXinwei" panose="02010800040101010101" pitchFamily="2" charset="-122"/>
              </a:rPr>
              <a:t>的语义模型</a:t>
            </a:r>
            <a:r>
              <a:rPr lang="zh-CN" altLang="en-US" sz="4399" dirty="0">
                <a:latin typeface="STXinwei" panose="02010800040101010101" pitchFamily="2" charset="-122"/>
                <a:ea typeface="STXinwei" panose="02010800040101010101" pitchFamily="2" charset="-122"/>
              </a:rPr>
              <a:t>。</a:t>
            </a:r>
            <a:endParaRPr lang="en-US" altLang="zh-CN" sz="4399" dirty="0">
              <a:latin typeface="STXinwei" panose="02010800040101010101" pitchFamily="2" charset="-122"/>
              <a:ea typeface="STXinwei" panose="02010800040101010101" pitchFamily="2" charset="-122"/>
            </a:endParaRPr>
          </a:p>
        </p:txBody>
      </p:sp>
      <p:sp>
        <p:nvSpPr>
          <p:cNvPr id="3" name="TextBox 2">
            <a:extLst>
              <a:ext uri="{FF2B5EF4-FFF2-40B4-BE49-F238E27FC236}">
                <a16:creationId xmlns:a16="http://schemas.microsoft.com/office/drawing/2014/main" id="{83250B92-5971-6545-B3BB-F3D6DABB9D6F}"/>
              </a:ext>
            </a:extLst>
          </p:cNvPr>
          <p:cNvSpPr txBox="1"/>
          <p:nvPr/>
        </p:nvSpPr>
        <p:spPr>
          <a:xfrm>
            <a:off x="4925836" y="2892602"/>
            <a:ext cx="2284600" cy="307777"/>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统一于AoS的模型集合空间</a:t>
            </a:r>
          </a:p>
        </p:txBody>
      </p:sp>
      <p:sp>
        <p:nvSpPr>
          <p:cNvPr id="5" name="Rectangle 4">
            <a:extLst>
              <a:ext uri="{FF2B5EF4-FFF2-40B4-BE49-F238E27FC236}">
                <a16:creationId xmlns:a16="http://schemas.microsoft.com/office/drawing/2014/main" id="{ED264064-2ADB-064A-87DB-134807FC74EF}"/>
              </a:ext>
            </a:extLst>
          </p:cNvPr>
          <p:cNvSpPr/>
          <p:nvPr/>
        </p:nvSpPr>
        <p:spPr>
          <a:xfrm>
            <a:off x="7270922" y="5016783"/>
            <a:ext cx="1281403"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可能性</a:t>
            </a:r>
          </a:p>
          <a:p>
            <a:pPr algn="ctr"/>
            <a:r>
              <a:rPr lang="en-TW" sz="2000" dirty="0">
                <a:solidFill>
                  <a:schemeClr val="tx1"/>
                </a:solidFill>
                <a:latin typeface="STXinwei" panose="02010800040101010101" pitchFamily="2" charset="-122"/>
                <a:ea typeface="STXinwei" panose="02010800040101010101" pitchFamily="2" charset="-122"/>
              </a:rPr>
              <a:t>描述语言</a:t>
            </a:r>
          </a:p>
        </p:txBody>
      </p:sp>
      <p:sp>
        <p:nvSpPr>
          <p:cNvPr id="7" name="Oval 6">
            <a:extLst>
              <a:ext uri="{FF2B5EF4-FFF2-40B4-BE49-F238E27FC236}">
                <a16:creationId xmlns:a16="http://schemas.microsoft.com/office/drawing/2014/main" id="{4D99C562-D95D-1E4A-82B2-FAF7AEB259BD}"/>
              </a:ext>
            </a:extLst>
          </p:cNvPr>
          <p:cNvSpPr/>
          <p:nvPr/>
        </p:nvSpPr>
        <p:spPr>
          <a:xfrm>
            <a:off x="727092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编码</a:t>
            </a:r>
          </a:p>
        </p:txBody>
      </p:sp>
      <p:sp>
        <p:nvSpPr>
          <p:cNvPr id="12" name="Oval 11">
            <a:extLst>
              <a:ext uri="{FF2B5EF4-FFF2-40B4-BE49-F238E27FC236}">
                <a16:creationId xmlns:a16="http://schemas.microsoft.com/office/drawing/2014/main" id="{8AB673A4-B53D-EF45-8D09-5E858D4B9E3B}"/>
              </a:ext>
            </a:extLst>
          </p:cNvPr>
          <p:cNvSpPr/>
          <p:nvPr/>
        </p:nvSpPr>
        <p:spPr>
          <a:xfrm>
            <a:off x="3361403" y="4045158"/>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评估</a:t>
            </a:r>
          </a:p>
        </p:txBody>
      </p:sp>
      <p:sp>
        <p:nvSpPr>
          <p:cNvPr id="13" name="Oval 12">
            <a:extLst>
              <a:ext uri="{FF2B5EF4-FFF2-40B4-BE49-F238E27FC236}">
                <a16:creationId xmlns:a16="http://schemas.microsoft.com/office/drawing/2014/main" id="{A6468454-4FA4-3144-AAC4-5E28CCD19724}"/>
              </a:ext>
            </a:extLst>
          </p:cNvPr>
          <p:cNvSpPr/>
          <p:nvPr/>
        </p:nvSpPr>
        <p:spPr>
          <a:xfrm>
            <a:off x="5441992" y="6217623"/>
            <a:ext cx="1281404" cy="573397"/>
          </a:xfrm>
          <a:prstGeom prst="ellipse">
            <a:avLst/>
          </a:prstGeom>
          <a:no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400" dirty="0">
                <a:solidFill>
                  <a:schemeClr val="tx1"/>
                </a:solidFill>
                <a:latin typeface="STXinwei" panose="02010800040101010101" pitchFamily="2" charset="-122"/>
                <a:ea typeface="STXinwei" panose="02010800040101010101" pitchFamily="2" charset="-122"/>
              </a:rPr>
              <a:t>枚举</a:t>
            </a:r>
          </a:p>
        </p:txBody>
      </p:sp>
      <p:sp>
        <p:nvSpPr>
          <p:cNvPr id="14" name="Rectangle 13">
            <a:extLst>
              <a:ext uri="{FF2B5EF4-FFF2-40B4-BE49-F238E27FC236}">
                <a16:creationId xmlns:a16="http://schemas.microsoft.com/office/drawing/2014/main" id="{82E74E45-AE74-D343-A6B0-202DCFE95347}"/>
              </a:ext>
            </a:extLst>
          </p:cNvPr>
          <p:cNvSpPr/>
          <p:nvPr/>
        </p:nvSpPr>
        <p:spPr>
          <a:xfrm>
            <a:off x="3411402" y="5016783"/>
            <a:ext cx="1195839"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解答方案的集合</a:t>
            </a:r>
          </a:p>
        </p:txBody>
      </p:sp>
      <p:sp>
        <p:nvSpPr>
          <p:cNvPr id="15" name="Rectangle 14">
            <a:extLst>
              <a:ext uri="{FF2B5EF4-FFF2-40B4-BE49-F238E27FC236}">
                <a16:creationId xmlns:a16="http://schemas.microsoft.com/office/drawing/2014/main" id="{B7F491D8-DE53-5C43-8EE3-774C13331F63}"/>
              </a:ext>
            </a:extLst>
          </p:cNvPr>
          <p:cNvSpPr/>
          <p:nvPr/>
        </p:nvSpPr>
        <p:spPr>
          <a:xfrm>
            <a:off x="5331940" y="3280455"/>
            <a:ext cx="1501507" cy="6927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latin typeface="STXinwei" panose="02010800040101010101" pitchFamily="2" charset="-122"/>
                <a:ea typeface="STXinwei" panose="02010800040101010101" pitchFamily="2" charset="-122"/>
              </a:rPr>
              <a:t>计算评估</a:t>
            </a:r>
          </a:p>
          <a:p>
            <a:pPr algn="ctr"/>
            <a:r>
              <a:rPr lang="en-TW" sz="2000" dirty="0">
                <a:solidFill>
                  <a:schemeClr val="tx1"/>
                </a:solidFill>
                <a:latin typeface="STXinwei" panose="02010800040101010101" pitchFamily="2" charset="-122"/>
                <a:ea typeface="STXinwei" panose="02010800040101010101" pitchFamily="2" charset="-122"/>
              </a:rPr>
              <a:t>累积的知识</a:t>
            </a:r>
          </a:p>
        </p:txBody>
      </p:sp>
      <p:cxnSp>
        <p:nvCxnSpPr>
          <p:cNvPr id="9" name="Straight Arrow Connector 8">
            <a:extLst>
              <a:ext uri="{FF2B5EF4-FFF2-40B4-BE49-F238E27FC236}">
                <a16:creationId xmlns:a16="http://schemas.microsoft.com/office/drawing/2014/main" id="{AA970F0B-18EE-E347-819B-3975A1C03E8F}"/>
              </a:ext>
            </a:extLst>
          </p:cNvPr>
          <p:cNvCxnSpPr>
            <a:stCxn id="15" idx="3"/>
            <a:endCxn id="7" idx="1"/>
          </p:cNvCxnSpPr>
          <p:nvPr/>
        </p:nvCxnSpPr>
        <p:spPr>
          <a:xfrm>
            <a:off x="6833447" y="3626846"/>
            <a:ext cx="625133"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A65791-E2D3-6C42-9093-475FAB02769A}"/>
              </a:ext>
            </a:extLst>
          </p:cNvPr>
          <p:cNvCxnSpPr>
            <a:cxnSpLocks/>
            <a:stCxn id="7" idx="4"/>
            <a:endCxn id="5" idx="0"/>
          </p:cNvCxnSpPr>
          <p:nvPr/>
        </p:nvCxnSpPr>
        <p:spPr>
          <a:xfrm flipH="1">
            <a:off x="7911625" y="4618555"/>
            <a:ext cx="1"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D1EB1C-6066-1347-82D2-4E6CBB108AD6}"/>
              </a:ext>
            </a:extLst>
          </p:cNvPr>
          <p:cNvCxnSpPr>
            <a:cxnSpLocks/>
            <a:stCxn id="5" idx="2"/>
            <a:endCxn id="13" idx="7"/>
          </p:cNvCxnSpPr>
          <p:nvPr/>
        </p:nvCxnSpPr>
        <p:spPr>
          <a:xfrm flipH="1">
            <a:off x="6535739" y="5709563"/>
            <a:ext cx="1375885"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E257B2F-E006-3742-8CD4-CF0E84DCEAA9}"/>
              </a:ext>
            </a:extLst>
          </p:cNvPr>
          <p:cNvCxnSpPr>
            <a:cxnSpLocks/>
            <a:stCxn id="13" idx="1"/>
            <a:endCxn id="14" idx="2"/>
          </p:cNvCxnSpPr>
          <p:nvPr/>
        </p:nvCxnSpPr>
        <p:spPr>
          <a:xfrm flipH="1" flipV="1">
            <a:off x="4009321" y="5709563"/>
            <a:ext cx="1620328" cy="5920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2F689B-7E86-B34F-833B-4706822DA130}"/>
              </a:ext>
            </a:extLst>
          </p:cNvPr>
          <p:cNvCxnSpPr>
            <a:cxnSpLocks/>
            <a:stCxn id="14" idx="0"/>
            <a:endCxn id="12" idx="4"/>
          </p:cNvCxnSpPr>
          <p:nvPr/>
        </p:nvCxnSpPr>
        <p:spPr>
          <a:xfrm flipH="1" flipV="1">
            <a:off x="4002105" y="4618555"/>
            <a:ext cx="7216" cy="3982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94818AA-2E6D-614F-BB6D-689B617C7C75}"/>
              </a:ext>
            </a:extLst>
          </p:cNvPr>
          <p:cNvCxnSpPr>
            <a:cxnSpLocks/>
            <a:stCxn id="12" idx="7"/>
            <a:endCxn id="15" idx="1"/>
          </p:cNvCxnSpPr>
          <p:nvPr/>
        </p:nvCxnSpPr>
        <p:spPr>
          <a:xfrm flipV="1">
            <a:off x="4455150" y="3626846"/>
            <a:ext cx="876791" cy="502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Git Logo PNG Transparent &amp;amp; SVG Vector - Freebie Supply">
            <a:extLst>
              <a:ext uri="{FF2B5EF4-FFF2-40B4-BE49-F238E27FC236}">
                <a16:creationId xmlns:a16="http://schemas.microsoft.com/office/drawing/2014/main" id="{D2CFFBF8-2297-0C49-8ED4-07EECA1E4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545" y="5022027"/>
            <a:ext cx="1375887" cy="10319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B9E3FE-0C7D-1E41-9B18-5C849D159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2398" y="4084876"/>
            <a:ext cx="398229" cy="3982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MySQL Logo in SVG Vector or PNG File Format - Logo.wine">
            <a:extLst>
              <a:ext uri="{FF2B5EF4-FFF2-40B4-BE49-F238E27FC236}">
                <a16:creationId xmlns:a16="http://schemas.microsoft.com/office/drawing/2014/main" id="{72D05664-565A-4C48-806B-03F7694B23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836" b="9890"/>
          <a:stretch/>
        </p:blipFill>
        <p:spPr bwMode="auto">
          <a:xfrm>
            <a:off x="2222525" y="5474850"/>
            <a:ext cx="713695" cy="358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n Introduction To Ansible Playbooks | by Michael Jonaitis | Medium">
            <a:extLst>
              <a:ext uri="{FF2B5EF4-FFF2-40B4-BE49-F238E27FC236}">
                <a16:creationId xmlns:a16="http://schemas.microsoft.com/office/drawing/2014/main" id="{38B452BE-C082-FB43-B02F-624D5DF70B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2923" y="6007324"/>
            <a:ext cx="716743" cy="440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GitHub logo PNG">
            <a:extLst>
              <a:ext uri="{FF2B5EF4-FFF2-40B4-BE49-F238E27FC236}">
                <a16:creationId xmlns:a16="http://schemas.microsoft.com/office/drawing/2014/main" id="{BEADFFDE-3783-454E-B092-A76E4BA8A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48848" y="5140221"/>
            <a:ext cx="2083220" cy="6927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8EE118B-199F-1748-B834-15A03B9105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4271" y="4081946"/>
            <a:ext cx="377090" cy="41888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cker Logo, history, meaning, symbol, PNG">
            <a:extLst>
              <a:ext uri="{FF2B5EF4-FFF2-40B4-BE49-F238E27FC236}">
                <a16:creationId xmlns:a16="http://schemas.microsoft.com/office/drawing/2014/main" id="{44621F4F-3BCA-9A4E-A87E-CD3AC91FA56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6745" r="16798"/>
          <a:stretch/>
        </p:blipFill>
        <p:spPr bwMode="auto">
          <a:xfrm>
            <a:off x="2284218" y="6004676"/>
            <a:ext cx="590308" cy="499645"/>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Kubernetes – Logos Download">
            <a:extLst>
              <a:ext uri="{FF2B5EF4-FFF2-40B4-BE49-F238E27FC236}">
                <a16:creationId xmlns:a16="http://schemas.microsoft.com/office/drawing/2014/main" id="{3382F4FD-E1BC-DF46-9AF8-71EA7A2B7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132" y="5653926"/>
            <a:ext cx="867083" cy="44082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stio Logo [ Download - Logo - icon ] png svg">
            <a:extLst>
              <a:ext uri="{FF2B5EF4-FFF2-40B4-BE49-F238E27FC236}">
                <a16:creationId xmlns:a16="http://schemas.microsoft.com/office/drawing/2014/main" id="{C30B81E7-3198-A549-BB4B-9AEDBEF1E1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7033" y="5075875"/>
            <a:ext cx="625552" cy="32737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4131C9D7-3C90-3C4F-B4CB-9300B4667C75}"/>
              </a:ext>
            </a:extLst>
          </p:cNvPr>
          <p:cNvPicPr>
            <a:picLocks noChangeAspect="1"/>
          </p:cNvPicPr>
          <p:nvPr/>
        </p:nvPicPr>
        <p:blipFill>
          <a:blip r:embed="rId12"/>
          <a:stretch>
            <a:fillRect/>
          </a:stretch>
        </p:blipFill>
        <p:spPr>
          <a:xfrm>
            <a:off x="5386401" y="5596715"/>
            <a:ext cx="1411339" cy="450940"/>
          </a:xfrm>
          <a:prstGeom prst="rect">
            <a:avLst/>
          </a:prstGeom>
        </p:spPr>
      </p:pic>
      <p:pic>
        <p:nvPicPr>
          <p:cNvPr id="2050" name="Picture 2" descr="Meta-Wiki">
            <a:extLst>
              <a:ext uri="{FF2B5EF4-FFF2-40B4-BE49-F238E27FC236}">
                <a16:creationId xmlns:a16="http://schemas.microsoft.com/office/drawing/2014/main" id="{47D605DB-0B57-264A-8DCE-5CC02E5944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3595" y="3950263"/>
            <a:ext cx="896952" cy="896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alytics - Magnolia CMS Extension | Magnolia Headless CMS">
            <a:extLst>
              <a:ext uri="{FF2B5EF4-FFF2-40B4-BE49-F238E27FC236}">
                <a16:creationId xmlns:a16="http://schemas.microsoft.com/office/drawing/2014/main" id="{AB542E36-0FE7-CE40-B29C-E7E6887A8D8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9636" y="5530239"/>
            <a:ext cx="643986" cy="4430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33FE11-2FC2-9F41-A552-0A7193CDCF29}"/>
              </a:ext>
            </a:extLst>
          </p:cNvPr>
          <p:cNvSpPr txBox="1"/>
          <p:nvPr/>
        </p:nvSpPr>
        <p:spPr>
          <a:xfrm>
            <a:off x="6833447" y="3252763"/>
            <a:ext cx="2204450"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网页集合范畴(Page)</a:t>
            </a:r>
          </a:p>
        </p:txBody>
      </p:sp>
      <p:sp>
        <p:nvSpPr>
          <p:cNvPr id="31" name="TextBox 30">
            <a:extLst>
              <a:ext uri="{FF2B5EF4-FFF2-40B4-BE49-F238E27FC236}">
                <a16:creationId xmlns:a16="http://schemas.microsoft.com/office/drawing/2014/main" id="{B1619C2C-1143-8947-9AA7-16C1123BB10D}"/>
              </a:ext>
            </a:extLst>
          </p:cNvPr>
          <p:cNvSpPr txBox="1"/>
          <p:nvPr/>
        </p:nvSpPr>
        <p:spPr>
          <a:xfrm>
            <a:off x="8653002" y="4721478"/>
            <a:ext cx="2085827"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文件集合范畴(File)</a:t>
            </a:r>
          </a:p>
        </p:txBody>
      </p:sp>
      <p:sp>
        <p:nvSpPr>
          <p:cNvPr id="32" name="TextBox 31">
            <a:extLst>
              <a:ext uri="{FF2B5EF4-FFF2-40B4-BE49-F238E27FC236}">
                <a16:creationId xmlns:a16="http://schemas.microsoft.com/office/drawing/2014/main" id="{C3BD202C-88FF-3647-A793-25D591D91D5F}"/>
              </a:ext>
            </a:extLst>
          </p:cNvPr>
          <p:cNvSpPr txBox="1"/>
          <p:nvPr/>
        </p:nvSpPr>
        <p:spPr>
          <a:xfrm>
            <a:off x="960413" y="4662549"/>
            <a:ext cx="2424062"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服务集合范畴(Service)</a:t>
            </a:r>
          </a:p>
        </p:txBody>
      </p:sp>
      <p:pic>
        <p:nvPicPr>
          <p:cNvPr id="2054" name="Picture 6" descr="Vagrant Logo transparent PNG - StickPNG">
            <a:extLst>
              <a:ext uri="{FF2B5EF4-FFF2-40B4-BE49-F238E27FC236}">
                <a16:creationId xmlns:a16="http://schemas.microsoft.com/office/drawing/2014/main" id="{8BF0F662-B860-0D4E-8BA0-BEFE72974E8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5968" y="6236140"/>
            <a:ext cx="408889" cy="49964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89E7BD97-EA86-774D-B7EC-919EDCB664A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801760" y="4957362"/>
            <a:ext cx="580622" cy="580622"/>
          </a:xfrm>
          <a:prstGeom prst="rect">
            <a:avLst/>
          </a:prstGeom>
        </p:spPr>
      </p:pic>
      <p:pic>
        <p:nvPicPr>
          <p:cNvPr id="35" name="Google Shape;638;p68">
            <a:extLst>
              <a:ext uri="{FF2B5EF4-FFF2-40B4-BE49-F238E27FC236}">
                <a16:creationId xmlns:a16="http://schemas.microsoft.com/office/drawing/2014/main" id="{3F0D3CF0-7162-6D41-831C-6EB9431C1480}"/>
              </a:ext>
            </a:extLst>
          </p:cNvPr>
          <p:cNvPicPr preferRelativeResize="0"/>
          <p:nvPr/>
        </p:nvPicPr>
        <p:blipFill>
          <a:blip r:embed="rId17">
            <a:alphaModFix/>
          </a:blip>
          <a:stretch>
            <a:fillRect/>
          </a:stretch>
        </p:blipFill>
        <p:spPr>
          <a:xfrm>
            <a:off x="701575" y="5040107"/>
            <a:ext cx="476419" cy="520840"/>
          </a:xfrm>
          <a:prstGeom prst="rect">
            <a:avLst/>
          </a:prstGeom>
          <a:noFill/>
          <a:ln>
            <a:noFill/>
          </a:ln>
        </p:spPr>
      </p:pic>
    </p:spTree>
    <p:extLst>
      <p:ext uri="{BB962C8B-B14F-4D97-AF65-F5344CB8AC3E}">
        <p14:creationId xmlns:p14="http://schemas.microsoft.com/office/powerpoint/2010/main" val="29882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a:extLst>
              <a:ext uri="{FF2B5EF4-FFF2-40B4-BE49-F238E27FC236}">
                <a16:creationId xmlns:a16="http://schemas.microsoft.com/office/drawing/2014/main" id="{6F785D6C-B334-D344-8EE8-2D1E54AFD528}"/>
              </a:ext>
            </a:extLst>
          </p:cNvPr>
          <p:cNvPicPr>
            <a:picLocks noChangeAspect="1"/>
          </p:cNvPicPr>
          <p:nvPr/>
        </p:nvPicPr>
        <p:blipFill rotWithShape="1">
          <a:blip r:embed="rId3">
            <a:alphaModFix/>
          </a:blip>
          <a:srcRect l="16779" t="14848" r="7240" b="8316"/>
          <a:stretch/>
        </p:blipFill>
        <p:spPr>
          <a:xfrm>
            <a:off x="1991268" y="1128834"/>
            <a:ext cx="8214225" cy="5729166"/>
          </a:xfrm>
          <a:prstGeom prst="rect">
            <a:avLst/>
          </a:prstGeom>
        </p:spPr>
      </p:pic>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从项目审计到物联网系统运营监控的有序数据空间</a:t>
            </a:r>
            <a:endParaRPr sz="240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1146310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a:extLst>
              <a:ext uri="{FF2B5EF4-FFF2-40B4-BE49-F238E27FC236}">
                <a16:creationId xmlns:a16="http://schemas.microsoft.com/office/drawing/2014/main" id="{6F785D6C-B334-D344-8EE8-2D1E54AFD528}"/>
              </a:ext>
            </a:extLst>
          </p:cNvPr>
          <p:cNvPicPr>
            <a:picLocks noChangeAspect="1"/>
          </p:cNvPicPr>
          <p:nvPr/>
        </p:nvPicPr>
        <p:blipFill rotWithShape="1">
          <a:blip r:embed="rId3">
            <a:alphaModFix/>
          </a:blip>
          <a:srcRect l="16779" t="14848" r="7240" b="8316"/>
          <a:stretch/>
        </p:blipFill>
        <p:spPr>
          <a:xfrm>
            <a:off x="1991268" y="1128834"/>
            <a:ext cx="8214225" cy="5729166"/>
          </a:xfrm>
          <a:prstGeom prst="rect">
            <a:avLst/>
          </a:prstGeom>
        </p:spPr>
      </p:pic>
      <p:sp>
        <p:nvSpPr>
          <p:cNvPr id="12787" name="标题 1"/>
          <p:cNvSpPr txBox="1">
            <a:spLocks noGrp="1"/>
          </p:cNvSpPr>
          <p:nvPr>
            <p:ph type="title"/>
          </p:nvPr>
        </p:nvSpPr>
        <p:spPr>
          <a:xfrm>
            <a:off x="490746" y="5144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TW" sz="2400" dirty="0">
                <a:latin typeface="STXinwei" panose="02010800040101010101" pitchFamily="2" charset="-122"/>
                <a:ea typeface="STXinwei" panose="02010800040101010101" pitchFamily="2" charset="-122"/>
              </a:rPr>
              <a:t>从项目管理到物联网系统运营监控的有序数据空间</a:t>
            </a:r>
            <a:endParaRPr sz="2400" dirty="0">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E17764E2-959C-B54C-A8E1-A25484EC9553}"/>
              </a:ext>
            </a:extLst>
          </p:cNvPr>
          <p:cNvSpPr/>
          <p:nvPr/>
        </p:nvSpPr>
        <p:spPr>
          <a:xfrm>
            <a:off x="5237430" y="3377045"/>
            <a:ext cx="1721899"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过程</a:t>
            </a:r>
          </a:p>
        </p:txBody>
      </p:sp>
      <p:sp>
        <p:nvSpPr>
          <p:cNvPr id="10" name="Rectangle 9">
            <a:extLst>
              <a:ext uri="{FF2B5EF4-FFF2-40B4-BE49-F238E27FC236}">
                <a16:creationId xmlns:a16="http://schemas.microsoft.com/office/drawing/2014/main" id="{53ADCCD1-1C4D-E544-94FF-74C62438AEB5}"/>
              </a:ext>
            </a:extLst>
          </p:cNvPr>
          <p:cNvSpPr/>
          <p:nvPr/>
        </p:nvSpPr>
        <p:spPr>
          <a:xfrm>
            <a:off x="8072108" y="3377045"/>
            <a:ext cx="1394011"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输入</a:t>
            </a:r>
            <a:endParaRPr lang="en-TW" sz="1100" dirty="0">
              <a:solidFill>
                <a:schemeClr val="tx1"/>
              </a:solidFill>
              <a:latin typeface="ACADEMY ENGRAVED LET PLAIN:1.0" panose="02000000000000000000" pitchFamily="2" charset="0"/>
              <a:ea typeface="STXinwei" panose="02010800040101010101" pitchFamily="2" charset="-122"/>
            </a:endParaRPr>
          </a:p>
        </p:txBody>
      </p:sp>
      <p:cxnSp>
        <p:nvCxnSpPr>
          <p:cNvPr id="3" name="Straight Arrow Connector 2">
            <a:extLst>
              <a:ext uri="{FF2B5EF4-FFF2-40B4-BE49-F238E27FC236}">
                <a16:creationId xmlns:a16="http://schemas.microsoft.com/office/drawing/2014/main" id="{781362FE-421C-5D42-B363-7DBCB0F64E21}"/>
              </a:ext>
            </a:extLst>
          </p:cNvPr>
          <p:cNvCxnSpPr>
            <a:stCxn id="10" idx="1"/>
            <a:endCxn id="8" idx="6"/>
          </p:cNvCxnSpPr>
          <p:nvPr/>
        </p:nvCxnSpPr>
        <p:spPr>
          <a:xfrm flipH="1">
            <a:off x="6959329" y="3520971"/>
            <a:ext cx="11127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96EBE6-CEFE-5F4F-B737-F61AB7CE5149}"/>
              </a:ext>
            </a:extLst>
          </p:cNvPr>
          <p:cNvCxnSpPr>
            <a:cxnSpLocks/>
            <a:stCxn id="8" idx="2"/>
          </p:cNvCxnSpPr>
          <p:nvPr/>
        </p:nvCxnSpPr>
        <p:spPr>
          <a:xfrm flipH="1">
            <a:off x="4176612" y="3520971"/>
            <a:ext cx="106081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2264597-7639-8A49-A063-499988503539}"/>
              </a:ext>
            </a:extLst>
          </p:cNvPr>
          <p:cNvSpPr/>
          <p:nvPr/>
        </p:nvSpPr>
        <p:spPr>
          <a:xfrm>
            <a:off x="2782599" y="3377045"/>
            <a:ext cx="1394011"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ACADEMY ENGRAVED LET PLAIN:1.0" panose="02000000000000000000" pitchFamily="2" charset="0"/>
                <a:ea typeface="STXinwei" panose="02010800040101010101" pitchFamily="2" charset="-122"/>
              </a:rPr>
              <a:t>输出</a:t>
            </a:r>
            <a:endParaRPr lang="en-TW" sz="1100" dirty="0">
              <a:solidFill>
                <a:schemeClr val="tx1"/>
              </a:solidFill>
              <a:latin typeface="ACADEMY ENGRAVED LET PLAIN:1.0" panose="02000000000000000000" pitchFamily="2" charset="0"/>
              <a:ea typeface="STXinwei" panose="02010800040101010101" pitchFamily="2" charset="-122"/>
            </a:endParaRPr>
          </a:p>
        </p:txBody>
      </p:sp>
      <p:sp>
        <p:nvSpPr>
          <p:cNvPr id="17" name="Rectangle 16">
            <a:extLst>
              <a:ext uri="{FF2B5EF4-FFF2-40B4-BE49-F238E27FC236}">
                <a16:creationId xmlns:a16="http://schemas.microsoft.com/office/drawing/2014/main" id="{CF108711-E074-B547-AED0-995E5FC37A3E}"/>
              </a:ext>
            </a:extLst>
          </p:cNvPr>
          <p:cNvSpPr/>
          <p:nvPr/>
        </p:nvSpPr>
        <p:spPr>
          <a:xfrm>
            <a:off x="680231" y="2162366"/>
            <a:ext cx="1066477" cy="2878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ACADEMY ENGRAVED LET PLAIN:1.0" panose="02000000000000000000" pitchFamily="2" charset="0"/>
                <a:ea typeface="STXinwei" panose="02010800040101010101" pitchFamily="2" charset="-122"/>
              </a:rPr>
              <a:t>项目目标</a:t>
            </a:r>
          </a:p>
        </p:txBody>
      </p:sp>
      <p:sp>
        <p:nvSpPr>
          <p:cNvPr id="18" name="Oval 17">
            <a:extLst>
              <a:ext uri="{FF2B5EF4-FFF2-40B4-BE49-F238E27FC236}">
                <a16:creationId xmlns:a16="http://schemas.microsoft.com/office/drawing/2014/main" id="{CA6041FE-ED60-6E4C-BD2C-DA6CB804D008}"/>
              </a:ext>
            </a:extLst>
          </p:cNvPr>
          <p:cNvSpPr/>
          <p:nvPr/>
        </p:nvSpPr>
        <p:spPr>
          <a:xfrm>
            <a:off x="680231" y="1637764"/>
            <a:ext cx="1066478"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运营背景</a:t>
            </a:r>
          </a:p>
        </p:txBody>
      </p:sp>
      <p:sp>
        <p:nvSpPr>
          <p:cNvPr id="19" name="Oval 18">
            <a:extLst>
              <a:ext uri="{FF2B5EF4-FFF2-40B4-BE49-F238E27FC236}">
                <a16:creationId xmlns:a16="http://schemas.microsoft.com/office/drawing/2014/main" id="{B12DD6FF-E627-D64F-8B26-C1C728BCEE75}"/>
              </a:ext>
            </a:extLst>
          </p:cNvPr>
          <p:cNvSpPr/>
          <p:nvPr/>
        </p:nvSpPr>
        <p:spPr>
          <a:xfrm>
            <a:off x="680231" y="2655069"/>
            <a:ext cx="1066477" cy="287852"/>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100" dirty="0">
                <a:solidFill>
                  <a:schemeClr val="tx1"/>
                </a:solidFill>
                <a:latin typeface="STXinwei" panose="02010800040101010101" pitchFamily="2" charset="-122"/>
                <a:ea typeface="STXinwei" panose="02010800040101010101" pitchFamily="2" charset="-122"/>
              </a:rPr>
              <a:t>筛选过程</a:t>
            </a:r>
          </a:p>
        </p:txBody>
      </p:sp>
      <p:cxnSp>
        <p:nvCxnSpPr>
          <p:cNvPr id="20" name="Straight Arrow Connector 19">
            <a:extLst>
              <a:ext uri="{FF2B5EF4-FFF2-40B4-BE49-F238E27FC236}">
                <a16:creationId xmlns:a16="http://schemas.microsoft.com/office/drawing/2014/main" id="{0A1E5041-5A40-2845-8ED4-BB7739C72C05}"/>
              </a:ext>
            </a:extLst>
          </p:cNvPr>
          <p:cNvCxnSpPr>
            <a:cxnSpLocks/>
            <a:stCxn id="18" idx="4"/>
            <a:endCxn id="17" idx="0"/>
          </p:cNvCxnSpPr>
          <p:nvPr/>
        </p:nvCxnSpPr>
        <p:spPr>
          <a:xfrm>
            <a:off x="1213470" y="1925616"/>
            <a:ext cx="0" cy="2367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3FCAEAC-0C13-8248-B790-44036DE26B40}"/>
              </a:ext>
            </a:extLst>
          </p:cNvPr>
          <p:cNvCxnSpPr>
            <a:cxnSpLocks/>
            <a:stCxn id="19" idx="0"/>
            <a:endCxn id="17" idx="2"/>
          </p:cNvCxnSpPr>
          <p:nvPr/>
        </p:nvCxnSpPr>
        <p:spPr>
          <a:xfrm flipV="1">
            <a:off x="1213470" y="2450218"/>
            <a:ext cx="0" cy="2048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46BFC25-2DBD-DD49-A6A8-1B5424C37688}"/>
              </a:ext>
            </a:extLst>
          </p:cNvPr>
          <p:cNvSpPr/>
          <p:nvPr/>
        </p:nvSpPr>
        <p:spPr>
          <a:xfrm>
            <a:off x="380231" y="5772102"/>
            <a:ext cx="1575630" cy="588306"/>
          </a:xfrm>
          <a:prstGeom prst="ellipse">
            <a:avLst/>
          </a:prstGeom>
          <a:solidFill>
            <a:srgbClr val="0068E6"/>
          </a:solid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bg1"/>
                </a:solidFill>
                <a:latin typeface="STXinwei" panose="02010800040101010101" pitchFamily="2" charset="-122"/>
                <a:ea typeface="STXinwei" panose="02010800040101010101" pitchFamily="2" charset="-122"/>
              </a:rPr>
              <a:t>确认</a:t>
            </a:r>
          </a:p>
          <a:p>
            <a:pPr algn="ctr"/>
            <a:r>
              <a:rPr lang="en-TW" dirty="0">
                <a:solidFill>
                  <a:schemeClr val="bg1"/>
                </a:solidFill>
                <a:latin typeface="STXinwei" panose="02010800040101010101" pitchFamily="2" charset="-122"/>
                <a:ea typeface="STXinwei" panose="02010800040101010101" pitchFamily="2" charset="-122"/>
              </a:rPr>
              <a:t>系统边界</a:t>
            </a:r>
          </a:p>
        </p:txBody>
      </p:sp>
      <p:cxnSp>
        <p:nvCxnSpPr>
          <p:cNvPr id="32" name="Straight Arrow Connector 31">
            <a:extLst>
              <a:ext uri="{FF2B5EF4-FFF2-40B4-BE49-F238E27FC236}">
                <a16:creationId xmlns:a16="http://schemas.microsoft.com/office/drawing/2014/main" id="{0F060FF9-931C-0E49-B0A7-1F38DCB78620}"/>
              </a:ext>
            </a:extLst>
          </p:cNvPr>
          <p:cNvCxnSpPr>
            <a:cxnSpLocks/>
            <a:stCxn id="14" idx="2"/>
            <a:endCxn id="28" idx="0"/>
          </p:cNvCxnSpPr>
          <p:nvPr/>
        </p:nvCxnSpPr>
        <p:spPr>
          <a:xfrm flipH="1">
            <a:off x="1168046" y="3664897"/>
            <a:ext cx="2311559" cy="21072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5608CAC-EA88-3246-BD67-5A9E37537C7D}"/>
              </a:ext>
            </a:extLst>
          </p:cNvPr>
          <p:cNvCxnSpPr>
            <a:cxnSpLocks/>
            <a:stCxn id="14" idx="1"/>
            <a:endCxn id="19" idx="4"/>
          </p:cNvCxnSpPr>
          <p:nvPr/>
        </p:nvCxnSpPr>
        <p:spPr>
          <a:xfrm flipH="1" flipV="1">
            <a:off x="1213470" y="2942921"/>
            <a:ext cx="1569129" cy="5780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69C1D20-76E7-774B-81E3-74C27304DA83}"/>
              </a:ext>
            </a:extLst>
          </p:cNvPr>
          <p:cNvCxnSpPr>
            <a:cxnSpLocks/>
            <a:stCxn id="28" idx="7"/>
            <a:endCxn id="10" idx="2"/>
          </p:cNvCxnSpPr>
          <p:nvPr/>
        </p:nvCxnSpPr>
        <p:spPr>
          <a:xfrm flipV="1">
            <a:off x="1725115" y="3664897"/>
            <a:ext cx="7043999" cy="21933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AD956F-3C33-174E-BB5C-EC04AE550F02}"/>
              </a:ext>
            </a:extLst>
          </p:cNvPr>
          <p:cNvCxnSpPr>
            <a:cxnSpLocks/>
            <a:stCxn id="19" idx="5"/>
            <a:endCxn id="10" idx="0"/>
          </p:cNvCxnSpPr>
          <p:nvPr/>
        </p:nvCxnSpPr>
        <p:spPr>
          <a:xfrm>
            <a:off x="1590526" y="2900766"/>
            <a:ext cx="7178588" cy="47627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25EDDBFA-68FC-B640-AB95-5E827903E88D}"/>
              </a:ext>
            </a:extLst>
          </p:cNvPr>
          <p:cNvSpPr/>
          <p:nvPr/>
        </p:nvSpPr>
        <p:spPr>
          <a:xfrm>
            <a:off x="10132291" y="1487055"/>
            <a:ext cx="2052461" cy="1605298"/>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抽象规范</a:t>
            </a:r>
          </a:p>
          <a:p>
            <a:pPr algn="ctr"/>
            <a:r>
              <a:rPr lang="en-TW" altLang="zh-CN" dirty="0">
                <a:solidFill>
                  <a:schemeClr val="tx1"/>
                </a:solidFill>
                <a:latin typeface="STXinwei" panose="02010800040101010101" pitchFamily="2" charset="-122"/>
                <a:ea typeface="STXinwei" panose="02010800040101010101" pitchFamily="2" charset="-122"/>
              </a:rPr>
              <a:t>Abstract</a:t>
            </a:r>
            <a:r>
              <a:rPr lang="zh-CN" altLang="en-US" dirty="0">
                <a:solidFill>
                  <a:schemeClr val="tx1"/>
                </a:solidFill>
                <a:latin typeface="STXinwei" panose="02010800040101010101" pitchFamily="2" charset="-122"/>
                <a:ea typeface="STXinwei" panose="02010800040101010101" pitchFamily="2" charset="-122"/>
              </a:rPr>
              <a:t> </a:t>
            </a:r>
            <a:r>
              <a:rPr lang="en-US" altLang="zh-CN" dirty="0">
                <a:solidFill>
                  <a:schemeClr val="tx1"/>
                </a:solidFill>
                <a:latin typeface="STXinwei" panose="02010800040101010101" pitchFamily="2" charset="-122"/>
                <a:ea typeface="STXinwei" panose="02010800040101010101" pitchFamily="2" charset="-122"/>
              </a:rPr>
              <a:t>Specification</a:t>
            </a:r>
            <a:endParaRPr lang="en-TW" dirty="0">
              <a:solidFill>
                <a:schemeClr val="tx1"/>
              </a:solidFill>
              <a:latin typeface="STXinwei" panose="02010800040101010101" pitchFamily="2" charset="-122"/>
              <a:ea typeface="STXinwei" panose="02010800040101010101" pitchFamily="2" charset="-122"/>
            </a:endParaRPr>
          </a:p>
        </p:txBody>
      </p:sp>
      <p:sp>
        <p:nvSpPr>
          <p:cNvPr id="29" name="Rectangle 28">
            <a:extLst>
              <a:ext uri="{FF2B5EF4-FFF2-40B4-BE49-F238E27FC236}">
                <a16:creationId xmlns:a16="http://schemas.microsoft.com/office/drawing/2014/main" id="{73BEE003-273A-404E-B61F-2084EA57FB93}"/>
              </a:ext>
            </a:extLst>
          </p:cNvPr>
          <p:cNvSpPr/>
          <p:nvPr/>
        </p:nvSpPr>
        <p:spPr>
          <a:xfrm>
            <a:off x="10283584" y="3699006"/>
            <a:ext cx="1779107" cy="152877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具体实践</a:t>
            </a:r>
          </a:p>
          <a:p>
            <a:pPr algn="ctr"/>
            <a:r>
              <a:rPr lang="en-TW" dirty="0">
                <a:solidFill>
                  <a:schemeClr val="tx1"/>
                </a:solidFill>
                <a:latin typeface="STXinwei" panose="02010800040101010101" pitchFamily="2" charset="-122"/>
                <a:ea typeface="STXinwei" panose="02010800040101010101" pitchFamily="2" charset="-122"/>
              </a:rPr>
              <a:t>Concrete Implementation</a:t>
            </a:r>
          </a:p>
        </p:txBody>
      </p:sp>
      <p:sp>
        <p:nvSpPr>
          <p:cNvPr id="22" name="Up Arrow 21">
            <a:extLst>
              <a:ext uri="{FF2B5EF4-FFF2-40B4-BE49-F238E27FC236}">
                <a16:creationId xmlns:a16="http://schemas.microsoft.com/office/drawing/2014/main" id="{AFB358F5-2565-0845-A751-3519AABE8DBE}"/>
              </a:ext>
            </a:extLst>
          </p:cNvPr>
          <p:cNvSpPr/>
          <p:nvPr/>
        </p:nvSpPr>
        <p:spPr>
          <a:xfrm>
            <a:off x="11568670" y="3015068"/>
            <a:ext cx="226166" cy="649829"/>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4" name="Down Arrow 23">
            <a:extLst>
              <a:ext uri="{FF2B5EF4-FFF2-40B4-BE49-F238E27FC236}">
                <a16:creationId xmlns:a16="http://schemas.microsoft.com/office/drawing/2014/main" id="{5DEC135B-62DA-A247-902A-5913D148D531}"/>
              </a:ext>
            </a:extLst>
          </p:cNvPr>
          <p:cNvSpPr/>
          <p:nvPr/>
        </p:nvSpPr>
        <p:spPr>
          <a:xfrm>
            <a:off x="10557209" y="3015068"/>
            <a:ext cx="226166" cy="649829"/>
          </a:xfrm>
          <a:prstGeom prst="downArrow">
            <a:avLst>
              <a:gd name="adj1" fmla="val 50000"/>
              <a:gd name="adj2" fmla="val 6633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TW"/>
          </a:p>
        </p:txBody>
      </p:sp>
      <p:sp>
        <p:nvSpPr>
          <p:cNvPr id="26" name="TextBox 25">
            <a:extLst>
              <a:ext uri="{FF2B5EF4-FFF2-40B4-BE49-F238E27FC236}">
                <a16:creationId xmlns:a16="http://schemas.microsoft.com/office/drawing/2014/main" id="{CC2848E0-BC6E-384A-B71C-8CAB90EF5721}"/>
              </a:ext>
            </a:extLst>
          </p:cNvPr>
          <p:cNvSpPr txBox="1"/>
          <p:nvPr/>
        </p:nvSpPr>
        <p:spPr>
          <a:xfrm>
            <a:off x="10084181" y="3063580"/>
            <a:ext cx="604653" cy="400110"/>
          </a:xfrm>
          <a:prstGeom prst="rect">
            <a:avLst/>
          </a:prstGeom>
          <a:noFill/>
        </p:spPr>
        <p:txBody>
          <a:bodyPr wrap="none" rtlCol="0">
            <a:spAutoFit/>
          </a:bodyPr>
          <a:lstStyle/>
          <a:p>
            <a:r>
              <a:rPr lang="en-TW" sz="1400" dirty="0">
                <a:latin typeface="STXinwei" panose="02010800040101010101" pitchFamily="2" charset="-122"/>
                <a:ea typeface="STXinwei" panose="02010800040101010101" pitchFamily="2" charset="-122"/>
              </a:rPr>
              <a:t>收敛</a:t>
            </a:r>
          </a:p>
          <a:p>
            <a:r>
              <a:rPr lang="en-TW" sz="600" dirty="0">
                <a:latin typeface="STXinwei" panose="02010800040101010101" pitchFamily="2" charset="-122"/>
                <a:ea typeface="STXinwei" panose="02010800040101010101" pitchFamily="2" charset="-122"/>
              </a:rPr>
              <a:t>convergence</a:t>
            </a:r>
          </a:p>
        </p:txBody>
      </p:sp>
      <p:sp>
        <p:nvSpPr>
          <p:cNvPr id="36" name="TextBox 35">
            <a:extLst>
              <a:ext uri="{FF2B5EF4-FFF2-40B4-BE49-F238E27FC236}">
                <a16:creationId xmlns:a16="http://schemas.microsoft.com/office/drawing/2014/main" id="{31FA20E9-7A52-734F-91D3-720879C92141}"/>
              </a:ext>
            </a:extLst>
          </p:cNvPr>
          <p:cNvSpPr txBox="1"/>
          <p:nvPr/>
        </p:nvSpPr>
        <p:spPr>
          <a:xfrm>
            <a:off x="11740419" y="3080287"/>
            <a:ext cx="492443" cy="384721"/>
          </a:xfrm>
          <a:prstGeom prst="rect">
            <a:avLst/>
          </a:prstGeom>
          <a:noFill/>
        </p:spPr>
        <p:txBody>
          <a:bodyPr wrap="none" rtlCol="0">
            <a:spAutoFit/>
          </a:bodyPr>
          <a:lstStyle/>
          <a:p>
            <a:r>
              <a:rPr lang="en-TW" sz="1200" dirty="0">
                <a:latin typeface="STXinwei" panose="02010800040101010101" pitchFamily="2" charset="-122"/>
                <a:ea typeface="STXinwei" panose="02010800040101010101" pitchFamily="2" charset="-122"/>
              </a:rPr>
              <a:t>发散</a:t>
            </a:r>
          </a:p>
          <a:p>
            <a:r>
              <a:rPr lang="en-TW" sz="700" dirty="0">
                <a:latin typeface="STXinwei" panose="02010800040101010101" pitchFamily="2" charset="-122"/>
                <a:ea typeface="STXinwei" panose="02010800040101010101" pitchFamily="2" charset="-122"/>
              </a:rPr>
              <a:t>diverse</a:t>
            </a:r>
          </a:p>
        </p:txBody>
      </p:sp>
      <p:sp>
        <p:nvSpPr>
          <p:cNvPr id="31" name="Up-Down Arrow 30">
            <a:extLst>
              <a:ext uri="{FF2B5EF4-FFF2-40B4-BE49-F238E27FC236}">
                <a16:creationId xmlns:a16="http://schemas.microsoft.com/office/drawing/2014/main" id="{C93DC915-C7B0-774A-8C3E-568B3718CA3F}"/>
              </a:ext>
            </a:extLst>
          </p:cNvPr>
          <p:cNvSpPr/>
          <p:nvPr/>
        </p:nvSpPr>
        <p:spPr>
          <a:xfrm>
            <a:off x="11028715" y="3124452"/>
            <a:ext cx="259612" cy="574554"/>
          </a:xfrm>
          <a:prstGeom prst="up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800" dirty="0">
                <a:solidFill>
                  <a:schemeClr val="tx1"/>
                </a:solidFill>
                <a:latin typeface="STXinwei" panose="02010800040101010101" pitchFamily="2" charset="-122"/>
                <a:ea typeface="STXinwei" panose="02010800040101010101" pitchFamily="2" charset="-122"/>
              </a:rPr>
              <a:t>元关系</a:t>
            </a:r>
          </a:p>
        </p:txBody>
      </p:sp>
      <p:sp>
        <p:nvSpPr>
          <p:cNvPr id="33" name="TextBox 32">
            <a:extLst>
              <a:ext uri="{FF2B5EF4-FFF2-40B4-BE49-F238E27FC236}">
                <a16:creationId xmlns:a16="http://schemas.microsoft.com/office/drawing/2014/main" id="{829CAA08-F71D-C648-B848-47E8FC235A0C}"/>
              </a:ext>
            </a:extLst>
          </p:cNvPr>
          <p:cNvSpPr txBox="1"/>
          <p:nvPr/>
        </p:nvSpPr>
        <p:spPr>
          <a:xfrm>
            <a:off x="10067616" y="5406526"/>
            <a:ext cx="2255013" cy="646331"/>
          </a:xfrm>
          <a:prstGeom prst="rect">
            <a:avLst/>
          </a:prstGeom>
          <a:noFill/>
        </p:spPr>
        <p:txBody>
          <a:bodyPr wrap="square" rtlCol="0">
            <a:spAutoFit/>
          </a:bodyPr>
          <a:lstStyle/>
          <a:p>
            <a:pPr algn="ctr"/>
            <a:r>
              <a:rPr lang="en-US" dirty="0"/>
              <a:t>Meta-verse</a:t>
            </a:r>
          </a:p>
          <a:p>
            <a:pPr algn="ctr"/>
            <a:r>
              <a:rPr lang="en-US" dirty="0"/>
              <a:t>=</a:t>
            </a:r>
            <a:r>
              <a:rPr lang="en-US" sz="1400" dirty="0"/>
              <a:t>C</a:t>
            </a:r>
            <a:r>
              <a:rPr lang="en-TW" sz="1400" dirty="0"/>
              <a:t>onvergence ∧ Divergence</a:t>
            </a:r>
            <a:endParaRPr lang="en-TW" dirty="0"/>
          </a:p>
        </p:txBody>
      </p:sp>
      <p:sp>
        <p:nvSpPr>
          <p:cNvPr id="30" name="TextBox 29">
            <a:extLst>
              <a:ext uri="{FF2B5EF4-FFF2-40B4-BE49-F238E27FC236}">
                <a16:creationId xmlns:a16="http://schemas.microsoft.com/office/drawing/2014/main" id="{E8CEC02E-4339-C741-A73D-2DD496A01F7C}"/>
              </a:ext>
            </a:extLst>
          </p:cNvPr>
          <p:cNvSpPr txBox="1"/>
          <p:nvPr/>
        </p:nvSpPr>
        <p:spPr>
          <a:xfrm>
            <a:off x="9968519" y="509483"/>
            <a:ext cx="2255013" cy="646331"/>
          </a:xfrm>
          <a:prstGeom prst="rect">
            <a:avLst/>
          </a:prstGeom>
          <a:noFill/>
        </p:spPr>
        <p:txBody>
          <a:bodyPr wrap="square" rtlCol="0">
            <a:spAutoFit/>
          </a:bodyPr>
          <a:lstStyle/>
          <a:p>
            <a:pPr algn="ctr"/>
            <a:r>
              <a:rPr lang="en-US" dirty="0"/>
              <a:t>Uni-verse</a:t>
            </a:r>
          </a:p>
          <a:p>
            <a:pPr algn="ctr"/>
            <a:r>
              <a:rPr lang="en-US" dirty="0"/>
              <a:t>=C</a:t>
            </a:r>
            <a:r>
              <a:rPr lang="en-TW" dirty="0"/>
              <a:t>onverse ∨ Diverse</a:t>
            </a:r>
          </a:p>
        </p:txBody>
      </p:sp>
      <p:cxnSp>
        <p:nvCxnSpPr>
          <p:cNvPr id="5" name="Elbow Connector 4">
            <a:extLst>
              <a:ext uri="{FF2B5EF4-FFF2-40B4-BE49-F238E27FC236}">
                <a16:creationId xmlns:a16="http://schemas.microsoft.com/office/drawing/2014/main" id="{23A0516A-BFA5-174B-891F-F95CC30CA176}"/>
              </a:ext>
            </a:extLst>
          </p:cNvPr>
          <p:cNvCxnSpPr>
            <a:stCxn id="17" idx="1"/>
            <a:endCxn id="28" idx="2"/>
          </p:cNvCxnSpPr>
          <p:nvPr/>
        </p:nvCxnSpPr>
        <p:spPr>
          <a:xfrm rot="10800000" flipV="1">
            <a:off x="380231" y="2306291"/>
            <a:ext cx="300000" cy="3759963"/>
          </a:xfrm>
          <a:prstGeom prst="bentConnector3">
            <a:avLst>
              <a:gd name="adj1" fmla="val 1762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1D2143B-DDA0-354A-9335-C66E56D569E2}"/>
              </a:ext>
            </a:extLst>
          </p:cNvPr>
          <p:cNvSpPr/>
          <p:nvPr/>
        </p:nvSpPr>
        <p:spPr>
          <a:xfrm>
            <a:off x="3022337" y="5493673"/>
            <a:ext cx="6999805" cy="118990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安全性陈述</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tx1"/>
                </a:solidFill>
                <a:latin typeface="STXinwei" panose="02010800040101010101" pitchFamily="2" charset="-122"/>
                <a:ea typeface="STXinwei" panose="02010800040101010101" pitchFamily="2" charset="-122"/>
              </a:rPr>
              <a:t>Safety Criteria Statement</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38" name="Straight Arrow Connector 37">
            <a:extLst>
              <a:ext uri="{FF2B5EF4-FFF2-40B4-BE49-F238E27FC236}">
                <a16:creationId xmlns:a16="http://schemas.microsoft.com/office/drawing/2014/main" id="{BD10C2BD-9E5B-EE45-BD3B-6277287865AE}"/>
              </a:ext>
            </a:extLst>
          </p:cNvPr>
          <p:cNvCxnSpPr>
            <a:cxnSpLocks/>
            <a:stCxn id="35" idx="1"/>
            <a:endCxn id="28" idx="6"/>
          </p:cNvCxnSpPr>
          <p:nvPr/>
        </p:nvCxnSpPr>
        <p:spPr>
          <a:xfrm flipH="1" flipV="1">
            <a:off x="1955861" y="6066255"/>
            <a:ext cx="1066476" cy="223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EA9DA7F-AB02-FC48-98B9-7A814CD2DDD8}"/>
              </a:ext>
            </a:extLst>
          </p:cNvPr>
          <p:cNvSpPr/>
          <p:nvPr/>
        </p:nvSpPr>
        <p:spPr>
          <a:xfrm>
            <a:off x="3057743" y="2450218"/>
            <a:ext cx="6763269" cy="52460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达标活性陈述</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tx1"/>
                </a:solidFill>
                <a:latin typeface="STXinwei" panose="02010800040101010101" pitchFamily="2" charset="-122"/>
                <a:ea typeface="STXinwei" panose="02010800040101010101" pitchFamily="2" charset="-122"/>
              </a:rPr>
              <a:t>Liveness Criteria Statement</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0" name="Straight Arrow Connector 39">
            <a:extLst>
              <a:ext uri="{FF2B5EF4-FFF2-40B4-BE49-F238E27FC236}">
                <a16:creationId xmlns:a16="http://schemas.microsoft.com/office/drawing/2014/main" id="{EECD8367-15FE-E043-8440-2B7AB1F57EBA}"/>
              </a:ext>
            </a:extLst>
          </p:cNvPr>
          <p:cNvCxnSpPr>
            <a:cxnSpLocks/>
            <a:stCxn id="39" idx="1"/>
            <a:endCxn id="19" idx="6"/>
          </p:cNvCxnSpPr>
          <p:nvPr/>
        </p:nvCxnSpPr>
        <p:spPr>
          <a:xfrm flipH="1">
            <a:off x="1746708" y="2712519"/>
            <a:ext cx="1311035" cy="8647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4639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69"/>
          <p:cNvPicPr preferRelativeResize="0"/>
          <p:nvPr/>
        </p:nvPicPr>
        <p:blipFill>
          <a:blip r:embed="rId3">
            <a:alphaModFix/>
          </a:blip>
          <a:stretch>
            <a:fillRect/>
          </a:stretch>
        </p:blipFill>
        <p:spPr>
          <a:xfrm>
            <a:off x="5250848" y="2253333"/>
            <a:ext cx="1549600" cy="1721379"/>
          </a:xfrm>
          <a:prstGeom prst="rect">
            <a:avLst/>
          </a:prstGeom>
          <a:noFill/>
          <a:ln>
            <a:noFill/>
          </a:ln>
        </p:spPr>
      </p:pic>
      <p:sp>
        <p:nvSpPr>
          <p:cNvPr id="654" name="Google Shape;654;p69"/>
          <p:cNvSpPr txBox="1"/>
          <p:nvPr/>
        </p:nvSpPr>
        <p:spPr>
          <a:xfrm>
            <a:off x="5250848" y="1587833"/>
            <a:ext cx="1549600"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Page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网页</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656" name="Google Shape;656;p69"/>
          <p:cNvPicPr preferRelativeResize="0"/>
          <p:nvPr/>
        </p:nvPicPr>
        <p:blipFill>
          <a:blip r:embed="rId4">
            <a:alphaModFix/>
          </a:blip>
          <a:stretch>
            <a:fillRect/>
          </a:stretch>
        </p:blipFill>
        <p:spPr>
          <a:xfrm>
            <a:off x="9234381" y="2321333"/>
            <a:ext cx="1664669" cy="1397249"/>
          </a:xfrm>
          <a:prstGeom prst="rect">
            <a:avLst/>
          </a:prstGeom>
          <a:noFill/>
          <a:ln>
            <a:noFill/>
          </a:ln>
        </p:spPr>
      </p:pic>
      <p:cxnSp>
        <p:nvCxnSpPr>
          <p:cNvPr id="657" name="Google Shape;657;p69"/>
          <p:cNvCxnSpPr/>
          <p:nvPr/>
        </p:nvCxnSpPr>
        <p:spPr>
          <a:xfrm>
            <a:off x="8006998" y="2159267"/>
            <a:ext cx="20800" cy="3916800"/>
          </a:xfrm>
          <a:prstGeom prst="straightConnector1">
            <a:avLst/>
          </a:prstGeom>
          <a:noFill/>
          <a:ln w="9525" cap="flat" cmpd="sng">
            <a:solidFill>
              <a:schemeClr val="dk2"/>
            </a:solidFill>
            <a:prstDash val="solid"/>
            <a:round/>
            <a:headEnd type="none" w="med" len="med"/>
            <a:tailEnd type="none" w="med" len="med"/>
          </a:ln>
        </p:spPr>
      </p:cxnSp>
      <p:cxnSp>
        <p:nvCxnSpPr>
          <p:cNvPr id="658" name="Google Shape;658;p69"/>
          <p:cNvCxnSpPr/>
          <p:nvPr/>
        </p:nvCxnSpPr>
        <p:spPr>
          <a:xfrm flipH="1">
            <a:off x="3885598" y="2197267"/>
            <a:ext cx="12800" cy="3840800"/>
          </a:xfrm>
          <a:prstGeom prst="straightConnector1">
            <a:avLst/>
          </a:prstGeom>
          <a:noFill/>
          <a:ln w="9525" cap="flat" cmpd="sng">
            <a:solidFill>
              <a:schemeClr val="dk2"/>
            </a:solidFill>
            <a:prstDash val="solid"/>
            <a:round/>
            <a:headEnd type="none" w="med" len="med"/>
            <a:tailEnd type="none" w="med" len="med"/>
          </a:ln>
        </p:spPr>
      </p:cxnSp>
      <p:pic>
        <p:nvPicPr>
          <p:cNvPr id="659" name="Google Shape;659;p69"/>
          <p:cNvPicPr preferRelativeResize="0"/>
          <p:nvPr/>
        </p:nvPicPr>
        <p:blipFill>
          <a:blip r:embed="rId5">
            <a:alphaModFix/>
          </a:blip>
          <a:stretch>
            <a:fillRect/>
          </a:stretch>
        </p:blipFill>
        <p:spPr>
          <a:xfrm>
            <a:off x="4401168" y="5105920"/>
            <a:ext cx="540330" cy="595119"/>
          </a:xfrm>
          <a:prstGeom prst="rect">
            <a:avLst/>
          </a:prstGeom>
          <a:noFill/>
          <a:ln>
            <a:noFill/>
          </a:ln>
        </p:spPr>
      </p:pic>
      <p:pic>
        <p:nvPicPr>
          <p:cNvPr id="660" name="Google Shape;660;p69"/>
          <p:cNvPicPr preferRelativeResize="0"/>
          <p:nvPr/>
        </p:nvPicPr>
        <p:blipFill>
          <a:blip r:embed="rId6">
            <a:alphaModFix/>
          </a:blip>
          <a:stretch>
            <a:fillRect/>
          </a:stretch>
        </p:blipFill>
        <p:spPr>
          <a:xfrm>
            <a:off x="9296307" y="4498113"/>
            <a:ext cx="1542520" cy="1171409"/>
          </a:xfrm>
          <a:prstGeom prst="rect">
            <a:avLst/>
          </a:prstGeom>
          <a:noFill/>
          <a:ln>
            <a:noFill/>
          </a:ln>
        </p:spPr>
      </p:pic>
      <p:sp>
        <p:nvSpPr>
          <p:cNvPr id="662" name="Google Shape;662;p69"/>
          <p:cNvSpPr txBox="1"/>
          <p:nvPr/>
        </p:nvSpPr>
        <p:spPr>
          <a:xfrm>
            <a:off x="1204614" y="1384531"/>
            <a:ext cx="1549600" cy="738800"/>
          </a:xfrm>
          <a:prstGeom prst="rect">
            <a:avLst/>
          </a:prstGeom>
          <a:noFill/>
          <a:ln>
            <a:noFill/>
          </a:ln>
        </p:spPr>
        <p:txBody>
          <a:bodyPr spcFirstLastPara="1" wrap="square" lIns="121900" tIns="121900" rIns="121900" bIns="121900" anchor="ctr" anchorCtr="0">
            <a:noAutofit/>
          </a:bodyPr>
          <a:lstStyle/>
          <a:p>
            <a:pPr algn="ctr"/>
            <a:r>
              <a:rPr lang="en" sz="3200" b="1" dirty="0">
                <a:latin typeface="Lato"/>
                <a:ea typeface="Lato"/>
                <a:cs typeface="Lato"/>
                <a:sym typeface="Lato"/>
              </a:rPr>
              <a:t>File</a:t>
            </a:r>
          </a:p>
          <a:p>
            <a:pPr algn="ctr"/>
            <a:r>
              <a:rPr lang="en-US" altLang="zh-CN" sz="3200" b="1" dirty="0">
                <a:latin typeface="Lato"/>
                <a:ea typeface="Lato"/>
                <a:cs typeface="Lato"/>
                <a:sym typeface="Lato"/>
              </a:rPr>
              <a:t>(</a:t>
            </a:r>
            <a:r>
              <a:rPr lang="zh-CN" altLang="en-US" sz="3200" b="1" dirty="0">
                <a:latin typeface="Lato"/>
                <a:ea typeface="Lato"/>
                <a:cs typeface="Lato"/>
                <a:sym typeface="Lato"/>
              </a:rPr>
              <a:t>文件</a:t>
            </a:r>
            <a:r>
              <a:rPr lang="en-US" altLang="zh-CN" sz="3200" b="1" dirty="0">
                <a:latin typeface="Lato"/>
                <a:ea typeface="Lato"/>
                <a:cs typeface="Lato"/>
                <a:sym typeface="Lato"/>
              </a:rPr>
              <a:t>)</a:t>
            </a:r>
            <a:endParaRPr sz="3200" b="1" dirty="0">
              <a:latin typeface="Lato"/>
              <a:ea typeface="Lato"/>
              <a:cs typeface="Lato"/>
              <a:sym typeface="Lato"/>
            </a:endParaRPr>
          </a:p>
        </p:txBody>
      </p:sp>
      <p:pic>
        <p:nvPicPr>
          <p:cNvPr id="663" name="Google Shape;663;p69"/>
          <p:cNvPicPr preferRelativeResize="0"/>
          <p:nvPr/>
        </p:nvPicPr>
        <p:blipFill>
          <a:blip r:embed="rId7">
            <a:alphaModFix/>
          </a:blip>
          <a:stretch>
            <a:fillRect/>
          </a:stretch>
        </p:blipFill>
        <p:spPr>
          <a:xfrm>
            <a:off x="2005875" y="4354066"/>
            <a:ext cx="1549600" cy="1404785"/>
          </a:xfrm>
          <a:prstGeom prst="rect">
            <a:avLst/>
          </a:prstGeom>
          <a:noFill/>
          <a:ln>
            <a:noFill/>
          </a:ln>
        </p:spPr>
      </p:pic>
      <p:pic>
        <p:nvPicPr>
          <p:cNvPr id="664" name="Google Shape;664;p69"/>
          <p:cNvPicPr preferRelativeResize="0"/>
          <p:nvPr/>
        </p:nvPicPr>
        <p:blipFill>
          <a:blip r:embed="rId8">
            <a:alphaModFix/>
          </a:blip>
          <a:stretch>
            <a:fillRect/>
          </a:stretch>
        </p:blipFill>
        <p:spPr>
          <a:xfrm>
            <a:off x="549317" y="4547814"/>
            <a:ext cx="1126435" cy="1017288"/>
          </a:xfrm>
          <a:prstGeom prst="rect">
            <a:avLst/>
          </a:prstGeom>
          <a:noFill/>
          <a:ln>
            <a:noFill/>
          </a:ln>
        </p:spPr>
      </p:pic>
      <p:pic>
        <p:nvPicPr>
          <p:cNvPr id="665" name="Google Shape;665;p69"/>
          <p:cNvPicPr preferRelativeResize="0"/>
          <p:nvPr/>
        </p:nvPicPr>
        <p:blipFill>
          <a:blip r:embed="rId9">
            <a:alphaModFix/>
          </a:blip>
          <a:stretch>
            <a:fillRect/>
          </a:stretch>
        </p:blipFill>
        <p:spPr>
          <a:xfrm>
            <a:off x="365097" y="2465174"/>
            <a:ext cx="3107635" cy="1297695"/>
          </a:xfrm>
          <a:prstGeom prst="rect">
            <a:avLst/>
          </a:prstGeom>
          <a:noFill/>
          <a:ln>
            <a:noFill/>
          </a:ln>
        </p:spPr>
      </p:pic>
      <p:sp>
        <p:nvSpPr>
          <p:cNvPr id="18" name="Title 1">
            <a:extLst>
              <a:ext uri="{FF2B5EF4-FFF2-40B4-BE49-F238E27FC236}">
                <a16:creationId xmlns:a16="http://schemas.microsoft.com/office/drawing/2014/main" id="{816CE36B-957C-F140-BE73-681AD756C348}"/>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命名空间领域</a:t>
            </a:r>
            <a:r>
              <a:rPr lang="en-US" sz="3199" dirty="0">
                <a:solidFill>
                  <a:srgbClr val="C00000"/>
                </a:solidFill>
                <a:latin typeface="STXinwei" panose="02010800040101010101" pitchFamily="2" charset="-122"/>
                <a:ea typeface="STXinwei" panose="02010800040101010101" pitchFamily="2" charset="-122"/>
              </a:rPr>
              <a:t>(</a:t>
            </a:r>
            <a:r>
              <a:rPr lang="en-US" altLang="zh-CN" sz="3199" dirty="0">
                <a:solidFill>
                  <a:srgbClr val="C00000"/>
                </a:solidFill>
                <a:latin typeface="ACADEMY ENGRAVED LET PLAIN:1.0" panose="02000000000000000000" pitchFamily="2" charset="0"/>
                <a:ea typeface="STXinwei" panose="02010800040101010101" pitchFamily="2" charset="-122"/>
              </a:rPr>
              <a:t>Namespace</a:t>
            </a:r>
            <a:r>
              <a:rPr lang="en-US" altLang="zh-CN" sz="3199" dirty="0">
                <a:solidFill>
                  <a:srgbClr val="C00000"/>
                </a:solidFill>
                <a:latin typeface="STXinwei" panose="02010800040101010101" pitchFamily="2" charset="-122"/>
                <a:ea typeface="STXinwei" panose="02010800040101010101" pitchFamily="2" charset="-122"/>
              </a:rPr>
              <a:t>)</a:t>
            </a:r>
            <a:r>
              <a:rPr lang="en-US" sz="3199" dirty="0" err="1">
                <a:solidFill>
                  <a:srgbClr val="C00000"/>
                </a:solidFill>
                <a:latin typeface="STXinwei" panose="02010800040101010101" pitchFamily="2" charset="-122"/>
                <a:ea typeface="STXinwei" panose="02010800040101010101" pitchFamily="2" charset="-122"/>
              </a:rPr>
              <a:t>中的三类资产</a:t>
            </a:r>
            <a:endParaRPr lang="en-TW" sz="1799" dirty="0">
              <a:solidFill>
                <a:srgbClr val="C00000"/>
              </a:solidFill>
              <a:latin typeface="STXinwei" panose="02010800040101010101" pitchFamily="2" charset="-122"/>
              <a:ea typeface="STXinwei" panose="02010800040101010101" pitchFamily="2" charset="-122"/>
            </a:endParaRPr>
          </a:p>
        </p:txBody>
      </p:sp>
      <p:sp>
        <p:nvSpPr>
          <p:cNvPr id="19" name="Google Shape;654;p69">
            <a:extLst>
              <a:ext uri="{FF2B5EF4-FFF2-40B4-BE49-F238E27FC236}">
                <a16:creationId xmlns:a16="http://schemas.microsoft.com/office/drawing/2014/main" id="{21D3D772-1549-D547-A6A0-644304803BF6}"/>
              </a:ext>
            </a:extLst>
          </p:cNvPr>
          <p:cNvSpPr txBox="1"/>
          <p:nvPr/>
        </p:nvSpPr>
        <p:spPr>
          <a:xfrm>
            <a:off x="9212544" y="1726374"/>
            <a:ext cx="1664668" cy="738800"/>
          </a:xfrm>
          <a:prstGeom prst="rect">
            <a:avLst/>
          </a:prstGeom>
          <a:noFill/>
          <a:ln>
            <a:noFill/>
          </a:ln>
        </p:spPr>
        <p:txBody>
          <a:bodyPr spcFirstLastPara="1" wrap="square" lIns="121900" tIns="121900" rIns="121900" bIns="121900" anchor="ctr" anchorCtr="0">
            <a:noAutofit/>
          </a:bodyPr>
          <a:lstStyle/>
          <a:p>
            <a:pPr algn="ctr"/>
            <a:r>
              <a:rPr lang="en-US" sz="3200" b="1" dirty="0">
                <a:latin typeface="Lato"/>
                <a:ea typeface="Lato"/>
                <a:cs typeface="Lato"/>
                <a:sym typeface="Lato"/>
              </a:rPr>
              <a:t>Service</a:t>
            </a:r>
          </a:p>
          <a:p>
            <a:pPr algn="ctr"/>
            <a:r>
              <a:rPr lang="en-US" altLang="zh-CN" sz="3200" b="1" dirty="0">
                <a:latin typeface="Lato"/>
                <a:ea typeface="Lato"/>
                <a:cs typeface="Lato"/>
                <a:sym typeface="Lato"/>
              </a:rPr>
              <a:t>(</a:t>
            </a:r>
            <a:r>
              <a:rPr lang="zh-TW" altLang="en-US" sz="3200" b="1" dirty="0">
                <a:latin typeface="Lato"/>
                <a:ea typeface="Lato"/>
                <a:cs typeface="Lato"/>
                <a:sym typeface="Lato"/>
              </a:rPr>
              <a:t>服务</a:t>
            </a:r>
            <a:r>
              <a:rPr lang="en-US" altLang="zh-TW" sz="3200" b="1" dirty="0">
                <a:latin typeface="Lato"/>
                <a:ea typeface="Lato"/>
                <a:cs typeface="Lato"/>
                <a:sym typeface="Lato"/>
              </a:rPr>
              <a:t>)</a:t>
            </a:r>
            <a:endParaRPr lang="zh-TW" altLang="en-US" sz="3200" b="1" dirty="0">
              <a:latin typeface="Lato"/>
              <a:ea typeface="Lato"/>
              <a:cs typeface="Lato"/>
              <a:sym typeface="Lato"/>
            </a:endParaRPr>
          </a:p>
          <a:p>
            <a:pPr algn="ctr"/>
            <a:endParaRPr sz="3200" b="1" dirty="0">
              <a:latin typeface="Lato"/>
              <a:ea typeface="Lato"/>
              <a:cs typeface="Lato"/>
              <a:sym typeface="Lato"/>
            </a:endParaRPr>
          </a:p>
        </p:txBody>
      </p:sp>
      <p:pic>
        <p:nvPicPr>
          <p:cNvPr id="20" name="Picture 2" descr="Meta-Wiki">
            <a:extLst>
              <a:ext uri="{FF2B5EF4-FFF2-40B4-BE49-F238E27FC236}">
                <a16:creationId xmlns:a16="http://schemas.microsoft.com/office/drawing/2014/main" id="{D40C248C-7988-6E4E-86D5-0628BB0701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7187" y="4419516"/>
            <a:ext cx="1320980" cy="1320980"/>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164EC065-1221-0448-BDF1-FE3DD81D10F2}"/>
              </a:ext>
            </a:extLst>
          </p:cNvPr>
          <p:cNvSpPr/>
          <p:nvPr/>
        </p:nvSpPr>
        <p:spPr>
          <a:xfrm>
            <a:off x="98845" y="2106930"/>
            <a:ext cx="11917664" cy="1905293"/>
          </a:xfrm>
          <a:prstGeom prst="ellipse">
            <a:avLst/>
          </a:prstGeom>
          <a:noFill/>
          <a:ln w="3810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3200" dirty="0">
                <a:solidFill>
                  <a:schemeClr val="tx1"/>
                </a:solidFill>
                <a:latin typeface="STXinwei" panose="02010800040101010101" pitchFamily="2" charset="-122"/>
                <a:ea typeface="STXinwei" panose="02010800040101010101" pitchFamily="2" charset="-122"/>
              </a:rPr>
              <a:t>语言规范</a:t>
            </a:r>
          </a:p>
          <a:p>
            <a:pPr algn="ctr"/>
            <a:r>
              <a:rPr lang="en-TW" altLang="zh-CN" sz="3200" dirty="0">
                <a:solidFill>
                  <a:schemeClr val="tx1"/>
                </a:solidFill>
                <a:latin typeface="STXinwei" panose="02010800040101010101" pitchFamily="2" charset="-122"/>
                <a:ea typeface="STXinwei" panose="02010800040101010101" pitchFamily="2" charset="-122"/>
              </a:rPr>
              <a:t>Abstract</a:t>
            </a:r>
            <a:r>
              <a:rPr lang="zh-CN" altLang="en-US" sz="3200" dirty="0">
                <a:solidFill>
                  <a:schemeClr val="tx1"/>
                </a:solidFill>
                <a:latin typeface="STXinwei" panose="02010800040101010101" pitchFamily="2" charset="-122"/>
                <a:ea typeface="STXinwei" panose="02010800040101010101" pitchFamily="2" charset="-122"/>
              </a:rPr>
              <a:t> </a:t>
            </a:r>
            <a:r>
              <a:rPr lang="en-US" altLang="zh-CN" sz="3200" dirty="0">
                <a:solidFill>
                  <a:schemeClr val="tx1"/>
                </a:solidFill>
                <a:latin typeface="STXinwei" panose="02010800040101010101" pitchFamily="2" charset="-122"/>
                <a:ea typeface="STXinwei" panose="02010800040101010101" pitchFamily="2" charset="-122"/>
              </a:rPr>
              <a:t>Specification</a:t>
            </a:r>
            <a:endParaRPr lang="en-TW" sz="3200" dirty="0">
              <a:solidFill>
                <a:schemeClr val="tx1"/>
              </a:solidFill>
              <a:latin typeface="STXinwei" panose="02010800040101010101" pitchFamily="2" charset="-122"/>
              <a:ea typeface="STXinwei" panose="02010800040101010101" pitchFamily="2" charset="-122"/>
            </a:endParaRPr>
          </a:p>
        </p:txBody>
      </p:sp>
      <p:sp>
        <p:nvSpPr>
          <p:cNvPr id="21" name="Rectangle 20">
            <a:extLst>
              <a:ext uri="{FF2B5EF4-FFF2-40B4-BE49-F238E27FC236}">
                <a16:creationId xmlns:a16="http://schemas.microsoft.com/office/drawing/2014/main" id="{E0D9C33D-EDCB-A544-9D14-CC7B7496C530}"/>
              </a:ext>
            </a:extLst>
          </p:cNvPr>
          <p:cNvSpPr/>
          <p:nvPr/>
        </p:nvSpPr>
        <p:spPr>
          <a:xfrm>
            <a:off x="98845" y="4392779"/>
            <a:ext cx="11917664" cy="207961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TW" sz="2800" dirty="0">
                <a:solidFill>
                  <a:schemeClr val="tx1"/>
                </a:solidFill>
                <a:latin typeface="STXinwei" panose="02010800040101010101" pitchFamily="2" charset="-122"/>
                <a:ea typeface="STXinwei" panose="02010800040101010101" pitchFamily="2" charset="-122"/>
              </a:rPr>
              <a:t>具体数据内容</a:t>
            </a:r>
          </a:p>
          <a:p>
            <a:pPr algn="ctr"/>
            <a:r>
              <a:rPr lang="en-TW" sz="2800" dirty="0">
                <a:solidFill>
                  <a:schemeClr val="tx1"/>
                </a:solidFill>
                <a:latin typeface="STXinwei" panose="02010800040101010101" pitchFamily="2" charset="-122"/>
                <a:ea typeface="STXinwei" panose="02010800040101010101" pitchFamily="2" charset="-122"/>
              </a:rPr>
              <a:t>Concrete Data Content</a:t>
            </a:r>
          </a:p>
        </p:txBody>
      </p:sp>
      <p:cxnSp>
        <p:nvCxnSpPr>
          <p:cNvPr id="3" name="Straight Arrow Connector 2">
            <a:extLst>
              <a:ext uri="{FF2B5EF4-FFF2-40B4-BE49-F238E27FC236}">
                <a16:creationId xmlns:a16="http://schemas.microsoft.com/office/drawing/2014/main" id="{746FBA25-87A8-A349-BABB-947929CA79F8}"/>
              </a:ext>
            </a:extLst>
          </p:cNvPr>
          <p:cNvCxnSpPr>
            <a:cxnSpLocks/>
            <a:stCxn id="17" idx="4"/>
            <a:endCxn id="21" idx="0"/>
          </p:cNvCxnSpPr>
          <p:nvPr/>
        </p:nvCxnSpPr>
        <p:spPr>
          <a:xfrm>
            <a:off x="6057677" y="4012223"/>
            <a:ext cx="0" cy="38055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29" name="Picture 8">
            <a:extLst>
              <a:ext uri="{FF2B5EF4-FFF2-40B4-BE49-F238E27FC236}">
                <a16:creationId xmlns:a16="http://schemas.microsoft.com/office/drawing/2014/main" id="{69F28108-DA01-A24B-9F5E-A86680BB25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9" t="7715" r="10365" b="10075"/>
          <a:stretch/>
        </p:blipFill>
        <p:spPr bwMode="auto">
          <a:xfrm>
            <a:off x="3755570" y="2115062"/>
            <a:ext cx="4690181" cy="2147189"/>
          </a:xfrm>
          <a:prstGeom prst="rect">
            <a:avLst/>
          </a:prstGeom>
          <a:noFill/>
          <a:effectLst>
            <a:reflection blurRad="6350" endPos="90000" dir="5400000" sy="-100000" algn="bl" rotWithShape="0"/>
          </a:effectLst>
          <a:extLst>
            <a:ext uri="{909E8E84-426E-40DD-AFC4-6F175D3DCCD1}">
              <a14:hiddenFill xmlns:a14="http://schemas.microsoft.com/office/drawing/2010/main">
                <a:solidFill>
                  <a:srgbClr val="FFFFFF"/>
                </a:solidFill>
              </a14:hiddenFill>
            </a:ext>
          </a:extLst>
        </p:spPr>
      </p:pic>
      <p:pic>
        <p:nvPicPr>
          <p:cNvPr id="623" name="Google Shape;623;p68"/>
          <p:cNvPicPr preferRelativeResize="0"/>
          <p:nvPr/>
        </p:nvPicPr>
        <p:blipFill>
          <a:blip r:embed="rId4">
            <a:alphaModFix/>
          </a:blip>
          <a:stretch>
            <a:fillRect/>
          </a:stretch>
        </p:blipFill>
        <p:spPr>
          <a:xfrm>
            <a:off x="10882495" y="4224244"/>
            <a:ext cx="715865" cy="600859"/>
          </a:xfrm>
          <a:prstGeom prst="rect">
            <a:avLst/>
          </a:prstGeom>
          <a:noFill/>
          <a:ln>
            <a:noFill/>
          </a:ln>
        </p:spPr>
      </p:pic>
      <p:sp>
        <p:nvSpPr>
          <p:cNvPr id="630" name="Google Shape;630;p68"/>
          <p:cNvSpPr/>
          <p:nvPr/>
        </p:nvSpPr>
        <p:spPr>
          <a:xfrm>
            <a:off x="524922" y="3224443"/>
            <a:ext cx="2556000" cy="9976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dirty="0" err="1">
                <a:latin typeface="STXinwei" panose="02010800040101010101" pitchFamily="2" charset="-122"/>
                <a:ea typeface="STXinwei" panose="02010800040101010101" pitchFamily="2" charset="-122"/>
              </a:rPr>
              <a:t>可靠性</a:t>
            </a:r>
            <a:r>
              <a:rPr lang="en" sz="1600" dirty="0">
                <a:latin typeface="STXinwei" panose="02010800040101010101" pitchFamily="2" charset="-122"/>
                <a:ea typeface="STXinwei" panose="02010800040101010101" pitchFamily="2" charset="-122"/>
              </a:rPr>
              <a:t> </a:t>
            </a:r>
            <a:endParaRPr sz="1600" dirty="0">
              <a:latin typeface="STXinwei" panose="02010800040101010101" pitchFamily="2" charset="-122"/>
              <a:ea typeface="STXinwei" panose="02010800040101010101" pitchFamily="2" charset="-122"/>
            </a:endParaRPr>
          </a:p>
          <a:p>
            <a:pPr algn="ctr"/>
            <a:r>
              <a:rPr lang="en" sz="1600" dirty="0" err="1">
                <a:solidFill>
                  <a:schemeClr val="lt1"/>
                </a:solidFill>
                <a:latin typeface="STXinwei" panose="02010800040101010101" pitchFamily="2" charset="-122"/>
                <a:ea typeface="STXinwei" panose="02010800040101010101" pitchFamily="2" charset="-122"/>
              </a:rPr>
              <a:t>通过版本控制</a:t>
            </a:r>
            <a:r>
              <a:rPr lang="zh-CN" altLang="en-US" sz="1600" dirty="0">
                <a:solidFill>
                  <a:schemeClr val="lt1"/>
                </a:solidFill>
                <a:latin typeface="STXinwei" panose="02010800040101010101" pitchFamily="2" charset="-122"/>
                <a:ea typeface="STXinwei" panose="02010800040101010101" pitchFamily="2" charset="-122"/>
              </a:rPr>
              <a:t>、</a:t>
            </a:r>
            <a:r>
              <a:rPr lang="en" sz="1600" dirty="0" err="1">
                <a:solidFill>
                  <a:schemeClr val="lt1"/>
                </a:solidFill>
                <a:latin typeface="STXinwei" panose="02010800040101010101" pitchFamily="2" charset="-122"/>
                <a:ea typeface="STXinwei" panose="02010800040101010101" pitchFamily="2" charset="-122"/>
              </a:rPr>
              <a:t>随机事件和时序逻辑</a:t>
            </a:r>
            <a:r>
              <a:rPr lang="zh-CN" altLang="en-US" sz="1600" dirty="0">
                <a:solidFill>
                  <a:schemeClr val="lt1"/>
                </a:solidFill>
                <a:latin typeface="STXinwei" panose="02010800040101010101" pitchFamily="2" charset="-122"/>
                <a:ea typeface="STXinwei" panose="02010800040101010101" pitchFamily="2" charset="-122"/>
              </a:rPr>
              <a:t>，保障数据的安全</a:t>
            </a:r>
            <a:endParaRPr sz="1600" dirty="0">
              <a:solidFill>
                <a:schemeClr val="lt1"/>
              </a:solidFill>
              <a:latin typeface="STXinwei" panose="02010800040101010101" pitchFamily="2" charset="-122"/>
              <a:ea typeface="STXinwei" panose="02010800040101010101" pitchFamily="2" charset="-122"/>
            </a:endParaRPr>
          </a:p>
        </p:txBody>
      </p:sp>
      <p:sp>
        <p:nvSpPr>
          <p:cNvPr id="631" name="Google Shape;631;p68"/>
          <p:cNvSpPr/>
          <p:nvPr/>
        </p:nvSpPr>
        <p:spPr>
          <a:xfrm>
            <a:off x="4691606" y="1058954"/>
            <a:ext cx="2556000" cy="997600"/>
          </a:xfrm>
          <a:prstGeom prst="roundRect">
            <a:avLst>
              <a:gd name="adj" fmla="val 16667"/>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精确性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浏览器的渲染功能</a:t>
            </a:r>
            <a:r>
              <a:rPr lang="zh-CN" altLang="en-US" sz="1600" dirty="0">
                <a:solidFill>
                  <a:schemeClr val="lt1"/>
                </a:solidFill>
                <a:latin typeface="STXinwei" panose="02010800040101010101" pitchFamily="2" charset="-122"/>
                <a:ea typeface="STXinwei" panose="02010800040101010101" pitchFamily="2" charset="-122"/>
              </a:rPr>
              <a:t>，可</a:t>
            </a:r>
            <a:r>
              <a:rPr lang="zh-TW" altLang="en-US" sz="1600" dirty="0">
                <a:solidFill>
                  <a:schemeClr val="lt1"/>
                </a:solidFill>
                <a:latin typeface="STXinwei" panose="02010800040101010101" pitchFamily="2" charset="-122"/>
                <a:ea typeface="STXinwei" panose="02010800040101010101" pitchFamily="2" charset="-122"/>
              </a:rPr>
              <a:t>将任何信息格式</a:t>
            </a:r>
            <a:r>
              <a:rPr lang="zh-CN" altLang="en-US" sz="1600" dirty="0">
                <a:solidFill>
                  <a:schemeClr val="lt1"/>
                </a:solidFill>
                <a:latin typeface="STXinwei" panose="02010800040101010101" pitchFamily="2" charset="-122"/>
                <a:ea typeface="STXinwei" panose="02010800040101010101" pitchFamily="2" charset="-122"/>
              </a:rPr>
              <a:t>，以贴切的格式，呈现给用户。</a:t>
            </a:r>
            <a:endParaRPr lang="zh-TW" altLang="en-US" sz="1600" dirty="0">
              <a:solidFill>
                <a:schemeClr val="lt1"/>
              </a:solidFill>
              <a:latin typeface="STXinwei" panose="02010800040101010101" pitchFamily="2" charset="-122"/>
              <a:ea typeface="STXinwei" panose="02010800040101010101" pitchFamily="2" charset="-122"/>
            </a:endParaRPr>
          </a:p>
        </p:txBody>
      </p:sp>
      <p:sp>
        <p:nvSpPr>
          <p:cNvPr id="632" name="Google Shape;632;p68"/>
          <p:cNvSpPr/>
          <p:nvPr/>
        </p:nvSpPr>
        <p:spPr>
          <a:xfrm>
            <a:off x="8921684" y="3110743"/>
            <a:ext cx="2556000" cy="997600"/>
          </a:xfrm>
          <a:prstGeom prst="roundRect">
            <a:avLst>
              <a:gd name="adj" fmla="val 16667"/>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zh-TW" altLang="en-US" sz="1600" b="1" dirty="0">
                <a:latin typeface="STXinwei" panose="02010800040101010101" pitchFamily="2" charset="-122"/>
                <a:ea typeface="STXinwei" panose="02010800040101010101" pitchFamily="2" charset="-122"/>
              </a:rPr>
              <a:t>可终止性</a:t>
            </a:r>
            <a:r>
              <a:rPr lang="zh-TW" altLang="en-US" sz="1600" dirty="0">
                <a:latin typeface="STXinwei" panose="02010800040101010101" pitchFamily="2" charset="-122"/>
                <a:ea typeface="STXinwei" panose="02010800040101010101" pitchFamily="2" charset="-122"/>
              </a:rPr>
              <a:t> </a:t>
            </a:r>
          </a:p>
          <a:p>
            <a:pPr algn="ctr"/>
            <a:r>
              <a:rPr lang="zh-TW" altLang="en-US" sz="1600" dirty="0">
                <a:solidFill>
                  <a:schemeClr val="lt1"/>
                </a:solidFill>
                <a:latin typeface="STXinwei" panose="02010800040101010101" pitchFamily="2" charset="-122"/>
                <a:ea typeface="STXinwei" panose="02010800040101010101" pitchFamily="2" charset="-122"/>
              </a:rPr>
              <a:t>根据计算资源的需求、及时部署计算资源和服务，保障系统的活性</a:t>
            </a:r>
          </a:p>
        </p:txBody>
      </p:sp>
      <p:pic>
        <p:nvPicPr>
          <p:cNvPr id="634" name="Google Shape;634;p68"/>
          <p:cNvPicPr preferRelativeResize="0"/>
          <p:nvPr/>
        </p:nvPicPr>
        <p:blipFill>
          <a:blip r:embed="rId5">
            <a:alphaModFix/>
          </a:blip>
          <a:stretch>
            <a:fillRect/>
          </a:stretch>
        </p:blipFill>
        <p:spPr>
          <a:xfrm>
            <a:off x="7331018" y="1571827"/>
            <a:ext cx="433090" cy="431454"/>
          </a:xfrm>
          <a:prstGeom prst="rect">
            <a:avLst/>
          </a:prstGeom>
          <a:noFill/>
          <a:ln>
            <a:noFill/>
          </a:ln>
        </p:spPr>
      </p:pic>
      <p:pic>
        <p:nvPicPr>
          <p:cNvPr id="636" name="Google Shape;636;p68"/>
          <p:cNvPicPr preferRelativeResize="0"/>
          <p:nvPr/>
        </p:nvPicPr>
        <p:blipFill rotWithShape="1">
          <a:blip r:embed="rId6">
            <a:alphaModFix/>
          </a:blip>
          <a:srcRect r="81646"/>
          <a:stretch/>
        </p:blipFill>
        <p:spPr>
          <a:xfrm>
            <a:off x="9386708" y="4247710"/>
            <a:ext cx="653244" cy="577393"/>
          </a:xfrm>
          <a:prstGeom prst="rect">
            <a:avLst/>
          </a:prstGeom>
          <a:noFill/>
          <a:ln>
            <a:noFill/>
          </a:ln>
        </p:spPr>
      </p:pic>
      <p:pic>
        <p:nvPicPr>
          <p:cNvPr id="637" name="Google Shape;637;p68"/>
          <p:cNvPicPr preferRelativeResize="0"/>
          <p:nvPr/>
        </p:nvPicPr>
        <p:blipFill rotWithShape="1">
          <a:blip r:embed="rId7">
            <a:alphaModFix/>
          </a:blip>
          <a:srcRect r="64778"/>
          <a:stretch/>
        </p:blipFill>
        <p:spPr>
          <a:xfrm>
            <a:off x="9501388" y="2342395"/>
            <a:ext cx="423883" cy="577393"/>
          </a:xfrm>
          <a:prstGeom prst="rect">
            <a:avLst/>
          </a:prstGeom>
          <a:noFill/>
          <a:ln>
            <a:noFill/>
          </a:ln>
        </p:spPr>
      </p:pic>
      <p:pic>
        <p:nvPicPr>
          <p:cNvPr id="639" name="Google Shape;639;p68"/>
          <p:cNvPicPr preferRelativeResize="0"/>
          <p:nvPr/>
        </p:nvPicPr>
        <p:blipFill>
          <a:blip r:embed="rId8">
            <a:alphaModFix/>
          </a:blip>
          <a:stretch>
            <a:fillRect/>
          </a:stretch>
        </p:blipFill>
        <p:spPr>
          <a:xfrm>
            <a:off x="1236522" y="2631092"/>
            <a:ext cx="1132800" cy="473008"/>
          </a:xfrm>
          <a:prstGeom prst="rect">
            <a:avLst/>
          </a:prstGeom>
          <a:noFill/>
          <a:ln>
            <a:noFill/>
          </a:ln>
        </p:spPr>
      </p:pic>
      <p:pic>
        <p:nvPicPr>
          <p:cNvPr id="640" name="Google Shape;640;p68"/>
          <p:cNvPicPr preferRelativeResize="0"/>
          <p:nvPr/>
        </p:nvPicPr>
        <p:blipFill>
          <a:blip r:embed="rId9">
            <a:alphaModFix/>
          </a:blip>
          <a:stretch>
            <a:fillRect/>
          </a:stretch>
        </p:blipFill>
        <p:spPr>
          <a:xfrm>
            <a:off x="4161100" y="1599570"/>
            <a:ext cx="447094" cy="445370"/>
          </a:xfrm>
          <a:prstGeom prst="rect">
            <a:avLst/>
          </a:prstGeom>
          <a:noFill/>
          <a:ln>
            <a:noFill/>
          </a:ln>
        </p:spPr>
      </p:pic>
      <p:pic>
        <p:nvPicPr>
          <p:cNvPr id="641" name="Google Shape;641;p68"/>
          <p:cNvPicPr preferRelativeResize="0"/>
          <p:nvPr/>
        </p:nvPicPr>
        <p:blipFill>
          <a:blip r:embed="rId10">
            <a:alphaModFix/>
          </a:blip>
          <a:stretch>
            <a:fillRect/>
          </a:stretch>
        </p:blipFill>
        <p:spPr>
          <a:xfrm>
            <a:off x="7331018" y="1058957"/>
            <a:ext cx="447091" cy="445367"/>
          </a:xfrm>
          <a:prstGeom prst="rect">
            <a:avLst/>
          </a:prstGeom>
          <a:noFill/>
          <a:ln>
            <a:noFill/>
          </a:ln>
        </p:spPr>
      </p:pic>
      <p:pic>
        <p:nvPicPr>
          <p:cNvPr id="642" name="Google Shape;642;p68"/>
          <p:cNvPicPr preferRelativeResize="0"/>
          <p:nvPr/>
        </p:nvPicPr>
        <p:blipFill>
          <a:blip r:embed="rId11">
            <a:alphaModFix/>
          </a:blip>
          <a:stretch>
            <a:fillRect/>
          </a:stretch>
        </p:blipFill>
        <p:spPr>
          <a:xfrm>
            <a:off x="4175089" y="1058954"/>
            <a:ext cx="433105" cy="445370"/>
          </a:xfrm>
          <a:prstGeom prst="rect">
            <a:avLst/>
          </a:prstGeom>
          <a:noFill/>
          <a:ln>
            <a:noFill/>
          </a:ln>
        </p:spPr>
      </p:pic>
      <p:pic>
        <p:nvPicPr>
          <p:cNvPr id="30" name="Picture 8" descr="GitHub logo PNG">
            <a:extLst>
              <a:ext uri="{FF2B5EF4-FFF2-40B4-BE49-F238E27FC236}">
                <a16:creationId xmlns:a16="http://schemas.microsoft.com/office/drawing/2014/main" id="{BE383FB1-BAD1-BB40-9460-6B79DE01E3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793" y="4444150"/>
            <a:ext cx="1411339" cy="469344"/>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a:extLst>
              <a:ext uri="{FF2B5EF4-FFF2-40B4-BE49-F238E27FC236}">
                <a16:creationId xmlns:a16="http://schemas.microsoft.com/office/drawing/2014/main" id="{5F1DD2B4-59A5-A946-91C7-878A638D1AF9}"/>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互联互通的数据生态系统需要代数的封闭性与对称性</a:t>
            </a:r>
            <a:endParaRPr lang="en-TW" sz="1799" dirty="0">
              <a:solidFill>
                <a:srgbClr val="C00000"/>
              </a:solidFill>
              <a:latin typeface="STXinwei" panose="02010800040101010101" pitchFamily="2" charset="-122"/>
              <a:ea typeface="STXinwei" panose="02010800040101010101" pitchFamily="2" charset="-122"/>
            </a:endParaRPr>
          </a:p>
        </p:txBody>
      </p:sp>
      <p:pic>
        <p:nvPicPr>
          <p:cNvPr id="34" name="Picture 33">
            <a:extLst>
              <a:ext uri="{FF2B5EF4-FFF2-40B4-BE49-F238E27FC236}">
                <a16:creationId xmlns:a16="http://schemas.microsoft.com/office/drawing/2014/main" id="{5679024B-3C71-6549-9C02-63F7BF766698}"/>
              </a:ext>
            </a:extLst>
          </p:cNvPr>
          <p:cNvPicPr>
            <a:picLocks noChangeAspect="1"/>
          </p:cNvPicPr>
          <p:nvPr/>
        </p:nvPicPr>
        <p:blipFill>
          <a:blip r:embed="rId13"/>
          <a:stretch>
            <a:fillRect/>
          </a:stretch>
        </p:blipFill>
        <p:spPr>
          <a:xfrm>
            <a:off x="2089998" y="4444150"/>
            <a:ext cx="1411339" cy="450940"/>
          </a:xfrm>
          <a:prstGeom prst="rect">
            <a:avLst/>
          </a:prstGeom>
        </p:spPr>
      </p:pic>
      <p:pic>
        <p:nvPicPr>
          <p:cNvPr id="36" name="Picture 6" descr="Vagrant Logo transparent PNG - StickPNG">
            <a:extLst>
              <a:ext uri="{FF2B5EF4-FFF2-40B4-BE49-F238E27FC236}">
                <a16:creationId xmlns:a16="http://schemas.microsoft.com/office/drawing/2014/main" id="{8A6BC0AE-472E-8D45-9E83-3592D486FB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99683" y="4262251"/>
            <a:ext cx="519441" cy="634735"/>
          </a:xfrm>
          <a:prstGeom prst="rect">
            <a:avLst/>
          </a:prstGeom>
          <a:noFill/>
          <a:extLst>
            <a:ext uri="{909E8E84-426E-40DD-AFC4-6F175D3DCCD1}">
              <a14:hiddenFill xmlns:a14="http://schemas.microsoft.com/office/drawing/2010/main">
                <a:solidFill>
                  <a:srgbClr val="FFFFFF"/>
                </a:solidFill>
              </a14:hiddenFill>
            </a:ext>
          </a:extLst>
        </p:spPr>
      </p:pic>
      <p:pic>
        <p:nvPicPr>
          <p:cNvPr id="37" name="Google Shape;638;p68">
            <a:extLst>
              <a:ext uri="{FF2B5EF4-FFF2-40B4-BE49-F238E27FC236}">
                <a16:creationId xmlns:a16="http://schemas.microsoft.com/office/drawing/2014/main" id="{12806AF0-5068-6446-9877-828FFEB2FE2B}"/>
              </a:ext>
            </a:extLst>
          </p:cNvPr>
          <p:cNvPicPr preferRelativeResize="0"/>
          <p:nvPr/>
        </p:nvPicPr>
        <p:blipFill>
          <a:blip r:embed="rId15">
            <a:alphaModFix/>
          </a:blip>
          <a:stretch>
            <a:fillRect/>
          </a:stretch>
        </p:blipFill>
        <p:spPr>
          <a:xfrm>
            <a:off x="8619069" y="4299298"/>
            <a:ext cx="605229" cy="601886"/>
          </a:xfrm>
          <a:prstGeom prst="rect">
            <a:avLst/>
          </a:prstGeom>
          <a:noFill/>
          <a:ln>
            <a:noFill/>
          </a:ln>
        </p:spPr>
      </p:pic>
      <p:pic>
        <p:nvPicPr>
          <p:cNvPr id="38" name="Picture 2" descr="An Introduction To Ansible Playbooks | by Michael Jonaitis | Medium">
            <a:extLst>
              <a:ext uri="{FF2B5EF4-FFF2-40B4-BE49-F238E27FC236}">
                <a16:creationId xmlns:a16="http://schemas.microsoft.com/office/drawing/2014/main" id="{B99F3823-A084-1F40-9D79-3DCED911351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98589" y="2329959"/>
            <a:ext cx="1241069" cy="763301"/>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a:extLst>
              <a:ext uri="{FF2B5EF4-FFF2-40B4-BE49-F238E27FC236}">
                <a16:creationId xmlns:a16="http://schemas.microsoft.com/office/drawing/2014/main" id="{F9462F54-48CE-1E42-817E-67C68FF4B4ED}"/>
              </a:ext>
            </a:extLst>
          </p:cNvPr>
          <p:cNvSpPr>
            <a:spLocks noGrp="1"/>
          </p:cNvSpPr>
          <p:nvPr>
            <p:ph type="title"/>
          </p:nvPr>
        </p:nvSpPr>
        <p:spPr>
          <a:xfrm>
            <a:off x="5227306" y="3364081"/>
            <a:ext cx="1736436" cy="763301"/>
          </a:xfrm>
        </p:spPr>
        <p:txBody>
          <a:bodyPr>
            <a:noAutofit/>
          </a:bodyPr>
          <a:lstStyle/>
          <a:p>
            <a:pPr algn="ctr"/>
            <a:r>
              <a:rPr lang="zh-CN" altLang="en-US" dirty="0">
                <a:solidFill>
                  <a:srgbClr val="C00000"/>
                </a:solidFill>
                <a:latin typeface="STXinwei" panose="02010800040101010101" pitchFamily="2" charset="-122"/>
                <a:ea typeface="STXinwei" panose="02010800040101010101" pitchFamily="2" charset="-122"/>
              </a:rPr>
              <a:t>系统代数</a:t>
            </a:r>
            <a:r>
              <a:rPr lang="en-US" altLang="zh-CN" dirty="0">
                <a:solidFill>
                  <a:srgbClr val="C00000"/>
                </a:solidFill>
                <a:latin typeface="STXinwei" panose="02010800040101010101" pitchFamily="2" charset="-122"/>
                <a:ea typeface="STXinwei" panose="02010800040101010101" pitchFamily="2" charset="-122"/>
              </a:rPr>
              <a:t>(</a:t>
            </a:r>
            <a:r>
              <a:rPr lang="en-US" altLang="zh-CN" dirty="0" err="1">
                <a:solidFill>
                  <a:srgbClr val="C00000"/>
                </a:solidFill>
                <a:latin typeface="STXinwei" panose="02010800040101010101" pitchFamily="2" charset="-122"/>
                <a:ea typeface="STXinwei" panose="02010800040101010101" pitchFamily="2" charset="-122"/>
              </a:rPr>
              <a:t>AoS</a:t>
            </a:r>
            <a:r>
              <a:rPr lang="en-US" altLang="zh-CN" dirty="0">
                <a:solidFill>
                  <a:srgbClr val="C00000"/>
                </a:solidFill>
                <a:latin typeface="STXinwei" panose="02010800040101010101" pitchFamily="2" charset="-122"/>
                <a:ea typeface="STXinwei" panose="02010800040101010101" pitchFamily="2" charset="-122"/>
              </a:rPr>
              <a:t>)</a:t>
            </a:r>
            <a:endParaRPr lang="en-TW" sz="2800" dirty="0">
              <a:solidFill>
                <a:srgbClr val="C00000"/>
              </a:solidFill>
              <a:latin typeface="STXinwei" panose="02010800040101010101" pitchFamily="2" charset="-122"/>
              <a:ea typeface="STXinwei" panose="02010800040101010101" pitchFamily="2" charset="-122"/>
            </a:endParaRPr>
          </a:p>
        </p:txBody>
      </p:sp>
      <p:pic>
        <p:nvPicPr>
          <p:cNvPr id="2" name="Picture 1">
            <a:extLst>
              <a:ext uri="{FF2B5EF4-FFF2-40B4-BE49-F238E27FC236}">
                <a16:creationId xmlns:a16="http://schemas.microsoft.com/office/drawing/2014/main" id="{85D195C6-04DF-004E-9DBD-31943F02051D}"/>
              </a:ext>
            </a:extLst>
          </p:cNvPr>
          <p:cNvPicPr>
            <a:picLocks noChangeAspect="1"/>
          </p:cNvPicPr>
          <p:nvPr/>
        </p:nvPicPr>
        <p:blipFill>
          <a:blip r:embed="rId17"/>
          <a:stretch>
            <a:fillRect/>
          </a:stretch>
        </p:blipFill>
        <p:spPr>
          <a:xfrm>
            <a:off x="5112873" y="5511270"/>
            <a:ext cx="1971016" cy="1359442"/>
          </a:xfrm>
          <a:prstGeom prst="rect">
            <a:avLst/>
          </a:prstGeom>
        </p:spPr>
      </p:pic>
      <p:pic>
        <p:nvPicPr>
          <p:cNvPr id="4" name="Graphic 3" descr="Computer">
            <a:extLst>
              <a:ext uri="{FF2B5EF4-FFF2-40B4-BE49-F238E27FC236}">
                <a16:creationId xmlns:a16="http://schemas.microsoft.com/office/drawing/2014/main" id="{F3A45098-AFAA-0345-869A-10FCDA3BD0D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06908" y="5943600"/>
            <a:ext cx="914400" cy="914400"/>
          </a:xfrm>
          <a:prstGeom prst="rect">
            <a:avLst/>
          </a:prstGeom>
        </p:spPr>
      </p:pic>
      <p:pic>
        <p:nvPicPr>
          <p:cNvPr id="6" name="Graphic 5" descr="Smart Phone">
            <a:extLst>
              <a:ext uri="{FF2B5EF4-FFF2-40B4-BE49-F238E27FC236}">
                <a16:creationId xmlns:a16="http://schemas.microsoft.com/office/drawing/2014/main" id="{8E619469-458A-0B46-A9F0-F71F921D11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08883" y="5943600"/>
            <a:ext cx="914400" cy="914400"/>
          </a:xfrm>
          <a:prstGeom prst="rect">
            <a:avLst/>
          </a:prstGeom>
        </p:spPr>
      </p:pic>
      <p:pic>
        <p:nvPicPr>
          <p:cNvPr id="8" name="Graphic 7" descr="Internet">
            <a:extLst>
              <a:ext uri="{FF2B5EF4-FFF2-40B4-BE49-F238E27FC236}">
                <a16:creationId xmlns:a16="http://schemas.microsoft.com/office/drawing/2014/main" id="{12E6E5B0-A501-3B4B-9EDD-F8EE586D40D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70247" y="5956312"/>
            <a:ext cx="914400" cy="914400"/>
          </a:xfrm>
          <a:prstGeom prst="rect">
            <a:avLst/>
          </a:prstGeom>
        </p:spPr>
      </p:pic>
      <p:pic>
        <p:nvPicPr>
          <p:cNvPr id="10" name="Graphic 9" descr="Headphones">
            <a:extLst>
              <a:ext uri="{FF2B5EF4-FFF2-40B4-BE49-F238E27FC236}">
                <a16:creationId xmlns:a16="http://schemas.microsoft.com/office/drawing/2014/main" id="{89E3A257-6E21-8445-A119-2D4D561BC6A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309898" y="5922224"/>
            <a:ext cx="914400" cy="914400"/>
          </a:xfrm>
          <a:prstGeom prst="rect">
            <a:avLst/>
          </a:prstGeom>
        </p:spPr>
      </p:pic>
      <p:pic>
        <p:nvPicPr>
          <p:cNvPr id="12" name="Graphic 11" descr="Projector">
            <a:extLst>
              <a:ext uri="{FF2B5EF4-FFF2-40B4-BE49-F238E27FC236}">
                <a16:creationId xmlns:a16="http://schemas.microsoft.com/office/drawing/2014/main" id="{1CD3BD42-B1AD-4C4C-B655-E519E5F2C97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224298" y="5922224"/>
            <a:ext cx="914400" cy="914400"/>
          </a:xfrm>
          <a:prstGeom prst="rect">
            <a:avLst/>
          </a:prstGeom>
        </p:spPr>
      </p:pic>
      <p:pic>
        <p:nvPicPr>
          <p:cNvPr id="14" name="Graphic 13" descr="Printer">
            <a:extLst>
              <a:ext uri="{FF2B5EF4-FFF2-40B4-BE49-F238E27FC236}">
                <a16:creationId xmlns:a16="http://schemas.microsoft.com/office/drawing/2014/main" id="{426C6DF6-E3CA-A245-94E2-CD95ACD2E33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458706" y="5901883"/>
            <a:ext cx="914400" cy="914400"/>
          </a:xfrm>
          <a:prstGeom prst="rect">
            <a:avLst/>
          </a:prstGeom>
        </p:spPr>
      </p:pic>
      <p:sp>
        <p:nvSpPr>
          <p:cNvPr id="15" name="TextBox 14">
            <a:extLst>
              <a:ext uri="{FF2B5EF4-FFF2-40B4-BE49-F238E27FC236}">
                <a16:creationId xmlns:a16="http://schemas.microsoft.com/office/drawing/2014/main" id="{6D93AC3F-7BEF-AB4D-8F7B-D0C65F0A2B65}"/>
              </a:ext>
            </a:extLst>
          </p:cNvPr>
          <p:cNvSpPr txBox="1"/>
          <p:nvPr/>
        </p:nvSpPr>
        <p:spPr>
          <a:xfrm>
            <a:off x="7331018" y="5661477"/>
            <a:ext cx="426591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所有可能落地的传感器 (IoT) 与社交网络</a:t>
            </a:r>
          </a:p>
        </p:txBody>
      </p:sp>
      <p:pic>
        <p:nvPicPr>
          <p:cNvPr id="17" name="Graphic 16" descr="Cell Tower">
            <a:extLst>
              <a:ext uri="{FF2B5EF4-FFF2-40B4-BE49-F238E27FC236}">
                <a16:creationId xmlns:a16="http://schemas.microsoft.com/office/drawing/2014/main" id="{D4473153-9224-C943-A9CC-57290D64BE5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491825" y="2351093"/>
            <a:ext cx="763301" cy="763301"/>
          </a:xfrm>
          <a:prstGeom prst="rect">
            <a:avLst/>
          </a:prstGeom>
        </p:spPr>
      </p:pic>
      <p:pic>
        <p:nvPicPr>
          <p:cNvPr id="19" name="Graphic 18" descr="Wireless router">
            <a:extLst>
              <a:ext uri="{FF2B5EF4-FFF2-40B4-BE49-F238E27FC236}">
                <a16:creationId xmlns:a16="http://schemas.microsoft.com/office/drawing/2014/main" id="{E1C20549-BDDB-C245-B92D-266445FDE52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214088" y="2310534"/>
            <a:ext cx="768544" cy="768544"/>
          </a:xfrm>
          <a:prstGeom prst="rect">
            <a:avLst/>
          </a:prstGeom>
        </p:spPr>
      </p:pic>
      <p:pic>
        <p:nvPicPr>
          <p:cNvPr id="22" name="Graphic 21" descr="Cloud Computing">
            <a:extLst>
              <a:ext uri="{FF2B5EF4-FFF2-40B4-BE49-F238E27FC236}">
                <a16:creationId xmlns:a16="http://schemas.microsoft.com/office/drawing/2014/main" id="{E3F9064C-0EA9-2746-A48E-00E888561353}"/>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80885" y="2370633"/>
            <a:ext cx="914400" cy="914400"/>
          </a:xfrm>
          <a:prstGeom prst="rect">
            <a:avLst/>
          </a:prstGeom>
        </p:spPr>
      </p:pic>
      <p:pic>
        <p:nvPicPr>
          <p:cNvPr id="24" name="Graphic 23" descr="Virtual Reality headset">
            <a:extLst>
              <a:ext uri="{FF2B5EF4-FFF2-40B4-BE49-F238E27FC236}">
                <a16:creationId xmlns:a16="http://schemas.microsoft.com/office/drawing/2014/main" id="{0953FF80-E54D-804B-A379-6EC8AA0EF4E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321287" y="5900848"/>
            <a:ext cx="914400" cy="914400"/>
          </a:xfrm>
          <a:prstGeom prst="rect">
            <a:avLst/>
          </a:prstGeom>
        </p:spPr>
      </p:pic>
      <p:pic>
        <p:nvPicPr>
          <p:cNvPr id="1026" name="Picture 2" descr="Facebook became Meta">
            <a:extLst>
              <a:ext uri="{FF2B5EF4-FFF2-40B4-BE49-F238E27FC236}">
                <a16:creationId xmlns:a16="http://schemas.microsoft.com/office/drawing/2014/main" id="{7DF73259-E3DC-AE41-802C-338924AC844A}"/>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51572" y="6084547"/>
            <a:ext cx="1156396" cy="65047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 Paper-less Facebook? - Forbes">
            <a:extLst>
              <a:ext uri="{FF2B5EF4-FFF2-40B4-BE49-F238E27FC236}">
                <a16:creationId xmlns:a16="http://schemas.microsoft.com/office/drawing/2014/main" id="{1D6B4D83-1335-7543-B5FF-AD024684D0D5}"/>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0447841" y="6022558"/>
            <a:ext cx="768544" cy="7685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Devsecops-Illustretion-ICon-1">
            <a:hlinkClick r:id="rId40"/>
            <a:extLst>
              <a:ext uri="{FF2B5EF4-FFF2-40B4-BE49-F238E27FC236}">
                <a16:creationId xmlns:a16="http://schemas.microsoft.com/office/drawing/2014/main" id="{6BA97CF2-840B-1A44-857C-7A4D219399AE}"/>
              </a:ext>
            </a:extLst>
          </p:cNvPr>
          <p:cNvPicPr>
            <a:picLocks noChangeAspect="1" noChangeArrowheads="1"/>
          </p:cNvPicPr>
          <p:nvPr/>
        </p:nvPicPr>
        <p:blipFill>
          <a:blip r:embed="rId41">
            <a:extLst>
              <a:ext uri="{28A0092B-C50C-407E-A947-70E740481C1C}">
                <a14:useLocalDpi xmlns:a14="http://schemas.microsoft.com/office/drawing/2010/main"/>
              </a:ext>
            </a:extLst>
          </a:blip>
          <a:srcRect/>
          <a:stretch>
            <a:fillRect/>
          </a:stretch>
        </p:blipFill>
        <p:spPr bwMode="auto">
          <a:xfrm>
            <a:off x="862352" y="4839735"/>
            <a:ext cx="1686385" cy="110672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4680A40-85BE-974D-B005-9FEA817F34AD}"/>
              </a:ext>
            </a:extLst>
          </p:cNvPr>
          <p:cNvSpPr txBox="1"/>
          <p:nvPr/>
        </p:nvSpPr>
        <p:spPr>
          <a:xfrm>
            <a:off x="2627696" y="5593155"/>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具体的数据呈现方式</a:t>
            </a:r>
          </a:p>
        </p:txBody>
      </p:sp>
      <p:sp>
        <p:nvSpPr>
          <p:cNvPr id="40" name="TextBox 39">
            <a:extLst>
              <a:ext uri="{FF2B5EF4-FFF2-40B4-BE49-F238E27FC236}">
                <a16:creationId xmlns:a16="http://schemas.microsoft.com/office/drawing/2014/main" id="{5828157D-6101-2147-9408-202964B9A7B5}"/>
              </a:ext>
            </a:extLst>
          </p:cNvPr>
          <p:cNvSpPr txBox="1"/>
          <p:nvPr/>
        </p:nvSpPr>
        <p:spPr>
          <a:xfrm>
            <a:off x="978352" y="1202151"/>
            <a:ext cx="3155031" cy="646331"/>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rPr>
              <a:t>抽象而万用的数据渲染引擎</a:t>
            </a:r>
          </a:p>
          <a:p>
            <a:r>
              <a:rPr lang="en-TW" dirty="0">
                <a:latin typeface="STXinwei" panose="02010800040101010101" pitchFamily="2" charset="-122"/>
                <a:ea typeface="STXinwei" panose="02010800040101010101" pitchFamily="2" charset="-122"/>
              </a:rPr>
              <a:t>(HTML5, WASM, EcmaScript)</a:t>
            </a:r>
          </a:p>
        </p:txBody>
      </p:sp>
      <p:sp>
        <p:nvSpPr>
          <p:cNvPr id="3" name="TextBox 2">
            <a:extLst>
              <a:ext uri="{FF2B5EF4-FFF2-40B4-BE49-F238E27FC236}">
                <a16:creationId xmlns:a16="http://schemas.microsoft.com/office/drawing/2014/main" id="{C4A9FBC2-E06D-1844-90EC-0E3CC1A5F855}"/>
              </a:ext>
            </a:extLst>
          </p:cNvPr>
          <p:cNvSpPr txBox="1"/>
          <p:nvPr/>
        </p:nvSpPr>
        <p:spPr>
          <a:xfrm>
            <a:off x="1058036" y="2282701"/>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文件命名空间</a:t>
            </a:r>
          </a:p>
        </p:txBody>
      </p:sp>
      <p:sp>
        <p:nvSpPr>
          <p:cNvPr id="41" name="TextBox 40">
            <a:extLst>
              <a:ext uri="{FF2B5EF4-FFF2-40B4-BE49-F238E27FC236}">
                <a16:creationId xmlns:a16="http://schemas.microsoft.com/office/drawing/2014/main" id="{ED047ED8-1503-114C-8F73-E6903FFFC958}"/>
              </a:ext>
            </a:extLst>
          </p:cNvPr>
          <p:cNvSpPr txBox="1"/>
          <p:nvPr/>
        </p:nvSpPr>
        <p:spPr>
          <a:xfrm>
            <a:off x="9501388" y="4978560"/>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服务命名空间</a:t>
            </a:r>
          </a:p>
        </p:txBody>
      </p:sp>
      <p:sp>
        <p:nvSpPr>
          <p:cNvPr id="42" name="TextBox 41">
            <a:extLst>
              <a:ext uri="{FF2B5EF4-FFF2-40B4-BE49-F238E27FC236}">
                <a16:creationId xmlns:a16="http://schemas.microsoft.com/office/drawing/2014/main" id="{82A6584F-2FC5-CF45-99C7-578DF80D509A}"/>
              </a:ext>
            </a:extLst>
          </p:cNvPr>
          <p:cNvSpPr txBox="1"/>
          <p:nvPr/>
        </p:nvSpPr>
        <p:spPr>
          <a:xfrm>
            <a:off x="7750318" y="1279020"/>
            <a:ext cx="1569660" cy="369332"/>
          </a:xfrm>
          <a:prstGeom prst="rect">
            <a:avLst/>
          </a:prstGeom>
          <a:noFill/>
        </p:spPr>
        <p:txBody>
          <a:bodyPr wrap="none" rtlCol="0">
            <a:spAutoFit/>
          </a:bodyPr>
          <a:lstStyle/>
          <a:p>
            <a:r>
              <a:rPr lang="en-TW" dirty="0">
                <a:solidFill>
                  <a:srgbClr val="C00000"/>
                </a:solidFill>
                <a:latin typeface="STXinwei" panose="02010800040101010101" pitchFamily="2" charset="-122"/>
                <a:ea typeface="STXinwei" panose="02010800040101010101" pitchFamily="2" charset="-122"/>
              </a:rPr>
              <a:t>网页命名空间</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AE226E8E-D27D-C04C-AD67-E961438D95C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24594" y="1139058"/>
            <a:ext cx="2819776" cy="1337191"/>
          </a:xfrm>
          <a:prstGeom prst="rect">
            <a:avLst/>
          </a:prstGeom>
        </p:spPr>
      </p:pic>
      <p:pic>
        <p:nvPicPr>
          <p:cNvPr id="44" name="Picture 43">
            <a:extLst>
              <a:ext uri="{FF2B5EF4-FFF2-40B4-BE49-F238E27FC236}">
                <a16:creationId xmlns:a16="http://schemas.microsoft.com/office/drawing/2014/main" id="{1F0DA1BD-7C0E-C940-AB6E-E0815B3092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8382" y="1139058"/>
            <a:ext cx="2804569" cy="1337191"/>
          </a:xfrm>
          <a:prstGeom prst="rect">
            <a:avLst/>
          </a:prstGeom>
        </p:spPr>
      </p:pic>
      <p:pic>
        <p:nvPicPr>
          <p:cNvPr id="45" name="Picture 44">
            <a:extLst>
              <a:ext uri="{FF2B5EF4-FFF2-40B4-BE49-F238E27FC236}">
                <a16:creationId xmlns:a16="http://schemas.microsoft.com/office/drawing/2014/main" id="{B2EF43A7-C72B-4948-B40B-8089A17208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23712" y="2660800"/>
            <a:ext cx="8553447" cy="3844019"/>
          </a:xfrm>
          <a:prstGeom prst="rect">
            <a:avLst/>
          </a:prstGeom>
        </p:spPr>
      </p:pic>
      <p:sp>
        <p:nvSpPr>
          <p:cNvPr id="8" name="Title 1">
            <a:extLst>
              <a:ext uri="{FF2B5EF4-FFF2-40B4-BE49-F238E27FC236}">
                <a16:creationId xmlns:a16="http://schemas.microsoft.com/office/drawing/2014/main" id="{6846B450-0941-8140-9F83-D9E3D9083254}"/>
              </a:ext>
            </a:extLst>
          </p:cNvPr>
          <p:cNvSpPr txBox="1">
            <a:spLocks/>
          </p:cNvSpPr>
          <p:nvPr/>
        </p:nvSpPr>
        <p:spPr>
          <a:xfrm>
            <a:off x="417981" y="448216"/>
            <a:ext cx="11360800" cy="76330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199" dirty="0" err="1">
                <a:solidFill>
                  <a:srgbClr val="C00000"/>
                </a:solidFill>
                <a:latin typeface="STXinwei" panose="02010800040101010101" pitchFamily="2" charset="-122"/>
                <a:ea typeface="STXinwei" panose="02010800040101010101" pitchFamily="2" charset="-122"/>
              </a:rPr>
              <a:t>个人知识容器</a:t>
            </a:r>
            <a:r>
              <a:rPr lang="en-US" altLang="zh-CN" sz="3199" dirty="0">
                <a:solidFill>
                  <a:srgbClr val="C00000"/>
                </a:solidFill>
                <a:latin typeface="STXinwei" panose="02010800040101010101" pitchFamily="2" charset="-122"/>
                <a:ea typeface="STXinwei" panose="02010800040101010101" pitchFamily="2" charset="-122"/>
              </a:rPr>
              <a:t>/Personal Knowledge Container</a:t>
            </a:r>
            <a:endParaRPr lang="en-TW" sz="1799" dirty="0">
              <a:solidFill>
                <a:srgbClr val="C00000"/>
              </a:solidFill>
              <a:latin typeface="STXinwei" panose="02010800040101010101" pitchFamily="2" charset="-122"/>
              <a:ea typeface="STXinwei" panose="02010800040101010101" pitchFamily="2" charset="-122"/>
            </a:endParaRPr>
          </a:p>
        </p:txBody>
      </p:sp>
      <p:sp>
        <p:nvSpPr>
          <p:cNvPr id="6" name="Google Shape;654;p69">
            <a:extLst>
              <a:ext uri="{FF2B5EF4-FFF2-40B4-BE49-F238E27FC236}">
                <a16:creationId xmlns:a16="http://schemas.microsoft.com/office/drawing/2014/main" id="{2D079120-A851-934F-A72C-0AF9ADDC5881}"/>
              </a:ext>
            </a:extLst>
          </p:cNvPr>
          <p:cNvSpPr txBox="1"/>
          <p:nvPr/>
        </p:nvSpPr>
        <p:spPr>
          <a:xfrm>
            <a:off x="9527504" y="2965894"/>
            <a:ext cx="1664668"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用户命名空间</a:t>
            </a:r>
            <a:endParaRPr b="1" dirty="0">
              <a:latin typeface="STXinwei" panose="02010800040101010101" pitchFamily="2" charset="-122"/>
              <a:ea typeface="STXinwei" panose="02010800040101010101" pitchFamily="2" charset="-122"/>
              <a:cs typeface="Lato"/>
              <a:sym typeface="Lato"/>
            </a:endParaRPr>
          </a:p>
        </p:txBody>
      </p:sp>
      <p:sp>
        <p:nvSpPr>
          <p:cNvPr id="7" name="Google Shape;654;p69">
            <a:extLst>
              <a:ext uri="{FF2B5EF4-FFF2-40B4-BE49-F238E27FC236}">
                <a16:creationId xmlns:a16="http://schemas.microsoft.com/office/drawing/2014/main" id="{1987ADC2-32C3-8F45-AB7A-3E0A940E97B5}"/>
              </a:ext>
            </a:extLst>
          </p:cNvPr>
          <p:cNvSpPr txBox="1"/>
          <p:nvPr/>
        </p:nvSpPr>
        <p:spPr>
          <a:xfrm>
            <a:off x="4671024" y="2479437"/>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算法库命名空间</a:t>
            </a:r>
            <a:endParaRPr b="1" dirty="0">
              <a:latin typeface="STXinwei" panose="02010800040101010101" pitchFamily="2" charset="-122"/>
              <a:ea typeface="STXinwei" panose="02010800040101010101" pitchFamily="2" charset="-122"/>
              <a:cs typeface="Lato"/>
              <a:sym typeface="Lato"/>
            </a:endParaRPr>
          </a:p>
        </p:txBody>
      </p:sp>
      <p:sp>
        <p:nvSpPr>
          <p:cNvPr id="9" name="Google Shape;654;p69">
            <a:extLst>
              <a:ext uri="{FF2B5EF4-FFF2-40B4-BE49-F238E27FC236}">
                <a16:creationId xmlns:a16="http://schemas.microsoft.com/office/drawing/2014/main" id="{A40968A1-42CB-9442-AB04-EBAFB61DDE95}"/>
              </a:ext>
            </a:extLst>
          </p:cNvPr>
          <p:cNvSpPr txBox="1"/>
          <p:nvPr/>
        </p:nvSpPr>
        <p:spPr>
          <a:xfrm>
            <a:off x="-86092" y="3952637"/>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服务数据</a:t>
            </a:r>
            <a:endParaRPr lang="en-US" b="1" dirty="0">
              <a:latin typeface="STXinwei" panose="02010800040101010101" pitchFamily="2" charset="-122"/>
              <a:ea typeface="STXinwei" panose="02010800040101010101" pitchFamily="2" charset="-122"/>
              <a:cs typeface="Lato"/>
              <a:sym typeface="Lato"/>
            </a:endParaRPr>
          </a:p>
          <a:p>
            <a:pPr algn="ctr"/>
            <a:r>
              <a:rPr lang="en-US" b="1" dirty="0" err="1">
                <a:latin typeface="STXinwei" panose="02010800040101010101" pitchFamily="2" charset="-122"/>
                <a:ea typeface="STXinwei" panose="02010800040101010101" pitchFamily="2" charset="-122"/>
                <a:cs typeface="Lato"/>
                <a:sym typeface="Lato"/>
              </a:rPr>
              <a:t>命名空间</a:t>
            </a:r>
            <a:endParaRPr b="1" dirty="0">
              <a:latin typeface="STXinwei" panose="02010800040101010101" pitchFamily="2" charset="-122"/>
              <a:ea typeface="STXinwei" panose="02010800040101010101" pitchFamily="2" charset="-122"/>
              <a:cs typeface="Lato"/>
              <a:sym typeface="Lato"/>
            </a:endParaRPr>
          </a:p>
        </p:txBody>
      </p:sp>
      <p:sp>
        <p:nvSpPr>
          <p:cNvPr id="10" name="Google Shape;654;p69">
            <a:extLst>
              <a:ext uri="{FF2B5EF4-FFF2-40B4-BE49-F238E27FC236}">
                <a16:creationId xmlns:a16="http://schemas.microsoft.com/office/drawing/2014/main" id="{4CEC0EB4-495C-5A4C-82E5-93A901515690}"/>
              </a:ext>
            </a:extLst>
          </p:cNvPr>
          <p:cNvSpPr txBox="1"/>
          <p:nvPr/>
        </p:nvSpPr>
        <p:spPr>
          <a:xfrm>
            <a:off x="8549908" y="1392880"/>
            <a:ext cx="2105696" cy="738800"/>
          </a:xfrm>
          <a:prstGeom prst="rect">
            <a:avLst/>
          </a:prstGeom>
          <a:noFill/>
          <a:ln>
            <a:noFill/>
          </a:ln>
        </p:spPr>
        <p:txBody>
          <a:bodyPr spcFirstLastPara="1" wrap="square" lIns="121900" tIns="121900" rIns="121900" bIns="121900" anchor="ctr" anchorCtr="0">
            <a:noAutofit/>
          </a:bodyPr>
          <a:lstStyle/>
          <a:p>
            <a:pPr algn="ctr"/>
            <a:r>
              <a:rPr lang="en-US" b="1" dirty="0" err="1">
                <a:latin typeface="STXinwei" panose="02010800040101010101" pitchFamily="2" charset="-122"/>
                <a:ea typeface="STXinwei" panose="02010800040101010101" pitchFamily="2" charset="-122"/>
                <a:cs typeface="Lato"/>
                <a:sym typeface="Lato"/>
              </a:rPr>
              <a:t>行为数据</a:t>
            </a:r>
            <a:endParaRPr lang="en-US" b="1" dirty="0">
              <a:latin typeface="STXinwei" panose="02010800040101010101" pitchFamily="2" charset="-122"/>
              <a:ea typeface="STXinwei" panose="02010800040101010101" pitchFamily="2" charset="-122"/>
              <a:cs typeface="Lato"/>
              <a:sym typeface="Lato"/>
            </a:endParaRPr>
          </a:p>
          <a:p>
            <a:pPr algn="ctr"/>
            <a:r>
              <a:rPr lang="en-US" b="1" dirty="0" err="1">
                <a:latin typeface="STXinwei" panose="02010800040101010101" pitchFamily="2" charset="-122"/>
                <a:ea typeface="STXinwei" panose="02010800040101010101" pitchFamily="2" charset="-122"/>
                <a:cs typeface="Lato"/>
                <a:sym typeface="Lato"/>
              </a:rPr>
              <a:t>命名空间</a:t>
            </a:r>
            <a:endParaRPr b="1" dirty="0">
              <a:latin typeface="STXinwei" panose="02010800040101010101" pitchFamily="2" charset="-122"/>
              <a:ea typeface="STXinwei" panose="02010800040101010101" pitchFamily="2" charset="-122"/>
              <a:cs typeface="Lato"/>
              <a:sym typeface="Lato"/>
            </a:endParaRPr>
          </a:p>
        </p:txBody>
      </p:sp>
    </p:spTree>
    <p:extLst>
      <p:ext uri="{BB962C8B-B14F-4D97-AF65-F5344CB8AC3E}">
        <p14:creationId xmlns:p14="http://schemas.microsoft.com/office/powerpoint/2010/main" val="22442028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032" name="Picture 8">
            <a:extLst>
              <a:ext uri="{FF2B5EF4-FFF2-40B4-BE49-F238E27FC236}">
                <a16:creationId xmlns:a16="http://schemas.microsoft.com/office/drawing/2014/main" id="{AE719C17-03DB-0C44-85C3-7F177C16B2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4031" y="2268207"/>
            <a:ext cx="3924300" cy="3327400"/>
          </a:xfrm>
          <a:prstGeom prst="rect">
            <a:avLst/>
          </a:prstGeom>
          <a:noFill/>
          <a:extLst>
            <a:ext uri="{909E8E84-426E-40DD-AFC4-6F175D3DCCD1}">
              <a14:hiddenFill xmlns:a14="http://schemas.microsoft.com/office/drawing/2010/main">
                <a:solidFill>
                  <a:srgbClr val="FFFFFF"/>
                </a:solidFill>
              </a14:hiddenFill>
            </a:ext>
          </a:extLst>
        </p:spPr>
      </p:pic>
      <p:sp>
        <p:nvSpPr>
          <p:cNvPr id="154" name="Google Shape;154;p31"/>
          <p:cNvSpPr txBox="1">
            <a:spLocks noGrp="1"/>
          </p:cNvSpPr>
          <p:nvPr>
            <p:ph type="title"/>
          </p:nvPr>
        </p:nvSpPr>
        <p:spPr>
          <a:xfrm>
            <a:off x="417981" y="252800"/>
            <a:ext cx="11360800" cy="763600"/>
          </a:xfrm>
          <a:prstGeom prst="rect">
            <a:avLst/>
          </a:prstGeom>
          <a:ln w="9525" cap="flat" cmpd="sng">
            <a:noFill/>
            <a:prstDash val="solid"/>
            <a:round/>
            <a:headEnd type="none" w="sm" len="sm"/>
            <a:tailEnd type="none" w="sm" len="sm"/>
          </a:ln>
        </p:spPr>
        <p:txBody>
          <a:bodyPr spcFirstLastPara="1" vert="horz" wrap="square" lIns="121900" tIns="121900" rIns="121900" bIns="121900" rtlCol="0" anchor="t" anchorCtr="0">
            <a:normAutofit fontScale="90000"/>
          </a:bodyPr>
          <a:lstStyle/>
          <a:p>
            <a:pPr algn="ctr" defTabSz="914332">
              <a:defRPr/>
            </a:pPr>
            <a:r>
              <a:rPr lang="en" sz="2400" dirty="0" err="1">
                <a:solidFill>
                  <a:srgbClr val="C00000"/>
                </a:solidFill>
                <a:latin typeface="STXinwei" panose="02010800040101010101" pitchFamily="2" charset="-122"/>
                <a:ea typeface="STXinwei" panose="02010800040101010101" pitchFamily="2" charset="-122"/>
                <a:cs typeface="Arial" charset="0"/>
              </a:rPr>
              <a:t>系统设计的复杂性挑战</a:t>
            </a:r>
            <a:br>
              <a:rPr lang="en-US" altLang="zh-CN" sz="2400" dirty="0">
                <a:solidFill>
                  <a:srgbClr val="C00000"/>
                </a:solidFill>
                <a:latin typeface="STXinwei" panose="02010800040101010101" pitchFamily="2" charset="-122"/>
                <a:ea typeface="STXinwei" panose="02010800040101010101" pitchFamily="2" charset="-122"/>
                <a:cs typeface="Arial" charset="0"/>
              </a:rPr>
            </a:br>
            <a:r>
              <a:rPr lang="en-US" altLang="zh-CN" sz="2400" dirty="0">
                <a:solidFill>
                  <a:srgbClr val="C00000"/>
                </a:solidFill>
                <a:latin typeface="STXinwei" panose="02010800040101010101" pitchFamily="2" charset="-122"/>
                <a:ea typeface="STXinwei" panose="02010800040101010101" pitchFamily="2" charset="-122"/>
                <a:cs typeface="Arial" charset="0"/>
              </a:rPr>
              <a:t>(</a:t>
            </a:r>
            <a:r>
              <a:rPr lang="zh-CN" altLang="en-US" sz="2400" dirty="0">
                <a:solidFill>
                  <a:srgbClr val="C00000"/>
                </a:solidFill>
                <a:latin typeface="STXinwei" panose="02010800040101010101" pitchFamily="2" charset="-122"/>
                <a:ea typeface="STXinwei" panose="02010800040101010101" pitchFamily="2" charset="-122"/>
                <a:cs typeface="Arial" charset="0"/>
              </a:rPr>
              <a:t>超越以下三者之间的纠缠怪圈</a:t>
            </a:r>
            <a:r>
              <a:rPr lang="en-US" altLang="zh-CN" sz="2400" dirty="0">
                <a:solidFill>
                  <a:srgbClr val="C00000"/>
                </a:solidFill>
                <a:latin typeface="STXinwei" panose="02010800040101010101" pitchFamily="2" charset="-122"/>
                <a:ea typeface="STXinwei" panose="02010800040101010101" pitchFamily="2" charset="-122"/>
                <a:cs typeface="Arial" charset="0"/>
              </a:rPr>
              <a:t>)</a:t>
            </a:r>
            <a:endParaRPr sz="2400" dirty="0">
              <a:solidFill>
                <a:srgbClr val="C00000"/>
              </a:solidFill>
              <a:latin typeface="STXinwei" panose="02010800040101010101" pitchFamily="2" charset="-122"/>
              <a:ea typeface="STXinwei" panose="02010800040101010101" pitchFamily="2" charset="-122"/>
              <a:cs typeface="Arial" charset="0"/>
            </a:endParaRPr>
          </a:p>
        </p:txBody>
      </p:sp>
      <p:sp>
        <p:nvSpPr>
          <p:cNvPr id="156" name="Google Shape;156;p31"/>
          <p:cNvSpPr txBox="1"/>
          <p:nvPr/>
        </p:nvSpPr>
        <p:spPr>
          <a:xfrm>
            <a:off x="4800181" y="1026036"/>
            <a:ext cx="25964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0B5394"/>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Soundness</a:t>
            </a:r>
            <a:endParaRPr sz="3200" b="1" dirty="0">
              <a:solidFill>
                <a:srgbClr val="0B5394"/>
              </a:solidFill>
              <a:latin typeface="Lato"/>
              <a:ea typeface="Lato"/>
              <a:cs typeface="Lato"/>
              <a:sym typeface="Lato"/>
            </a:endParaRPr>
          </a:p>
        </p:txBody>
      </p:sp>
      <p:sp>
        <p:nvSpPr>
          <p:cNvPr id="157" name="Google Shape;157;p31"/>
          <p:cNvSpPr txBox="1"/>
          <p:nvPr/>
        </p:nvSpPr>
        <p:spPr>
          <a:xfrm>
            <a:off x="2440961" y="4434918"/>
            <a:ext cx="20400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Precision</a:t>
            </a:r>
            <a:endParaRPr sz="3200" b="1" dirty="0">
              <a:solidFill>
                <a:srgbClr val="1C4587"/>
              </a:solidFill>
              <a:latin typeface="Lato"/>
              <a:ea typeface="Lato"/>
              <a:cs typeface="Lato"/>
              <a:sym typeface="Lato"/>
            </a:endParaRPr>
          </a:p>
        </p:txBody>
      </p:sp>
      <p:sp>
        <p:nvSpPr>
          <p:cNvPr id="158" name="Google Shape;158;p31"/>
          <p:cNvSpPr txBox="1"/>
          <p:nvPr/>
        </p:nvSpPr>
        <p:spPr>
          <a:xfrm>
            <a:off x="7989363" y="4250106"/>
            <a:ext cx="2517200" cy="738800"/>
          </a:xfrm>
          <a:prstGeom prst="rect">
            <a:avLst/>
          </a:prstGeom>
          <a:noFill/>
          <a:ln>
            <a:noFill/>
          </a:ln>
        </p:spPr>
        <p:txBody>
          <a:bodyPr spcFirstLastPara="1" wrap="square" lIns="121900" tIns="121900" rIns="121900" bIns="121900" anchor="ctr" anchorCtr="0">
            <a:noAutofit/>
          </a:bodyPr>
          <a:lstStyle/>
          <a:p>
            <a:pPr algn="ctr"/>
            <a:r>
              <a:rPr lang="en" sz="3200" b="1" dirty="0">
                <a:solidFill>
                  <a:srgbClr val="1C4587"/>
                </a:solidFill>
                <a:uFill>
                  <a:noFill/>
                </a:uFill>
                <a:latin typeface="Lato"/>
                <a:ea typeface="Lato"/>
                <a:cs typeface="Lato"/>
                <a:sym typeface="Lato"/>
                <a:hlinkClick r:id="rId6">
                  <a:extLst>
                    <a:ext uri="{A12FA001-AC4F-418D-AE19-62706E023703}">
                      <ahyp:hlinkClr xmlns:ahyp="http://schemas.microsoft.com/office/drawing/2018/hyperlinkcolor" val="tx"/>
                    </a:ext>
                  </a:extLst>
                </a:hlinkClick>
              </a:rPr>
              <a:t>Termination</a:t>
            </a:r>
            <a:endParaRPr sz="3200" b="1" dirty="0">
              <a:solidFill>
                <a:srgbClr val="1C4587"/>
              </a:solidFill>
              <a:latin typeface="Lato"/>
              <a:ea typeface="Lato"/>
              <a:cs typeface="Lato"/>
              <a:sym typeface="Lato"/>
            </a:endParaRPr>
          </a:p>
        </p:txBody>
      </p:sp>
      <p:sp>
        <p:nvSpPr>
          <p:cNvPr id="3" name="TextBox 2">
            <a:extLst>
              <a:ext uri="{FF2B5EF4-FFF2-40B4-BE49-F238E27FC236}">
                <a16:creationId xmlns:a16="http://schemas.microsoft.com/office/drawing/2014/main" id="{57801ADF-F69B-A24D-974B-1DD7A750384B}"/>
              </a:ext>
            </a:extLst>
          </p:cNvPr>
          <p:cNvSpPr txBox="1"/>
          <p:nvPr/>
        </p:nvSpPr>
        <p:spPr>
          <a:xfrm>
            <a:off x="4980126" y="1700856"/>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可靠性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7" name="TextBox 16">
            <a:extLst>
              <a:ext uri="{FF2B5EF4-FFF2-40B4-BE49-F238E27FC236}">
                <a16:creationId xmlns:a16="http://schemas.microsoft.com/office/drawing/2014/main" id="{609CAEB3-0986-EF47-9F3D-FCCCB289D1D7}"/>
              </a:ext>
            </a:extLst>
          </p:cNvPr>
          <p:cNvSpPr txBox="1"/>
          <p:nvPr/>
        </p:nvSpPr>
        <p:spPr>
          <a:xfrm>
            <a:off x="2410395" y="5025222"/>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en-TW" sz="3200" dirty="0">
                <a:latin typeface="STXinwei" panose="02010800040101010101" pitchFamily="2" charset="-122"/>
                <a:ea typeface="STXinwei" panose="02010800040101010101" pitchFamily="2" charset="-122"/>
              </a:rPr>
              <a:t>精确性</a:t>
            </a:r>
            <a:r>
              <a:rPr lang="zh-CN" altLang="en-US" sz="3200" dirty="0">
                <a:latin typeface="STXinwei" panose="02010800040101010101" pitchFamily="2" charset="-122"/>
                <a:ea typeface="STXinwei" panose="02010800040101010101" pitchFamily="2" charset="-122"/>
              </a:rPr>
              <a:t>）</a:t>
            </a:r>
            <a:endParaRPr lang="en-TW" sz="3200"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7F3397E2-6346-2A42-A894-8C0A922BC4B1}"/>
              </a:ext>
            </a:extLst>
          </p:cNvPr>
          <p:cNvSpPr txBox="1"/>
          <p:nvPr/>
        </p:nvSpPr>
        <p:spPr>
          <a:xfrm>
            <a:off x="8129708" y="4841033"/>
            <a:ext cx="2236510" cy="584775"/>
          </a:xfrm>
          <a:prstGeom prst="rect">
            <a:avLst/>
          </a:prstGeom>
          <a:noFill/>
        </p:spPr>
        <p:txBody>
          <a:bodyPr wrap="none" rtlCol="0">
            <a:spAutoFit/>
          </a:bodyPr>
          <a:lstStyle/>
          <a:p>
            <a:r>
              <a:rPr lang="zh-CN" altLang="en-US" sz="3200" dirty="0">
                <a:latin typeface="STXinwei" panose="02010800040101010101" pitchFamily="2" charset="-122"/>
                <a:ea typeface="STXinwei" panose="02010800040101010101" pitchFamily="2" charset="-122"/>
              </a:rPr>
              <a:t>（</a:t>
            </a:r>
            <a:r>
              <a:rPr lang="zh-CN" altLang="en-TW" sz="3200" dirty="0">
                <a:latin typeface="STXinwei" panose="02010800040101010101" pitchFamily="2" charset="-122"/>
                <a:ea typeface="STXinwei" panose="02010800040101010101" pitchFamily="2" charset="-122"/>
              </a:rPr>
              <a:t>可</a:t>
            </a:r>
            <a:r>
              <a:rPr lang="zh-CN" altLang="en-US" sz="3200" dirty="0">
                <a:latin typeface="STXinwei" panose="02010800040101010101" pitchFamily="2" charset="-122"/>
                <a:ea typeface="STXinwei" panose="02010800040101010101" pitchFamily="2" charset="-122"/>
              </a:rPr>
              <a:t>终止）</a:t>
            </a:r>
            <a:endParaRPr lang="en-TW" sz="3200" dirty="0">
              <a:latin typeface="STXinwei" panose="02010800040101010101" pitchFamily="2" charset="-122"/>
              <a:ea typeface="STXinwei" panose="02010800040101010101" pitchFamily="2" charset="-122"/>
            </a:endParaRPr>
          </a:p>
        </p:txBody>
      </p:sp>
      <p:sp>
        <p:nvSpPr>
          <p:cNvPr id="6" name="TextBox 5">
            <a:extLst>
              <a:ext uri="{FF2B5EF4-FFF2-40B4-BE49-F238E27FC236}">
                <a16:creationId xmlns:a16="http://schemas.microsoft.com/office/drawing/2014/main" id="{CF508F38-AED8-8042-9E72-8BF8374741CE}"/>
              </a:ext>
            </a:extLst>
          </p:cNvPr>
          <p:cNvSpPr txBox="1"/>
          <p:nvPr/>
        </p:nvSpPr>
        <p:spPr>
          <a:xfrm>
            <a:off x="160907" y="5498177"/>
            <a:ext cx="5999798" cy="646331"/>
          </a:xfrm>
          <a:prstGeom prst="rect">
            <a:avLst/>
          </a:prstGeom>
          <a:noFill/>
        </p:spPr>
        <p:txBody>
          <a:bodyPr wrap="square" rtlCol="0">
            <a:spAutoFit/>
          </a:bodyPr>
          <a:lstStyle/>
          <a:p>
            <a:pPr lvl="1" algn="ctr"/>
            <a:r>
              <a:rPr lang="zh-CN" altLang="en-US" kern="0" dirty="0">
                <a:latin typeface="STXinwei" panose="02010800040101010101" pitchFamily="2" charset="-122"/>
                <a:ea typeface="STXinwei" panose="02010800040101010101" pitchFamily="2" charset="-122"/>
              </a:rPr>
              <a:t>标示语义</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命名空间</a:t>
            </a:r>
            <a:r>
              <a:rPr lang="en-US" altLang="zh-CN" kern="0" dirty="0">
                <a:latin typeface="STXinwei" panose="02010800040101010101" pitchFamily="2" charset="-122"/>
                <a:ea typeface="STXinwei" panose="02010800040101010101" pitchFamily="2" charset="-122"/>
              </a:rPr>
              <a:t>)</a:t>
            </a:r>
            <a:r>
              <a:rPr lang="zh-CN" altLang="en-US" kern="0" dirty="0">
                <a:latin typeface="STXinwei" panose="02010800040101010101" pitchFamily="2" charset="-122"/>
                <a:ea typeface="STXinwei" panose="02010800040101010101" pitchFamily="2" charset="-122"/>
              </a:rPr>
              <a:t>的精确程度可根据应用场景需求，</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即时地调用可供决策的算法与相应的度量衡</a:t>
            </a:r>
          </a:p>
        </p:txBody>
      </p:sp>
      <p:sp>
        <p:nvSpPr>
          <p:cNvPr id="24" name="TextBox 23">
            <a:extLst>
              <a:ext uri="{FF2B5EF4-FFF2-40B4-BE49-F238E27FC236}">
                <a16:creationId xmlns:a16="http://schemas.microsoft.com/office/drawing/2014/main" id="{351ADC0B-F233-AA49-969E-B0A2B6FC1017}"/>
              </a:ext>
            </a:extLst>
          </p:cNvPr>
          <p:cNvSpPr txBox="1"/>
          <p:nvPr/>
        </p:nvSpPr>
        <p:spPr>
          <a:xfrm>
            <a:off x="7455007" y="5355570"/>
            <a:ext cx="4108817" cy="646331"/>
          </a:xfrm>
          <a:prstGeom prst="rect">
            <a:avLst/>
          </a:prstGeom>
          <a:noFill/>
        </p:spPr>
        <p:txBody>
          <a:bodyPr wrap="none" rtlCol="0">
            <a:spAutoFit/>
          </a:bodyPr>
          <a:lstStyle/>
          <a:p>
            <a:pPr lvl="1" algn="ctr"/>
            <a:r>
              <a:rPr lang="zh-CN" altLang="en-US" kern="0" dirty="0">
                <a:latin typeface="STXinwei" panose="02010800040101010101" pitchFamily="2" charset="-122"/>
                <a:ea typeface="STXinwei" panose="02010800040101010101" pitchFamily="2" charset="-122"/>
              </a:rPr>
              <a:t>在有限的时间与计算资源内</a:t>
            </a:r>
            <a:endParaRPr lang="en-US" altLang="zh-CN" kern="0" dirty="0">
              <a:latin typeface="STXinwei" panose="02010800040101010101" pitchFamily="2" charset="-122"/>
              <a:ea typeface="STXinwei" panose="02010800040101010101" pitchFamily="2" charset="-122"/>
            </a:endParaRPr>
          </a:p>
          <a:p>
            <a:pPr lvl="1" algn="ctr"/>
            <a:r>
              <a:rPr lang="zh-CN" altLang="en-US" kern="0" dirty="0">
                <a:latin typeface="STXinwei" panose="02010800040101010101" pitchFamily="2" charset="-122"/>
                <a:ea typeface="STXinwei" panose="02010800040101010101" pitchFamily="2" charset="-122"/>
              </a:rPr>
              <a:t>得到可供决策的系统模型评估结果</a:t>
            </a:r>
          </a:p>
        </p:txBody>
      </p:sp>
      <p:sp>
        <p:nvSpPr>
          <p:cNvPr id="19" name="TextBox 18">
            <a:extLst>
              <a:ext uri="{FF2B5EF4-FFF2-40B4-BE49-F238E27FC236}">
                <a16:creationId xmlns:a16="http://schemas.microsoft.com/office/drawing/2014/main" id="{ADB60623-1919-2E41-A946-CA480038AC94}"/>
              </a:ext>
            </a:extLst>
          </p:cNvPr>
          <p:cNvSpPr txBox="1"/>
          <p:nvPr/>
        </p:nvSpPr>
        <p:spPr>
          <a:xfrm>
            <a:off x="1965799" y="1202035"/>
            <a:ext cx="2672526" cy="1200329"/>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系统建模所描述的</a:t>
            </a:r>
          </a:p>
          <a:p>
            <a:pPr algn="ct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假设</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与</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断言</a:t>
            </a:r>
            <a:r>
              <a:rPr lang="zh-CN" alt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Assumptions/Assertions</a:t>
            </a:r>
            <a:r>
              <a:rPr lang="en-US" dirty="0">
                <a:latin typeface="STXinwei" panose="02010800040101010101" pitchFamily="2" charset="-122"/>
                <a:ea typeface="STXinwei" panose="02010800040101010101" pitchFamily="2" charset="-122"/>
              </a:rPr>
              <a:t>)</a:t>
            </a:r>
            <a:endParaRPr lang="en-TW" dirty="0">
              <a:latin typeface="STXinwei" panose="02010800040101010101" pitchFamily="2" charset="-122"/>
              <a:ea typeface="STXinwei" panose="02010800040101010101" pitchFamily="2" charset="-122"/>
            </a:endParaRPr>
          </a:p>
          <a:p>
            <a:pPr algn="ctr"/>
            <a:r>
              <a:rPr lang="en-TW" dirty="0">
                <a:latin typeface="STXinwei" panose="02010800040101010101" pitchFamily="2" charset="-122"/>
                <a:ea typeface="STXinwei" panose="02010800040101010101" pitchFamily="2" charset="-122"/>
              </a:rPr>
              <a:t>与运行结果一致</a:t>
            </a:r>
          </a:p>
        </p:txBody>
      </p:sp>
      <p:sp>
        <p:nvSpPr>
          <p:cNvPr id="13" name="TextBox 12">
            <a:extLst>
              <a:ext uri="{FF2B5EF4-FFF2-40B4-BE49-F238E27FC236}">
                <a16:creationId xmlns:a16="http://schemas.microsoft.com/office/drawing/2014/main" id="{EC628002-C793-3746-BDC1-192349870833}"/>
              </a:ext>
            </a:extLst>
          </p:cNvPr>
          <p:cNvSpPr txBox="1"/>
          <p:nvPr/>
        </p:nvSpPr>
        <p:spPr>
          <a:xfrm>
            <a:off x="7396581" y="1423249"/>
            <a:ext cx="3638639" cy="738664"/>
          </a:xfrm>
          <a:prstGeom prst="rect">
            <a:avLst/>
          </a:prstGeom>
          <a:noFill/>
        </p:spPr>
        <p:txBody>
          <a:bodyPr wrap="square" rtlCol="0">
            <a:spAutoFit/>
          </a:bodyPr>
          <a:lstStyle/>
          <a:p>
            <a:pPr algn="ctr"/>
            <a:r>
              <a:rPr lang="zh-TW" altLang="en-US" sz="1400" dirty="0">
                <a:latin typeface="STXinwei" panose="02010800040101010101" pitchFamily="2" charset="-122"/>
                <a:ea typeface="STXinwei" panose="02010800040101010101" pitchFamily="2" charset="-122"/>
              </a:rPr>
              <a:t>在代数化命名空间遍历枚举所有子集合，自然地保证模型生成的集合封闭性，因此可靠。</a:t>
            </a:r>
          </a:p>
          <a:p>
            <a:pPr algn="ctr"/>
            <a:endParaRPr lang="zh-TW" altLang="en-US" sz="1400" dirty="0">
              <a:latin typeface="STXinwei" panose="02010800040101010101" pitchFamily="2" charset="-122"/>
              <a:ea typeface="STXinwei" panose="02010800040101010101" pitchFamily="2" charset="-122"/>
            </a:endParaRPr>
          </a:p>
        </p:txBody>
      </p:sp>
      <p:sp>
        <p:nvSpPr>
          <p:cNvPr id="14" name="TextBox 13">
            <a:extLst>
              <a:ext uri="{FF2B5EF4-FFF2-40B4-BE49-F238E27FC236}">
                <a16:creationId xmlns:a16="http://schemas.microsoft.com/office/drawing/2014/main" id="{1C103FFE-B41D-4548-8A23-8819155547B5}"/>
              </a:ext>
            </a:extLst>
          </p:cNvPr>
          <p:cNvSpPr txBox="1"/>
          <p:nvPr/>
        </p:nvSpPr>
        <p:spPr>
          <a:xfrm>
            <a:off x="1131234" y="6140696"/>
            <a:ext cx="405914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跨领域的数据模型，可基于偏序关系的结构顺序，提供精准的条件比对模型的优劣性。</a:t>
            </a:r>
          </a:p>
          <a:p>
            <a:pPr lvl="1" algn="ctr"/>
            <a:endParaRPr lang="zh-CN" altLang="en-US" sz="1400" dirty="0">
              <a:latin typeface="STXinwei" panose="02010800040101010101" pitchFamily="2" charset="-122"/>
              <a:ea typeface="STXinwei" panose="02010800040101010101" pitchFamily="2" charset="-122"/>
            </a:endParaRPr>
          </a:p>
        </p:txBody>
      </p:sp>
      <p:sp>
        <p:nvSpPr>
          <p:cNvPr id="15" name="TextBox 14">
            <a:extLst>
              <a:ext uri="{FF2B5EF4-FFF2-40B4-BE49-F238E27FC236}">
                <a16:creationId xmlns:a16="http://schemas.microsoft.com/office/drawing/2014/main" id="{234C39EA-1475-5D47-907D-E7BB30CDF474}"/>
              </a:ext>
            </a:extLst>
          </p:cNvPr>
          <p:cNvSpPr txBox="1"/>
          <p:nvPr/>
        </p:nvSpPr>
        <p:spPr>
          <a:xfrm>
            <a:off x="7783285" y="6016735"/>
            <a:ext cx="3614193" cy="738664"/>
          </a:xfrm>
          <a:prstGeom prst="rect">
            <a:avLst/>
          </a:prstGeom>
          <a:noFill/>
        </p:spPr>
        <p:txBody>
          <a:bodyPr wrap="square" rtlCol="0">
            <a:spAutoFit/>
          </a:bodyPr>
          <a:lstStyle/>
          <a:p>
            <a:pPr lvl="1" algn="ctr"/>
            <a:r>
              <a:rPr lang="zh-CN" altLang="en-US" sz="1400" dirty="0">
                <a:latin typeface="STXinwei" panose="02010800040101010101" pitchFamily="2" charset="-122"/>
                <a:ea typeface="STXinwei" panose="02010800040101010101" pitchFamily="2" charset="-122"/>
              </a:rPr>
              <a:t>偏序集所标示的子空间，可根据应用需求设定假设与断言，控制计算的可终止性。</a:t>
            </a:r>
          </a:p>
        </p:txBody>
      </p:sp>
    </p:spTree>
    <p:extLst>
      <p:ext uri="{BB962C8B-B14F-4D97-AF65-F5344CB8AC3E}">
        <p14:creationId xmlns:p14="http://schemas.microsoft.com/office/powerpoint/2010/main" val="33990684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16091"/>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系统代数AoS的应用案例</a:t>
            </a:r>
            <a:r>
              <a:rPr sz="2400" dirty="0">
                <a:latin typeface="STXinwei" panose="02010800040101010101" pitchFamily="2" charset="-122"/>
                <a:ea typeface="STXinwei" panose="02010800040101010101" pitchFamily="2" charset="-122"/>
              </a:rPr>
              <a:t>：</a:t>
            </a:r>
          </a:p>
        </p:txBody>
      </p:sp>
      <p:sp>
        <p:nvSpPr>
          <p:cNvPr id="4" name="内容占位符 2">
            <a:extLst>
              <a:ext uri="{FF2B5EF4-FFF2-40B4-BE49-F238E27FC236}">
                <a16:creationId xmlns:a16="http://schemas.microsoft.com/office/drawing/2014/main" id="{3A8484FB-F225-5C40-82F3-49ED87CA06AC}"/>
              </a:ext>
            </a:extLst>
          </p:cNvPr>
          <p:cNvSpPr txBox="1">
            <a:spLocks/>
          </p:cNvSpPr>
          <p:nvPr/>
        </p:nvSpPr>
        <p:spPr bwMode="auto">
          <a:xfrm>
            <a:off x="793998" y="792656"/>
            <a:ext cx="11188176" cy="5849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1800" kern="0" dirty="0">
                <a:solidFill>
                  <a:schemeClr val="tx1"/>
                </a:solidFill>
                <a:latin typeface="STXinwei" panose="02010800040101010101" pitchFamily="2" charset="-122"/>
                <a:ea typeface="STXinwei" panose="02010800040101010101" pitchFamily="2" charset="-122"/>
              </a:rPr>
              <a:t>MIT </a:t>
            </a:r>
            <a:r>
              <a:rPr lang="zh-TW" altLang="en-US" sz="1800" kern="0" dirty="0">
                <a:solidFill>
                  <a:schemeClr val="tx1"/>
                </a:solidFill>
                <a:latin typeface="STXinwei" panose="02010800040101010101" pitchFamily="2" charset="-122"/>
                <a:ea typeface="STXinwei" panose="02010800040101010101" pitchFamily="2" charset="-122"/>
              </a:rPr>
              <a:t>用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击败波音公司</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Boeing)</a:t>
            </a:r>
            <a:r>
              <a:rPr lang="zh-TW" altLang="en-US" sz="1800" kern="0" dirty="0">
                <a:solidFill>
                  <a:schemeClr val="tx1"/>
                </a:solidFill>
                <a:latin typeface="STXinwei" panose="02010800040101010101" pitchFamily="2" charset="-122"/>
                <a:ea typeface="STXinwei" panose="02010800040101010101" pitchFamily="2" charset="-122"/>
              </a:rPr>
              <a:t>争取到了</a:t>
            </a:r>
            <a:r>
              <a:rPr lang="en-US" altLang="zh-CN" sz="1800" kern="0" dirty="0">
                <a:solidFill>
                  <a:schemeClr val="tx1"/>
                </a:solidFill>
                <a:latin typeface="STXinwei" panose="02010800040101010101" pitchFamily="2" charset="-122"/>
                <a:ea typeface="STXinwei" panose="02010800040101010101" pitchFamily="2" charset="-122"/>
              </a:rPr>
              <a:t>NASA</a:t>
            </a:r>
            <a:r>
              <a:rPr lang="zh-TW" altLang="en-US" sz="1800" kern="0" dirty="0">
                <a:solidFill>
                  <a:schemeClr val="tx1"/>
                </a:solidFill>
                <a:latin typeface="STXinwei" panose="02010800040101010101" pitchFamily="2" charset="-122"/>
                <a:ea typeface="STXinwei" panose="02010800040101010101" pitchFamily="2" charset="-122"/>
              </a:rPr>
              <a:t>的两年科研项目</a:t>
            </a:r>
            <a:endParaRPr lang="en-US" altLang="zh-TW" sz="1800" kern="0" dirty="0">
              <a:solidFill>
                <a:schemeClr val="tx1"/>
              </a:solidFill>
              <a:latin typeface="STXinwei" panose="02010800040101010101" pitchFamily="2" charset="-122"/>
              <a:ea typeface="STXinwei" panose="02010800040101010101" pitchFamily="2" charset="-122"/>
            </a:endParaRPr>
          </a:p>
          <a:p>
            <a:pPr lvl="1"/>
            <a:r>
              <a:rPr lang="en-US" altLang="zh-TW" sz="1800" kern="0" dirty="0">
                <a:latin typeface="STXinwei" panose="02010800040101010101" pitchFamily="2" charset="-122"/>
                <a:ea typeface="STXinwei" panose="02010800040101010101" pitchFamily="2" charset="-122"/>
              </a:rPr>
              <a:t>NASA</a:t>
            </a:r>
            <a:r>
              <a:rPr lang="zh-TW" altLang="en-US" sz="1800" kern="0" dirty="0">
                <a:latin typeface="STXinwei" panose="02010800040101010101" pitchFamily="2" charset="-122"/>
                <a:ea typeface="STXinwei" panose="02010800040101010101" pitchFamily="2" charset="-122"/>
              </a:rPr>
              <a:t>载人太空飞行办公室</a:t>
            </a:r>
            <a:r>
              <a:rPr lang="zh-CN" altLang="en-US" sz="1800" kern="0" dirty="0">
                <a:latin typeface="STXinwei" panose="02010800040101010101" pitchFamily="2" charset="-122"/>
                <a:ea typeface="STXinwei" panose="02010800040101010101" pitchFamily="2" charset="-122"/>
              </a:rPr>
              <a:t>：</a:t>
            </a:r>
            <a:r>
              <a:rPr lang="en-US" altLang="zh-CN" sz="1800" kern="0" dirty="0">
                <a:latin typeface="STXinwei" panose="02010800040101010101" pitchFamily="2" charset="-122"/>
                <a:ea typeface="STXinwei" panose="02010800040101010101" pitchFamily="2" charset="-122"/>
              </a:rPr>
              <a:t>2030</a:t>
            </a:r>
            <a:r>
              <a:rPr lang="zh-CN" altLang="en-US" sz="1800" kern="0" dirty="0">
                <a:latin typeface="STXinwei" panose="02010800040101010101" pitchFamily="2" charset="-122"/>
                <a:ea typeface="STXinwei" panose="02010800040101010101" pitchFamily="2" charset="-122"/>
              </a:rPr>
              <a:t>年从地球到</a:t>
            </a:r>
            <a:r>
              <a:rPr lang="zh-TW" altLang="en-US" sz="1800" kern="0" dirty="0">
                <a:latin typeface="STXinwei" panose="02010800040101010101" pitchFamily="2" charset="-122"/>
                <a:ea typeface="STXinwei" panose="02010800040101010101" pitchFamily="2" charset="-122"/>
              </a:rPr>
              <a:t>火星的任务设计计划</a:t>
            </a:r>
            <a:endParaRPr lang="en-US" altLang="zh-TW" sz="1800" kern="0" dirty="0">
              <a:latin typeface="STXinwei" panose="02010800040101010101" pitchFamily="2" charset="-122"/>
              <a:ea typeface="STXinwei" panose="02010800040101010101" pitchFamily="2" charset="-122"/>
            </a:endParaRPr>
          </a:p>
          <a:p>
            <a:pPr lvl="1"/>
            <a:r>
              <a:rPr lang="zh-TW" altLang="en-US" sz="1800" kern="0" dirty="0">
                <a:latin typeface="STXinwei" panose="02010800040101010101" pitchFamily="2" charset="-122"/>
                <a:ea typeface="STXinwei" panose="02010800040101010101" pitchFamily="2" charset="-122"/>
              </a:rPr>
              <a:t>与协调陆海空三军联合任务的决策博弈方法</a:t>
            </a:r>
            <a:endParaRPr lang="zh-TW" altLang="en-US" sz="1800" kern="0" dirty="0">
              <a:solidFill>
                <a:schemeClr val="tx1"/>
              </a:solidFill>
              <a:latin typeface="STXinwei" panose="02010800040101010101" pitchFamily="2" charset="-122"/>
              <a:ea typeface="STXinwei" panose="02010800040101010101" pitchFamily="2" charset="-122"/>
            </a:endParaRPr>
          </a:p>
          <a:p>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的开发团队，成立了</a:t>
            </a:r>
            <a:r>
              <a:rPr lang="en-US" altLang="zh-CN" sz="1800" kern="0" dirty="0" err="1">
                <a:solidFill>
                  <a:schemeClr val="tx1"/>
                </a:solidFill>
                <a:latin typeface="STXinwei" panose="02010800040101010101" pitchFamily="2" charset="-122"/>
                <a:ea typeface="STXinwei" panose="02010800040101010101" pitchFamily="2" charset="-122"/>
              </a:rPr>
              <a:t>DataXu.com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后来卖给了 </a:t>
            </a:r>
            <a:r>
              <a:rPr lang="en-US" altLang="zh-CN" sz="1800" kern="0" dirty="0" err="1">
                <a:solidFill>
                  <a:schemeClr val="tx1"/>
                </a:solidFill>
                <a:latin typeface="STXinwei" panose="02010800040101010101" pitchFamily="2" charset="-122"/>
                <a:ea typeface="STXinwei" panose="02010800040101010101" pitchFamily="2" charset="-122"/>
              </a:rPr>
              <a:t>Roku.com</a:t>
            </a:r>
            <a:r>
              <a:rPr lang="en-US" altLang="zh-CN" sz="1800" kern="0" dirty="0">
                <a:solidFill>
                  <a:schemeClr val="tx1"/>
                </a:solidFill>
                <a:latin typeface="STXinwei" panose="02010800040101010101" pitchFamily="2" charset="-122"/>
                <a:ea typeface="STXinwei" panose="02010800040101010101" pitchFamily="2" charset="-122"/>
              </a:rPr>
              <a:t> </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专注在移动终端广告投放的应用领域，建立了实时广告领域的信息交易标准语言</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r>
              <a:rPr lang="zh-TW" altLang="en-US" sz="1800" kern="0" dirty="0">
                <a:solidFill>
                  <a:schemeClr val="tx1"/>
                </a:solidFill>
                <a:latin typeface="STXinwei" panose="02010800040101010101" pitchFamily="2" charset="-122"/>
                <a:ea typeface="STXinwei" panose="02010800040101010101" pitchFamily="2" charset="-122"/>
              </a:rPr>
              <a:t>嫁接多种数据格式的生成代码</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论证了从路径规划</a:t>
            </a:r>
            <a:r>
              <a:rPr lang="zh-CN" altLang="en-US" sz="1800" kern="0" dirty="0">
                <a:solidFill>
                  <a:schemeClr val="tx1"/>
                </a:solidFill>
                <a:latin typeface="STXinwei" panose="02010800040101010101" pitchFamily="2" charset="-122"/>
                <a:ea typeface="STXinwei" panose="02010800040101010101" pitchFamily="2" charset="-122"/>
              </a:rPr>
              <a:t>、室内设计布局、能源战略布局等</a:t>
            </a:r>
            <a:r>
              <a:rPr lang="zh-TW" altLang="en-US" sz="1800" kern="0" dirty="0">
                <a:solidFill>
                  <a:schemeClr val="tx1"/>
                </a:solidFill>
                <a:latin typeface="STXinwei" panose="02010800040101010101" pitchFamily="2" charset="-122"/>
                <a:ea typeface="STXinwei" panose="02010800040101010101" pitchFamily="2" charset="-122"/>
              </a:rPr>
              <a:t>复杂系统设计任务</a:t>
            </a:r>
            <a:r>
              <a:rPr lang="zh-CN" altLang="en-US" sz="1800" kern="0" dirty="0">
                <a:solidFill>
                  <a:schemeClr val="tx1"/>
                </a:solidFill>
                <a:latin typeface="STXinwei" panose="02010800040101010101" pitchFamily="2" charset="-122"/>
                <a:ea typeface="STXinwei" panose="02010800040101010101" pitchFamily="2" charset="-122"/>
              </a:rPr>
              <a:t>，均</a:t>
            </a:r>
            <a:r>
              <a:rPr lang="zh-TW" altLang="en-US" sz="1800" kern="0" dirty="0">
                <a:solidFill>
                  <a:schemeClr val="tx1"/>
                </a:solidFill>
                <a:latin typeface="STXinwei" panose="02010800040101010101" pitchFamily="2" charset="-122"/>
                <a:ea typeface="STXinwei" panose="02010800040101010101" pitchFamily="2" charset="-122"/>
              </a:rPr>
              <a:t>可以通过</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来自动生成设计方案，</a:t>
            </a:r>
          </a:p>
          <a:p>
            <a:r>
              <a:rPr lang="zh-TW" altLang="en-US" sz="1800" kern="0" dirty="0">
                <a:solidFill>
                  <a:schemeClr val="tx1"/>
                </a:solidFill>
                <a:latin typeface="STXinwei" panose="02010800040101010101" pitchFamily="2" charset="-122"/>
                <a:ea typeface="STXinwei" panose="02010800040101010101" pitchFamily="2" charset="-122"/>
              </a:rPr>
              <a:t>基于</a:t>
            </a:r>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开发了超越学科界限的认知基础课程与系统集成学习方法论</a:t>
            </a:r>
            <a:r>
              <a:rPr lang="zh-CN" altLang="en-US" sz="1800" kern="0" dirty="0">
                <a:solidFill>
                  <a:schemeClr val="tx1"/>
                </a:solidFill>
                <a:latin typeface="STXinwei" panose="02010800040101010101" pitchFamily="2" charset="-122"/>
                <a:ea typeface="STXinwei" panose="02010800040101010101" pitchFamily="2" charset="-122"/>
              </a:rPr>
              <a:t>，</a:t>
            </a:r>
            <a:r>
              <a:rPr lang="en-US" altLang="zh-CN" sz="1800" kern="0" dirty="0">
                <a:solidFill>
                  <a:schemeClr val="tx1"/>
                </a:solidFill>
                <a:latin typeface="STXinwei" panose="02010800040101010101" pitchFamily="2" charset="-122"/>
                <a:ea typeface="STXinwei" panose="02010800040101010101" pitchFamily="2" charset="-122"/>
              </a:rPr>
              <a:t>Extreme Learning Process</a:t>
            </a:r>
            <a:r>
              <a:rPr lang="zh-CN" altLang="en-US" sz="1800" kern="0" dirty="0">
                <a:solidFill>
                  <a:schemeClr val="tx1"/>
                </a:solidFill>
                <a:latin typeface="STXinwei" panose="02010800040101010101" pitchFamily="2" charset="-122"/>
                <a:ea typeface="STXinwei" panose="02010800040101010101" pitchFamily="2" charset="-122"/>
              </a:rPr>
              <a:t> （</a:t>
            </a:r>
            <a:r>
              <a:rPr lang="en-US" altLang="zh-CN" sz="1800" kern="0" dirty="0">
                <a:solidFill>
                  <a:schemeClr val="tx1"/>
                </a:solidFill>
                <a:latin typeface="STXinwei" panose="02010800040101010101" pitchFamily="2" charset="-122"/>
                <a:ea typeface="STXinwei" panose="02010800040101010101" pitchFamily="2" charset="-122"/>
              </a:rPr>
              <a:t>XLP</a:t>
            </a:r>
            <a:r>
              <a:rPr lang="zh-CN" altLang="en-US" sz="1800" kern="0" dirty="0">
                <a:solidFill>
                  <a:schemeClr val="tx1"/>
                </a:solidFill>
                <a:latin typeface="STXinwei" panose="02010800040101010101" pitchFamily="2" charset="-122"/>
                <a:ea typeface="STXinwei" panose="02010800040101010101" pitchFamily="2" charset="-122"/>
              </a:rPr>
              <a:t>）</a:t>
            </a:r>
            <a:endParaRPr lang="en-US" altLang="zh-CN" sz="1800" kern="0" dirty="0">
              <a:solidFill>
                <a:schemeClr val="tx1"/>
              </a:solidFill>
              <a:latin typeface="STXinwei" panose="02010800040101010101" pitchFamily="2" charset="-122"/>
              <a:ea typeface="STXinwei" panose="02010800040101010101" pitchFamily="2" charset="-122"/>
            </a:endParaRPr>
          </a:p>
          <a:p>
            <a:pPr lvl="1"/>
            <a:r>
              <a:rPr lang="zh-CN" altLang="en-US" sz="1800" kern="0" dirty="0">
                <a:latin typeface="STXinwei" panose="02010800040101010101" pitchFamily="2" charset="-122"/>
                <a:ea typeface="STXinwei" panose="02010800040101010101" pitchFamily="2" charset="-122"/>
              </a:rPr>
              <a:t>并为此获得多个国家与国际教学成果奖项</a:t>
            </a:r>
            <a:r>
              <a:rPr lang="en-US" altLang="zh-CN" sz="1800" kern="0" dirty="0">
                <a:latin typeface="STXinwei" panose="02010800040101010101" pitchFamily="2" charset="-122"/>
                <a:ea typeface="STXinwei" panose="02010800040101010101" pitchFamily="2" charset="-122"/>
              </a:rPr>
              <a:t>, QS Star 2004, UNESCO</a:t>
            </a:r>
            <a:r>
              <a:rPr lang="zh-CN" altLang="en-US" sz="1800" kern="0" dirty="0">
                <a:latin typeface="STXinwei" panose="02010800040101010101" pitchFamily="2" charset="-122"/>
                <a:ea typeface="STXinwei" panose="02010800040101010101" pitchFamily="2" charset="-122"/>
              </a:rPr>
              <a:t> </a:t>
            </a:r>
            <a:r>
              <a:rPr lang="en-US" altLang="zh-CN" sz="1800" kern="0" dirty="0">
                <a:latin typeface="STXinwei" panose="02010800040101010101" pitchFamily="2" charset="-122"/>
                <a:ea typeface="STXinwei" panose="02010800040101010101" pitchFamily="2" charset="-122"/>
              </a:rPr>
              <a:t>IITE, </a:t>
            </a:r>
            <a:r>
              <a:rPr lang="zh-CN" altLang="en-US" sz="1800" kern="0" dirty="0">
                <a:latin typeface="STXinwei" panose="02010800040101010101" pitchFamily="2" charset="-122"/>
                <a:ea typeface="STXinwei" panose="02010800040101010101" pitchFamily="2" charset="-122"/>
              </a:rPr>
              <a:t>宝钢教育成果奖等</a:t>
            </a:r>
            <a:endParaRPr lang="en-US" altLang="zh-CN" sz="1800" kern="0" dirty="0">
              <a:solidFill>
                <a:schemeClr val="tx1"/>
              </a:solidFill>
              <a:latin typeface="STXinwei" panose="02010800040101010101" pitchFamily="2" charset="-122"/>
              <a:ea typeface="STXinwei" panose="02010800040101010101" pitchFamily="2" charset="-122"/>
            </a:endParaRPr>
          </a:p>
          <a:p>
            <a:r>
              <a:rPr lang="en-US" altLang="zh-TW" sz="1800" kern="0" dirty="0" err="1">
                <a:solidFill>
                  <a:schemeClr val="tx1"/>
                </a:solidFill>
                <a:latin typeface="STXinwei" panose="02010800040101010101" pitchFamily="2" charset="-122"/>
                <a:ea typeface="STXinwei" panose="02010800040101010101" pitchFamily="2" charset="-122"/>
              </a:rPr>
              <a:t>AoS</a:t>
            </a:r>
            <a:r>
              <a:rPr lang="zh-TW" altLang="en-US" sz="1800" kern="0" dirty="0">
                <a:solidFill>
                  <a:schemeClr val="tx1"/>
                </a:solidFill>
                <a:latin typeface="STXinwei" panose="02010800040101010101" pitchFamily="2" charset="-122"/>
                <a:ea typeface="STXinwei" panose="02010800040101010101" pitchFamily="2" charset="-122"/>
              </a:rPr>
              <a:t>结合个人知识容器（</a:t>
            </a:r>
            <a:r>
              <a:rPr lang="en-US" altLang="zh-TW" sz="1800" kern="0" dirty="0">
                <a:solidFill>
                  <a:schemeClr val="tx1"/>
                </a:solidFill>
                <a:latin typeface="STXinwei" panose="02010800040101010101" pitchFamily="2" charset="-122"/>
                <a:ea typeface="STXinwei" panose="02010800040101010101" pitchFamily="2" charset="-122"/>
              </a:rPr>
              <a:t>Personal Knowledge Container, PKC</a:t>
            </a:r>
            <a:r>
              <a:rPr lang="zh-TW" altLang="en-US" sz="1800" kern="0" dirty="0">
                <a:solidFill>
                  <a:schemeClr val="tx1"/>
                </a:solidFill>
                <a:latin typeface="STXinwei" panose="02010800040101010101" pitchFamily="2" charset="-122"/>
                <a:ea typeface="STXinwei" panose="02010800040101010101" pitchFamily="2" charset="-122"/>
              </a:rPr>
              <a:t>）已成为</a:t>
            </a:r>
            <a:r>
              <a:rPr lang="en-US" altLang="zh-TW" sz="1800" kern="0" dirty="0">
                <a:solidFill>
                  <a:schemeClr val="tx1"/>
                </a:solidFill>
                <a:latin typeface="STXinwei" panose="02010800040101010101" pitchFamily="2" charset="-122"/>
                <a:ea typeface="STXinwei" panose="02010800040101010101" pitchFamily="2" charset="-122"/>
                <a:hlinkClick r:id="rId2"/>
              </a:rPr>
              <a:t>MIT</a:t>
            </a:r>
            <a:r>
              <a:rPr lang="zh-TW" altLang="en-US" sz="1800" kern="0" dirty="0">
                <a:solidFill>
                  <a:schemeClr val="tx1"/>
                </a:solidFill>
                <a:latin typeface="STXinwei" panose="02010800040101010101" pitchFamily="2" charset="-122"/>
                <a:ea typeface="STXinwei" panose="02010800040101010101" pitchFamily="2" charset="-122"/>
                <a:hlinkClick r:id="rId2"/>
              </a:rPr>
              <a:t>科技战略地图</a:t>
            </a:r>
            <a:r>
              <a:rPr lang="en-US" altLang="zh-TW" sz="1800" kern="0" dirty="0">
                <a:solidFill>
                  <a:schemeClr val="tx1"/>
                </a:solidFill>
                <a:latin typeface="STXinwei" panose="02010800040101010101" pitchFamily="2" charset="-122"/>
                <a:ea typeface="STXinwei" panose="02010800040101010101" pitchFamily="2" charset="-122"/>
              </a:rPr>
              <a:t>(</a:t>
            </a:r>
            <a:r>
              <a:rPr lang="en-US" altLang="zh-TW" sz="1800" kern="0" dirty="0">
                <a:solidFill>
                  <a:schemeClr val="tx1"/>
                </a:solidFill>
                <a:latin typeface="STXinwei" panose="02010800040101010101" pitchFamily="2" charset="-122"/>
                <a:ea typeface="STXinwei" panose="02010800040101010101" pitchFamily="2" charset="-122"/>
                <a:hlinkClick r:id="rId2"/>
              </a:rPr>
              <a:t>https://</a:t>
            </a:r>
            <a:r>
              <a:rPr lang="en-US" altLang="zh-TW" sz="1800" kern="0" dirty="0" err="1">
                <a:solidFill>
                  <a:schemeClr val="tx1"/>
                </a:solidFill>
                <a:latin typeface="STXinwei" panose="02010800040101010101" pitchFamily="2" charset="-122"/>
                <a:ea typeface="STXinwei" panose="02010800040101010101" pitchFamily="2" charset="-122"/>
                <a:hlinkClick r:id="rId2"/>
              </a:rPr>
              <a:t>roadmaps.mit.edu</a:t>
            </a:r>
            <a:r>
              <a:rPr lang="en-US" altLang="zh-TW"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chemeClr val="tx1"/>
                </a:solidFill>
                <a:latin typeface="STXinwei" panose="02010800040101010101" pitchFamily="2" charset="-122"/>
                <a:ea typeface="STXinwei" panose="02010800040101010101" pitchFamily="2" charset="-122"/>
              </a:rPr>
              <a:t>课程的知识容器</a:t>
            </a:r>
            <a:r>
              <a:rPr lang="zh-CN" altLang="en-US" sz="1800" kern="0" dirty="0">
                <a:solidFill>
                  <a:schemeClr val="tx1"/>
                </a:solidFill>
                <a:latin typeface="STXinwei" panose="02010800040101010101" pitchFamily="2" charset="-122"/>
                <a:ea typeface="STXinwei" panose="02010800040101010101" pitchFamily="2" charset="-122"/>
              </a:rPr>
              <a:t>，让跨越领域和时空尺度的知识，</a:t>
            </a:r>
            <a:r>
              <a:rPr lang="zh-TW" altLang="en-US" sz="1800" kern="0" dirty="0">
                <a:solidFill>
                  <a:schemeClr val="tx1"/>
                </a:solidFill>
                <a:latin typeface="STXinwei" panose="02010800040101010101" pitchFamily="2" charset="-122"/>
                <a:ea typeface="STXinwei" panose="02010800040101010101" pitchFamily="2" charset="-122"/>
              </a:rPr>
              <a:t>能被</a:t>
            </a:r>
            <a:r>
              <a:rPr lang="zh-TW" altLang="en-US" sz="1800" kern="0" dirty="0">
                <a:solidFill>
                  <a:srgbClr val="FF0000"/>
                </a:solidFill>
                <a:latin typeface="STXinwei" panose="02010800040101010101" pitchFamily="2" charset="-122"/>
                <a:ea typeface="STXinwei" panose="02010800040101010101" pitchFamily="2" charset="-122"/>
              </a:rPr>
              <a:t>可靠</a:t>
            </a:r>
            <a:r>
              <a:rPr lang="zh-CN" altLang="en-US" sz="1800" kern="0" dirty="0">
                <a:solidFill>
                  <a:schemeClr val="tx1"/>
                </a:solidFill>
                <a:latin typeface="STXinwei" panose="02010800040101010101" pitchFamily="2" charset="-122"/>
                <a:ea typeface="STXinwei" panose="02010800040101010101" pitchFamily="2" charset="-122"/>
              </a:rPr>
              <a:t>、</a:t>
            </a:r>
            <a:r>
              <a:rPr lang="zh-TW" altLang="en-US" sz="1800" kern="0" dirty="0">
                <a:solidFill>
                  <a:srgbClr val="FF0000"/>
                </a:solidFill>
                <a:latin typeface="STXinwei" panose="02010800040101010101" pitchFamily="2" charset="-122"/>
                <a:ea typeface="STXinwei" panose="02010800040101010101" pitchFamily="2" charset="-122"/>
              </a:rPr>
              <a:t>精确</a:t>
            </a:r>
            <a:r>
              <a:rPr lang="zh-TW" altLang="en-US" sz="1800" kern="0" dirty="0">
                <a:solidFill>
                  <a:schemeClr val="tx1"/>
                </a:solidFill>
                <a:latin typeface="STXinwei" panose="02010800040101010101" pitchFamily="2" charset="-122"/>
                <a:ea typeface="STXinwei" panose="02010800040101010101" pitchFamily="2" charset="-122"/>
              </a:rPr>
              <a:t>并</a:t>
            </a:r>
            <a:r>
              <a:rPr lang="zh-TW" altLang="en-US" sz="1800" kern="0" dirty="0">
                <a:solidFill>
                  <a:srgbClr val="FF0000"/>
                </a:solidFill>
                <a:latin typeface="STXinwei" panose="02010800040101010101" pitchFamily="2" charset="-122"/>
                <a:ea typeface="STXinwei" panose="02010800040101010101" pitchFamily="2" charset="-122"/>
              </a:rPr>
              <a:t>即时</a:t>
            </a:r>
            <a:r>
              <a:rPr lang="zh-TW" altLang="en-US" sz="1800" kern="0" dirty="0">
                <a:solidFill>
                  <a:schemeClr val="tx1"/>
                </a:solidFill>
                <a:latin typeface="STXinwei" panose="02010800040101010101" pitchFamily="2" charset="-122"/>
                <a:ea typeface="STXinwei" panose="02010800040101010101" pitchFamily="2" charset="-122"/>
              </a:rPr>
              <a:t>的数据格式</a:t>
            </a:r>
            <a:r>
              <a:rPr lang="zh-CN" altLang="en-US" sz="1800" kern="0" dirty="0">
                <a:solidFill>
                  <a:schemeClr val="tx1"/>
                </a:solidFill>
                <a:latin typeface="STXinwei" panose="02010800040101010101" pitchFamily="2" charset="-122"/>
                <a:ea typeface="STXinwei" panose="02010800040101010101" pitchFamily="2" charset="-122"/>
              </a:rPr>
              <a:t>，向所有人分享。</a:t>
            </a:r>
            <a:endParaRPr lang="zh-TW" altLang="en-US" sz="1800" kern="0" dirty="0">
              <a:solidFill>
                <a:schemeClr val="tx1"/>
              </a:solidFill>
              <a:latin typeface="STXinwei" panose="02010800040101010101" pitchFamily="2" charset="-122"/>
              <a:ea typeface="STXinwei" panose="0201080004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8381" y="320670"/>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散落在各类计算模型中的决策论证方法</a:t>
            </a:r>
            <a:br>
              <a:rPr lang="en-US" altLang="zh-CN" sz="2400" b="1" dirty="0">
                <a:latin typeface="STXinwei" panose="02010800040101010101" pitchFamily="2" charset="-122"/>
                <a:ea typeface="STXinwei" panose="02010800040101010101" pitchFamily="2" charset="-122"/>
              </a:rPr>
            </a:br>
            <a:r>
              <a:rPr lang="en-US" altLang="zh-CN" sz="2400" b="1" dirty="0">
                <a:latin typeface="STXinwei" panose="02010800040101010101" pitchFamily="2" charset="-122"/>
                <a:ea typeface="STXinwei" panose="02010800040101010101" pitchFamily="2" charset="-122"/>
              </a:rPr>
              <a:t>(Models of Computation)</a:t>
            </a:r>
            <a:endParaRPr lang="zh-CN" altLang="en-US" sz="2400" b="1" dirty="0">
              <a:latin typeface="STXinwei" panose="02010800040101010101" pitchFamily="2" charset="-122"/>
              <a:ea typeface="STXinwei" panose="02010800040101010101" pitchFamily="2" charset="-122"/>
            </a:endParaRPr>
          </a:p>
        </p:txBody>
      </p:sp>
      <p:graphicFrame>
        <p:nvGraphicFramePr>
          <p:cNvPr id="16" name="Table">
            <a:extLst>
              <a:ext uri="{FF2B5EF4-FFF2-40B4-BE49-F238E27FC236}">
                <a16:creationId xmlns:a16="http://schemas.microsoft.com/office/drawing/2014/main" id="{63AE37BB-E487-3147-82D1-A9334E4D913F}"/>
              </a:ext>
            </a:extLst>
          </p:cNvPr>
          <p:cNvGraphicFramePr/>
          <p:nvPr/>
        </p:nvGraphicFramePr>
        <p:xfrm>
          <a:off x="1252387" y="1982575"/>
          <a:ext cx="10263134" cy="4121656"/>
        </p:xfrm>
        <a:graphic>
          <a:graphicData uri="http://schemas.openxmlformats.org/drawingml/2006/table">
            <a:tbl>
              <a:tblPr firstRow="1" firstCol="1"/>
              <a:tblGrid>
                <a:gridCol w="1645308">
                  <a:extLst>
                    <a:ext uri="{9D8B030D-6E8A-4147-A177-3AD203B41FA5}">
                      <a16:colId xmlns:a16="http://schemas.microsoft.com/office/drawing/2014/main" val="20000"/>
                    </a:ext>
                  </a:extLst>
                </a:gridCol>
                <a:gridCol w="1231118">
                  <a:extLst>
                    <a:ext uri="{9D8B030D-6E8A-4147-A177-3AD203B41FA5}">
                      <a16:colId xmlns:a16="http://schemas.microsoft.com/office/drawing/2014/main" val="20001"/>
                    </a:ext>
                  </a:extLst>
                </a:gridCol>
                <a:gridCol w="1231118">
                  <a:extLst>
                    <a:ext uri="{9D8B030D-6E8A-4147-A177-3AD203B41FA5}">
                      <a16:colId xmlns:a16="http://schemas.microsoft.com/office/drawing/2014/main" val="20002"/>
                    </a:ext>
                  </a:extLst>
                </a:gridCol>
                <a:gridCol w="1231118">
                  <a:extLst>
                    <a:ext uri="{9D8B030D-6E8A-4147-A177-3AD203B41FA5}">
                      <a16:colId xmlns:a16="http://schemas.microsoft.com/office/drawing/2014/main" val="20003"/>
                    </a:ext>
                  </a:extLst>
                </a:gridCol>
                <a:gridCol w="1231118">
                  <a:extLst>
                    <a:ext uri="{9D8B030D-6E8A-4147-A177-3AD203B41FA5}">
                      <a16:colId xmlns:a16="http://schemas.microsoft.com/office/drawing/2014/main" val="20004"/>
                    </a:ext>
                  </a:extLst>
                </a:gridCol>
                <a:gridCol w="1231118">
                  <a:extLst>
                    <a:ext uri="{9D8B030D-6E8A-4147-A177-3AD203B41FA5}">
                      <a16:colId xmlns:a16="http://schemas.microsoft.com/office/drawing/2014/main" val="20005"/>
                    </a:ext>
                  </a:extLst>
                </a:gridCol>
                <a:gridCol w="1231118">
                  <a:extLst>
                    <a:ext uri="{9D8B030D-6E8A-4147-A177-3AD203B41FA5}">
                      <a16:colId xmlns:a16="http://schemas.microsoft.com/office/drawing/2014/main" val="20006"/>
                    </a:ext>
                  </a:extLst>
                </a:gridCol>
                <a:gridCol w="1231118">
                  <a:extLst>
                    <a:ext uri="{9D8B030D-6E8A-4147-A177-3AD203B41FA5}">
                      <a16:colId xmlns:a16="http://schemas.microsoft.com/office/drawing/2014/main" val="20007"/>
                    </a:ext>
                  </a:extLst>
                </a:gridCol>
              </a:tblGrid>
              <a:tr h="515207">
                <a:tc>
                  <a:txBody>
                    <a:bodyPr/>
                    <a:lstStyle/>
                    <a:p>
                      <a:pPr defTabSz="914400">
                        <a:tabLst>
                          <a:tab pos="1663700" algn="l"/>
                        </a:tabLst>
                        <a:defRPr sz="2200"/>
                      </a:pPr>
                      <a:endParaRPr sz="1100"/>
                    </a:p>
                  </a:txBody>
                  <a:tcPr marL="25400" marR="25400" marT="25400" marB="25400" anchor="ctr" horzOverflow="overflow"/>
                </a:tc>
                <a:tc>
                  <a:txBody>
                    <a:bodyPr/>
                    <a:lstStyle/>
                    <a:p>
                      <a:pPr algn="ctr" defTabSz="914400">
                        <a:tabLst>
                          <a:tab pos="1663700" algn="l"/>
                        </a:tabLst>
                        <a:defRPr b="0"/>
                      </a:pPr>
                      <a:r>
                        <a:rPr sz="1100" b="1" dirty="0" err="1"/>
                        <a:t>系统代数</a:t>
                      </a:r>
                      <a:endParaRPr sz="1100" b="1" dirty="0"/>
                    </a:p>
                  </a:txBody>
                  <a:tcPr marL="25400" marR="25400" marT="25400" marB="25400" anchor="ctr" horzOverflow="overflow"/>
                </a:tc>
                <a:tc>
                  <a:txBody>
                    <a:bodyPr/>
                    <a:lstStyle/>
                    <a:p>
                      <a:pPr algn="ctr" defTabSz="914400">
                        <a:tabLst>
                          <a:tab pos="1663700" algn="l"/>
                        </a:tabLst>
                        <a:defRPr b="0"/>
                      </a:pPr>
                      <a:r>
                        <a:rPr sz="1100" b="1" dirty="0" err="1"/>
                        <a:t>离散系统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动态系统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概率推论</a:t>
                      </a:r>
                      <a:endParaRPr sz="1100" b="1" dirty="0"/>
                    </a:p>
                  </a:txBody>
                  <a:tcPr marL="25400" marR="25400" marT="25400" marB="25400" anchor="ctr" horzOverflow="overflow"/>
                </a:tc>
                <a:tc>
                  <a:txBody>
                    <a:bodyPr/>
                    <a:lstStyle/>
                    <a:p>
                      <a:pPr algn="ctr" defTabSz="914400">
                        <a:tabLst>
                          <a:tab pos="1663700" algn="l"/>
                        </a:tabLst>
                        <a:defRPr b="0"/>
                      </a:pPr>
                      <a:r>
                        <a:rPr sz="1100" b="1" dirty="0" err="1"/>
                        <a:t>专家规则系统</a:t>
                      </a:r>
                      <a:endParaRPr sz="1100" b="1" dirty="0"/>
                    </a:p>
                  </a:txBody>
                  <a:tcPr marL="25400" marR="25400" marT="25400" marB="25400" anchor="ctr" horzOverflow="overflow"/>
                </a:tc>
                <a:tc>
                  <a:txBody>
                    <a:bodyPr/>
                    <a:lstStyle/>
                    <a:p>
                      <a:pPr algn="ctr" defTabSz="914400">
                        <a:tabLst>
                          <a:tab pos="1663700" algn="l"/>
                        </a:tabLst>
                        <a:defRPr b="0"/>
                      </a:pPr>
                      <a:r>
                        <a:rPr sz="1100" b="1" dirty="0" err="1"/>
                        <a:t>范畴论</a:t>
                      </a:r>
                      <a:endParaRPr sz="1100" b="1" dirty="0"/>
                    </a:p>
                  </a:txBody>
                  <a:tcPr marL="25400" marR="25400" marT="25400" marB="25400" anchor="ctr" horzOverflow="overflow"/>
                </a:tc>
                <a:tc>
                  <a:txBody>
                    <a:bodyPr/>
                    <a:lstStyle/>
                    <a:p>
                      <a:pPr algn="ctr" defTabSz="914400">
                        <a:tabLst>
                          <a:tab pos="1663700" algn="l"/>
                        </a:tabLst>
                        <a:defRPr b="0"/>
                      </a:pPr>
                      <a:r>
                        <a:rPr sz="1100" b="1" dirty="0" err="1"/>
                        <a:t>证明辅助系统</a:t>
                      </a:r>
                      <a:endParaRPr sz="1100" b="1" dirty="0"/>
                    </a:p>
                  </a:txBody>
                  <a:tcPr marL="25400" marR="25400" marT="25400" marB="25400" anchor="ctr" horzOverflow="overflow"/>
                </a:tc>
                <a:extLst>
                  <a:ext uri="{0D108BD9-81ED-4DB2-BD59-A6C34878D82A}">
                    <a16:rowId xmlns:a16="http://schemas.microsoft.com/office/drawing/2014/main" val="10000"/>
                  </a:ext>
                </a:extLst>
              </a:tr>
              <a:tr h="515207">
                <a:tc>
                  <a:txBody>
                    <a:bodyPr/>
                    <a:lstStyle/>
                    <a:p>
                      <a:pPr defTabSz="914400">
                        <a:tabLst>
                          <a:tab pos="1663700" algn="l"/>
                        </a:tabLst>
                        <a:defRPr b="0"/>
                      </a:pPr>
                      <a:r>
                        <a:rPr sz="1100" b="1" dirty="0" err="1"/>
                        <a:t>算元（名词片语</a:t>
                      </a:r>
                      <a:r>
                        <a:rPr sz="1100" b="1" dirty="0"/>
                        <a:t>）</a:t>
                      </a:r>
                    </a:p>
                  </a:txBody>
                  <a:tcPr marL="25400" marR="25400" marT="25400" marB="25400" anchor="ctr" horzOverflow="overflow"/>
                </a:tc>
                <a:tc>
                  <a:txBody>
                    <a:bodyPr/>
                    <a:lstStyle/>
                    <a:p>
                      <a:pPr algn="ctr" defTabSz="914400"/>
                      <a:r>
                        <a:rPr sz="1100" dirty="0"/>
                        <a:t>&lt;</a:t>
                      </a:r>
                      <a:r>
                        <a:rPr sz="1100" dirty="0" err="1"/>
                        <a:t>特性</a:t>
                      </a:r>
                      <a:r>
                        <a:rPr sz="1100" dirty="0"/>
                        <a:t>, </a:t>
                      </a:r>
                      <a:r>
                        <a:rPr sz="1100" dirty="0" err="1"/>
                        <a:t>真值</a:t>
                      </a:r>
                      <a:r>
                        <a:rPr sz="1100" dirty="0"/>
                        <a:t>, </a:t>
                      </a:r>
                      <a:r>
                        <a:rPr sz="1100" dirty="0" err="1"/>
                        <a:t>组织</a:t>
                      </a:r>
                      <a:r>
                        <a:rPr sz="1100" dirty="0"/>
                        <a:t>&gt;</a:t>
                      </a:r>
                    </a:p>
                  </a:txBody>
                  <a:tcPr marL="25400" marR="25400" marT="25400" marB="25400" anchor="ctr" horzOverflow="overflow"/>
                </a:tc>
                <a:tc>
                  <a:txBody>
                    <a:bodyPr/>
                    <a:lstStyle/>
                    <a:p>
                      <a:pPr algn="ctr" defTabSz="914400"/>
                      <a:r>
                        <a:rPr sz="1100" dirty="0" err="1"/>
                        <a:t>事件令牌</a:t>
                      </a:r>
                      <a:endParaRPr sz="1100" dirty="0"/>
                    </a:p>
                  </a:txBody>
                  <a:tcPr marL="25400" marR="25400" marT="25400" marB="25400" anchor="ctr" horzOverflow="overflow"/>
                </a:tc>
                <a:tc>
                  <a:txBody>
                    <a:bodyPr/>
                    <a:lstStyle/>
                    <a:p>
                      <a:pPr algn="ctr" defTabSz="914400"/>
                      <a:r>
                        <a:rPr sz="1100" dirty="0" err="1"/>
                        <a:t>变量矩阵</a:t>
                      </a:r>
                      <a:endParaRPr sz="1100" dirty="0"/>
                    </a:p>
                  </a:txBody>
                  <a:tcPr marL="25400" marR="25400" marT="25400" marB="25400" anchor="ctr" horzOverflow="overflow"/>
                </a:tc>
                <a:tc>
                  <a:txBody>
                    <a:bodyPr/>
                    <a:lstStyle/>
                    <a:p>
                      <a:pPr algn="ctr" defTabSz="914400"/>
                      <a:r>
                        <a:rPr sz="1100"/>
                        <a:t>各变量的
概率分布函数</a:t>
                      </a:r>
                    </a:p>
                  </a:txBody>
                  <a:tcPr marL="25400" marR="25400" marT="25400" marB="25400" anchor="ctr" horzOverflow="overflow"/>
                </a:tc>
                <a:tc>
                  <a:txBody>
                    <a:bodyPr/>
                    <a:lstStyle/>
                    <a:p>
                      <a:pPr algn="ctr" defTabSz="914400"/>
                      <a:r>
                        <a:rPr sz="1100"/>
                        <a:t>布尔逻辑变量</a:t>
                      </a:r>
                    </a:p>
                  </a:txBody>
                  <a:tcPr marL="25400" marR="25400" marT="25400" marB="25400" anchor="ctr" horzOverflow="overflow"/>
                </a:tc>
                <a:tc>
                  <a:txBody>
                    <a:bodyPr/>
                    <a:lstStyle/>
                    <a:p>
                      <a:pPr algn="ctr" defTabSz="914400"/>
                      <a:r>
                        <a:rPr sz="1100"/>
                        <a:t>对象</a:t>
                      </a:r>
                    </a:p>
                  </a:txBody>
                  <a:tcPr marL="25400" marR="25400" marT="25400" marB="25400" anchor="ctr" horzOverflow="overflow"/>
                </a:tc>
                <a:tc>
                  <a:txBody>
                    <a:bodyPr/>
                    <a:lstStyle/>
                    <a:p>
                      <a:pPr algn="ctr" defTabSz="914400"/>
                      <a:r>
                        <a:rPr sz="1100"/>
                        <a:t>定理陈述</a:t>
                      </a:r>
                    </a:p>
                  </a:txBody>
                  <a:tcPr marL="25400" marR="25400" marT="25400" marB="25400" anchor="ctr" horzOverflow="overflow"/>
                </a:tc>
                <a:extLst>
                  <a:ext uri="{0D108BD9-81ED-4DB2-BD59-A6C34878D82A}">
                    <a16:rowId xmlns:a16="http://schemas.microsoft.com/office/drawing/2014/main" val="10001"/>
                  </a:ext>
                </a:extLst>
              </a:tr>
              <a:tr h="515207">
                <a:tc>
                  <a:txBody>
                    <a:bodyPr/>
                    <a:lstStyle/>
                    <a:p>
                      <a:pPr defTabSz="914400">
                        <a:tabLst>
                          <a:tab pos="1663700" algn="l"/>
                        </a:tabLst>
                        <a:defRPr b="0"/>
                      </a:pPr>
                      <a:r>
                        <a:rPr sz="1100" b="1"/>
                        <a:t>算符（动词片语）</a:t>
                      </a:r>
                    </a:p>
                  </a:txBody>
                  <a:tcPr marL="25400" marR="25400" marT="25400" marB="25400" anchor="ctr" horzOverflow="overflow"/>
                </a:tc>
                <a:tc>
                  <a:txBody>
                    <a:bodyPr/>
                    <a:lstStyle/>
                    <a:p>
                      <a:pPr algn="ctr" defTabSz="914400"/>
                      <a:r>
                        <a:rPr sz="1100"/>
                        <a:t>{编码, 枚举, 评估}</a:t>
                      </a:r>
                    </a:p>
                  </a:txBody>
                  <a:tcPr marL="25400" marR="25400" marT="25400" marB="25400" anchor="ctr" horzOverflow="overflow"/>
                </a:tc>
                <a:tc>
                  <a:txBody>
                    <a:bodyPr/>
                    <a:lstStyle/>
                    <a:p>
                      <a:pPr algn="ctr" defTabSz="914400"/>
                      <a:r>
                        <a:rPr sz="1100"/>
                        <a:t>令牌追踪过程</a:t>
                      </a:r>
                    </a:p>
                  </a:txBody>
                  <a:tcPr marL="25400" marR="25400" marT="25400" marB="25400" anchor="ctr" horzOverflow="overflow"/>
                </a:tc>
                <a:tc>
                  <a:txBody>
                    <a:bodyPr/>
                    <a:lstStyle/>
                    <a:p>
                      <a:pPr algn="ctr" defTabSz="914400"/>
                      <a:r>
                        <a:rPr sz="1100" dirty="0" err="1"/>
                        <a:t>更新时序数列</a:t>
                      </a:r>
                      <a:endParaRPr sz="1100" dirty="0"/>
                    </a:p>
                  </a:txBody>
                  <a:tcPr marL="25400" marR="25400" marT="25400" marB="25400" anchor="ctr" horzOverflow="overflow"/>
                </a:tc>
                <a:tc>
                  <a:txBody>
                    <a:bodyPr/>
                    <a:lstStyle/>
                    <a:p>
                      <a:pPr algn="ctr" defTabSz="914400"/>
                      <a:r>
                        <a:rPr sz="1100" dirty="0" err="1"/>
                        <a:t>条件概率矩阵</a:t>
                      </a:r>
                      <a:endParaRPr sz="1100" dirty="0"/>
                    </a:p>
                  </a:txBody>
                  <a:tcPr marL="25400" marR="25400" marT="25400" marB="25400" anchor="ctr" horzOverflow="overflow"/>
                </a:tc>
                <a:tc>
                  <a:txBody>
                    <a:bodyPr/>
                    <a:lstStyle/>
                    <a:p>
                      <a:pPr algn="ctr" defTabSz="914400"/>
                      <a:r>
                        <a:rPr sz="1100"/>
                        <a:t>规则宣告语言</a:t>
                      </a:r>
                    </a:p>
                  </a:txBody>
                  <a:tcPr marL="25400" marR="25400" marT="25400" marB="25400" anchor="ctr" horzOverflow="overflow"/>
                </a:tc>
                <a:tc>
                  <a:txBody>
                    <a:bodyPr/>
                    <a:lstStyle/>
                    <a:p>
                      <a:pPr algn="ctr" defTabSz="914400"/>
                      <a:r>
                        <a:rPr sz="1100"/>
                        <a:t>态射</a:t>
                      </a:r>
                    </a:p>
                  </a:txBody>
                  <a:tcPr marL="25400" marR="25400" marT="25400" marB="25400" anchor="ctr" horzOverflow="overflow"/>
                </a:tc>
                <a:tc>
                  <a:txBody>
                    <a:bodyPr/>
                    <a:lstStyle/>
                    <a:p>
                      <a:pPr algn="ctr" defTabSz="914400"/>
                      <a:r>
                        <a:rPr sz="1100"/>
                        <a:t>使用者提示</a:t>
                      </a:r>
                    </a:p>
                  </a:txBody>
                  <a:tcPr marL="25400" marR="25400" marT="25400" marB="25400" anchor="ctr" horzOverflow="overflow"/>
                </a:tc>
                <a:extLst>
                  <a:ext uri="{0D108BD9-81ED-4DB2-BD59-A6C34878D82A}">
                    <a16:rowId xmlns:a16="http://schemas.microsoft.com/office/drawing/2014/main" val="10002"/>
                  </a:ext>
                </a:extLst>
              </a:tr>
              <a:tr h="515207">
                <a:tc>
                  <a:txBody>
                    <a:bodyPr/>
                    <a:lstStyle/>
                    <a:p>
                      <a:pPr defTabSz="914400">
                        <a:tabLst>
                          <a:tab pos="1663700" algn="l"/>
                        </a:tabLst>
                        <a:defRPr b="0"/>
                      </a:pPr>
                      <a:r>
                        <a:rPr sz="1100" b="1"/>
                        <a:t>元素关系</a:t>
                      </a:r>
                    </a:p>
                  </a:txBody>
                  <a:tcPr marL="25400" marR="25400" marT="25400" marB="25400" anchor="ctr" horzOverflow="overflow"/>
                </a:tc>
                <a:tc>
                  <a:txBody>
                    <a:bodyPr/>
                    <a:lstStyle/>
                    <a:p>
                      <a:pPr algn="ctr" defTabSz="914400"/>
                      <a:r>
                        <a:rPr sz="1100" dirty="0" err="1"/>
                        <a:t>键值对</a:t>
                      </a:r>
                      <a:r>
                        <a:rPr lang="en-TW" sz="1100" dirty="0"/>
                        <a:t>数据格式</a:t>
                      </a:r>
                      <a:endParaRPr sz="1100" dirty="0"/>
                    </a:p>
                  </a:txBody>
                  <a:tcPr marL="25400" marR="25400" marT="25400" marB="25400" anchor="ctr" horzOverflow="overflow"/>
                </a:tc>
                <a:tc>
                  <a:txBody>
                    <a:bodyPr/>
                    <a:lstStyle/>
                    <a:p>
                      <a:pPr algn="ctr" defTabSz="914400"/>
                      <a:r>
                        <a:rPr sz="1100"/>
                        <a:t>拓扑条件</a:t>
                      </a:r>
                    </a:p>
                  </a:txBody>
                  <a:tcPr marL="25400" marR="25400" marT="25400" marB="25400" anchor="ctr" horzOverflow="overflow"/>
                </a:tc>
                <a:tc>
                  <a:txBody>
                    <a:bodyPr/>
                    <a:lstStyle/>
                    <a:p>
                      <a:pPr algn="ctr" defTabSz="914400"/>
                      <a:r>
                        <a:rPr sz="1100"/>
                        <a:t>因变量表达式</a:t>
                      </a:r>
                    </a:p>
                  </a:txBody>
                  <a:tcPr marL="25400" marR="25400" marT="25400" marB="25400" anchor="ctr" horzOverflow="overflow"/>
                </a:tc>
                <a:tc>
                  <a:txBody>
                    <a:bodyPr/>
                    <a:lstStyle/>
                    <a:p>
                      <a:pPr algn="ctr" defTabSz="914400"/>
                      <a:r>
                        <a:rPr sz="1100" dirty="0" err="1"/>
                        <a:t>因果拓扑结构</a:t>
                      </a:r>
                      <a:endParaRPr sz="1100" dirty="0"/>
                    </a:p>
                  </a:txBody>
                  <a:tcPr marL="25400" marR="25400" marT="25400" marB="25400" anchor="ctr" horzOverflow="overflow"/>
                </a:tc>
                <a:tc>
                  <a:txBody>
                    <a:bodyPr/>
                    <a:lstStyle/>
                    <a:p>
                      <a:pPr algn="ctr" defTabSz="914400"/>
                      <a:r>
                        <a:rPr sz="1100" dirty="0" err="1"/>
                        <a:t>假设</a:t>
                      </a:r>
                      <a:r>
                        <a:rPr sz="1100" dirty="0"/>
                        <a:t> </a:t>
                      </a:r>
                      <a:r>
                        <a:rPr sz="1100" dirty="0" err="1"/>
                        <a:t>与</a:t>
                      </a:r>
                      <a:r>
                        <a:rPr sz="1100" dirty="0"/>
                        <a:t> </a:t>
                      </a:r>
                      <a:r>
                        <a:rPr sz="1100" dirty="0" err="1"/>
                        <a:t>断言</a:t>
                      </a:r>
                      <a:endParaRPr sz="1100" dirty="0"/>
                    </a:p>
                  </a:txBody>
                  <a:tcPr marL="25400" marR="25400" marT="25400" marB="25400" anchor="ctr" horzOverflow="overflow"/>
                </a:tc>
                <a:tc>
                  <a:txBody>
                    <a:bodyPr/>
                    <a:lstStyle/>
                    <a:p>
                      <a:pPr algn="ctr" defTabSz="914400"/>
                      <a:r>
                        <a:rPr sz="1100" dirty="0" err="1"/>
                        <a:t>箭头</a:t>
                      </a:r>
                      <a:r>
                        <a:rPr sz="1100" dirty="0"/>
                        <a:t>/
</a:t>
                      </a:r>
                      <a:r>
                        <a:rPr sz="1100" dirty="0" err="1"/>
                        <a:t>函数</a:t>
                      </a:r>
                      <a:r>
                        <a:rPr sz="1100" dirty="0"/>
                        <a:t>/</a:t>
                      </a:r>
                      <a:r>
                        <a:rPr lang="en-US" sz="1100" dirty="0" err="1"/>
                        <a:t>态射</a:t>
                      </a:r>
                      <a:endParaRPr sz="1100" dirty="0"/>
                    </a:p>
                  </a:txBody>
                  <a:tcPr marL="25400" marR="25400" marT="25400" marB="25400" anchor="ctr" horzOverflow="overflow"/>
                </a:tc>
                <a:tc>
                  <a:txBody>
                    <a:bodyPr/>
                    <a:lstStyle/>
                    <a:p>
                      <a:pPr algn="ctr" defTabSz="914400"/>
                      <a:r>
                        <a:rPr sz="1100"/>
                        <a:t>假设 与 断言</a:t>
                      </a:r>
                    </a:p>
                  </a:txBody>
                  <a:tcPr marL="25400" marR="25400" marT="25400" marB="25400" anchor="ctr" horzOverflow="overflow"/>
                </a:tc>
                <a:extLst>
                  <a:ext uri="{0D108BD9-81ED-4DB2-BD59-A6C34878D82A}">
                    <a16:rowId xmlns:a16="http://schemas.microsoft.com/office/drawing/2014/main" val="10003"/>
                  </a:ext>
                </a:extLst>
              </a:tr>
              <a:tr h="515207">
                <a:tc>
                  <a:txBody>
                    <a:bodyPr/>
                    <a:lstStyle/>
                    <a:p>
                      <a:pPr defTabSz="914400">
                        <a:tabLst>
                          <a:tab pos="1663700" algn="l"/>
                        </a:tabLst>
                        <a:defRPr b="0"/>
                      </a:pPr>
                      <a:r>
                        <a:rPr sz="1100" b="1"/>
                        <a:t>时域尺度</a:t>
                      </a:r>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tc>
                  <a:txBody>
                    <a:bodyPr/>
                    <a:lstStyle/>
                    <a:p>
                      <a:pPr algn="ctr" defTabSz="914400"/>
                      <a:r>
                        <a:rPr sz="1100"/>
                        <a:t>离散时域</a:t>
                      </a:r>
                    </a:p>
                  </a:txBody>
                  <a:tcPr marL="25400" marR="25400" marT="25400" marB="25400" anchor="ctr" horzOverflow="overflow"/>
                </a:tc>
                <a:tc>
                  <a:txBody>
                    <a:bodyPr/>
                    <a:lstStyle/>
                    <a:p>
                      <a:pPr algn="ctr" defTabSz="914400"/>
                      <a:r>
                        <a:rPr sz="1100"/>
                        <a:t>连续时域</a:t>
                      </a:r>
                    </a:p>
                  </a:txBody>
                  <a:tcPr marL="25400" marR="25400" marT="25400" marB="25400" anchor="ctr" horzOverflow="overflow"/>
                </a:tc>
                <a:tc>
                  <a:txBody>
                    <a:bodyPr/>
                    <a:lstStyle/>
                    <a:p>
                      <a:pPr algn="ctr" defTabSz="914400"/>
                      <a:r>
                        <a:rPr sz="1100"/>
                        <a:t>无时域概念</a:t>
                      </a:r>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dirty="0" err="1"/>
                        <a:t>自定义时域</a:t>
                      </a:r>
                      <a:endParaRPr sz="1100" dirty="0"/>
                    </a:p>
                  </a:txBody>
                  <a:tcPr marL="25400" marR="25400" marT="25400" marB="25400" anchor="ctr" horzOverflow="overflow"/>
                </a:tc>
                <a:tc>
                  <a:txBody>
                    <a:bodyPr/>
                    <a:lstStyle/>
                    <a:p>
                      <a:pPr algn="ctr" defTabSz="914400"/>
                      <a:r>
                        <a:rPr sz="1100"/>
                        <a:t>自定义时域</a:t>
                      </a:r>
                    </a:p>
                  </a:txBody>
                  <a:tcPr marL="25400" marR="25400" marT="25400" marB="25400" anchor="ctr" horzOverflow="overflow"/>
                </a:tc>
                <a:extLst>
                  <a:ext uri="{0D108BD9-81ED-4DB2-BD59-A6C34878D82A}">
                    <a16:rowId xmlns:a16="http://schemas.microsoft.com/office/drawing/2014/main" val="10004"/>
                  </a:ext>
                </a:extLst>
              </a:tr>
              <a:tr h="515207">
                <a:tc>
                  <a:txBody>
                    <a:bodyPr/>
                    <a:lstStyle/>
                    <a:p>
                      <a:pPr defTabSz="914400">
                        <a:tabLst>
                          <a:tab pos="1663700" algn="l"/>
                        </a:tabLst>
                        <a:defRPr b="0"/>
                      </a:pPr>
                      <a:r>
                        <a:rPr sz="1100" b="1"/>
                        <a:t>形式化语义</a:t>
                      </a:r>
                    </a:p>
                  </a:txBody>
                  <a:tcPr marL="25400" marR="25400" marT="25400" marB="25400" anchor="ctr" horzOverflow="overflow"/>
                </a:tc>
                <a:tc>
                  <a:txBody>
                    <a:bodyPr/>
                    <a:lstStyle/>
                    <a:p>
                      <a:pPr algn="ctr" defTabSz="914400"/>
                      <a:r>
                        <a:rPr sz="1100"/>
                        <a:t>可达性分析</a:t>
                      </a:r>
                    </a:p>
                  </a:txBody>
                  <a:tcPr marL="25400" marR="25400" marT="25400" marB="25400" anchor="ctr" horzOverflow="overflow"/>
                </a:tc>
                <a:tc>
                  <a:txBody>
                    <a:bodyPr/>
                    <a:lstStyle/>
                    <a:p>
                      <a:pPr algn="ctr" defTabSz="914400"/>
                      <a:r>
                        <a:rPr sz="1100"/>
                        <a:t>安全性与活性分析</a:t>
                      </a:r>
                    </a:p>
                  </a:txBody>
                  <a:tcPr marL="25400" marR="25400" marT="25400" marB="25400" anchor="ctr" horzOverflow="overflow"/>
                </a:tc>
                <a:tc>
                  <a:txBody>
                    <a:bodyPr/>
                    <a:lstStyle/>
                    <a:p>
                      <a:pPr algn="ctr" defTabSz="914400"/>
                      <a:r>
                        <a:rPr sz="1100"/>
                        <a:t>变量数列报表</a:t>
                      </a:r>
                    </a:p>
                  </a:txBody>
                  <a:tcPr marL="25400" marR="25400" marT="25400" marB="25400" anchor="ctr" horzOverflow="overflow"/>
                </a:tc>
                <a:tc>
                  <a:txBody>
                    <a:bodyPr/>
                    <a:lstStyle/>
                    <a:p>
                      <a:pPr algn="ctr" defTabSz="914400"/>
                      <a:r>
                        <a:rPr sz="1100"/>
                        <a:t>边际概率分布</a:t>
                      </a:r>
                    </a:p>
                  </a:txBody>
                  <a:tcPr marL="25400" marR="25400" marT="25400" marB="25400" anchor="ctr" horzOverflow="overflow"/>
                </a:tc>
                <a:tc>
                  <a:txBody>
                    <a:bodyPr/>
                    <a:lstStyle/>
                    <a:p>
                      <a:pPr algn="ctr" defTabSz="914400"/>
                      <a:r>
                        <a:rPr sz="1100"/>
                        <a:t>合规系统配置</a:t>
                      </a:r>
                    </a:p>
                  </a:txBody>
                  <a:tcPr marL="25400" marR="25400" marT="25400" marB="25400" anchor="ctr" horzOverflow="overflow"/>
                </a:tc>
                <a:tc>
                  <a:txBody>
                    <a:bodyPr/>
                    <a:lstStyle/>
                    <a:p>
                      <a:pPr algn="ctr" defTabSz="914400"/>
                      <a:r>
                        <a:rPr sz="1100" dirty="0" err="1"/>
                        <a:t>同构条件分析</a:t>
                      </a:r>
                      <a:endParaRPr sz="1100" dirty="0"/>
                    </a:p>
                  </a:txBody>
                  <a:tcPr marL="25400" marR="25400" marT="25400" marB="25400" anchor="ctr" horzOverflow="overflow"/>
                </a:tc>
                <a:tc>
                  <a:txBody>
                    <a:bodyPr/>
                    <a:lstStyle/>
                    <a:p>
                      <a:pPr algn="ctr" defTabSz="914400"/>
                      <a:r>
                        <a:rPr sz="1100"/>
                        <a:t>变量命名 与 
拓扑关系</a:t>
                      </a:r>
                    </a:p>
                  </a:txBody>
                  <a:tcPr marL="25400" marR="25400" marT="25400" marB="25400" anchor="ctr" horzOverflow="overflow"/>
                </a:tc>
                <a:extLst>
                  <a:ext uri="{0D108BD9-81ED-4DB2-BD59-A6C34878D82A}">
                    <a16:rowId xmlns:a16="http://schemas.microsoft.com/office/drawing/2014/main" val="10005"/>
                  </a:ext>
                </a:extLst>
              </a:tr>
              <a:tr h="515207">
                <a:tc>
                  <a:txBody>
                    <a:bodyPr/>
                    <a:lstStyle/>
                    <a:p>
                      <a:pPr defTabSz="914400">
                        <a:tabLst>
                          <a:tab pos="1663700" algn="l"/>
                        </a:tabLst>
                        <a:defRPr b="0"/>
                      </a:pPr>
                      <a:r>
                        <a:rPr sz="1100" b="1"/>
                        <a:t>执行引擎</a:t>
                      </a:r>
                    </a:p>
                  </a:txBody>
                  <a:tcPr marL="25400" marR="25400" marT="25400" marB="25400" anchor="ctr" horzOverflow="overflow"/>
                </a:tc>
                <a:tc>
                  <a:txBody>
                    <a:bodyPr/>
                    <a:lstStyle/>
                    <a:p>
                      <a:pPr algn="ctr" defTabSz="914400"/>
                      <a:r>
                        <a:rPr sz="1100"/>
                        <a:t>复合式计算模型</a:t>
                      </a:r>
                    </a:p>
                  </a:txBody>
                  <a:tcPr marL="25400" marR="25400" marT="25400" marB="25400" anchor="ctr" horzOverflow="overflow"/>
                </a:tc>
                <a:tc>
                  <a:txBody>
                    <a:bodyPr/>
                    <a:lstStyle/>
                    <a:p>
                      <a:pPr algn="ctr" defTabSz="914400"/>
                      <a:r>
                        <a:rPr sz="1100"/>
                        <a:t>Petri-Net</a:t>
                      </a:r>
                    </a:p>
                  </a:txBody>
                  <a:tcPr marL="25400" marR="25400" marT="25400" marB="25400" anchor="ctr" horzOverflow="overflow"/>
                </a:tc>
                <a:tc>
                  <a:txBody>
                    <a:bodyPr/>
                    <a:lstStyle/>
                    <a:p>
                      <a:pPr algn="ctr" defTabSz="914400"/>
                      <a:r>
                        <a:rPr sz="1100"/>
                        <a:t>联立方程式求解器</a:t>
                      </a:r>
                    </a:p>
                  </a:txBody>
                  <a:tcPr marL="25400" marR="25400" marT="25400" marB="25400" anchor="ctr" horzOverflow="overflow"/>
                </a:tc>
                <a:tc>
                  <a:txBody>
                    <a:bodyPr/>
                    <a:lstStyle/>
                    <a:p>
                      <a:pPr algn="ctr" defTabSz="914400"/>
                      <a:r>
                        <a:rPr sz="1100"/>
                        <a:t>贝叶斯网络</a:t>
                      </a:r>
                    </a:p>
                  </a:txBody>
                  <a:tcPr marL="25400" marR="25400" marT="25400" marB="25400" anchor="ctr" horzOverflow="overflow"/>
                </a:tc>
                <a:tc>
                  <a:txBody>
                    <a:bodyPr/>
                    <a:lstStyle/>
                    <a:p>
                      <a:pPr algn="ctr" defTabSz="914400"/>
                      <a:r>
                        <a:rPr sz="1100"/>
                        <a:t>SAT Solver</a:t>
                      </a:r>
                    </a:p>
                  </a:txBody>
                  <a:tcPr marL="25400" marR="25400" marT="25400" marB="25400" anchor="ctr" horzOverflow="overflow"/>
                </a:tc>
                <a:tc>
                  <a:txBody>
                    <a:bodyPr/>
                    <a:lstStyle/>
                    <a:p>
                      <a:pPr algn="ctr" defTabSz="914400"/>
                      <a:r>
                        <a:rPr sz="1100" dirty="0" err="1"/>
                        <a:t>Olog</a:t>
                      </a:r>
                      <a:r>
                        <a:rPr sz="1100" dirty="0"/>
                        <a:t>/</a:t>
                      </a:r>
                      <a:r>
                        <a:rPr sz="1100" dirty="0" err="1"/>
                        <a:t>Catlab</a:t>
                      </a:r>
                      <a:endParaRPr sz="1100" dirty="0"/>
                    </a:p>
                  </a:txBody>
                  <a:tcPr marL="25400" marR="25400" marT="25400" marB="25400" anchor="ctr" horzOverflow="overflow"/>
                </a:tc>
                <a:tc>
                  <a:txBody>
                    <a:bodyPr/>
                    <a:lstStyle/>
                    <a:p>
                      <a:pPr algn="ctr" defTabSz="914400"/>
                      <a:r>
                        <a:rPr sz="1100" dirty="0" err="1"/>
                        <a:t>归纳</a:t>
                      </a:r>
                      <a:r>
                        <a:rPr sz="1100" dirty="0"/>
                        <a:t>/</a:t>
                      </a:r>
                      <a:r>
                        <a:rPr sz="1100" dirty="0" err="1"/>
                        <a:t>演绎</a:t>
                      </a:r>
                      <a:r>
                        <a:rPr sz="1100" dirty="0"/>
                        <a:t>/</a:t>
                      </a:r>
                      <a:r>
                        <a:rPr sz="1100" dirty="0" err="1"/>
                        <a:t>简化</a:t>
                      </a:r>
                      <a:endParaRPr sz="1100" dirty="0"/>
                    </a:p>
                  </a:txBody>
                  <a:tcPr marL="25400" marR="25400" marT="25400" marB="25400" anchor="ctr" horzOverflow="overflow"/>
                </a:tc>
                <a:extLst>
                  <a:ext uri="{0D108BD9-81ED-4DB2-BD59-A6C34878D82A}">
                    <a16:rowId xmlns:a16="http://schemas.microsoft.com/office/drawing/2014/main" val="10006"/>
                  </a:ext>
                </a:extLst>
              </a:tr>
              <a:tr h="515207">
                <a:tc>
                  <a:txBody>
                    <a:bodyPr/>
                    <a:lstStyle/>
                    <a:p>
                      <a:pPr defTabSz="914400">
                        <a:tabLst>
                          <a:tab pos="1663700" algn="l"/>
                        </a:tabLst>
                        <a:defRPr b="0"/>
                      </a:pPr>
                      <a:r>
                        <a:rPr sz="1100" b="1"/>
                        <a:t>应用领域</a:t>
                      </a:r>
                    </a:p>
                  </a:txBody>
                  <a:tcPr marL="25400" marR="25400" marT="25400" marB="25400" anchor="ctr" horzOverflow="overflow"/>
                </a:tc>
                <a:tc>
                  <a:txBody>
                    <a:bodyPr/>
                    <a:lstStyle/>
                    <a:p>
                      <a:pPr algn="ctr" defTabSz="914400"/>
                      <a:r>
                        <a:rPr sz="1100"/>
                        <a:t>系统方案开发</a:t>
                      </a:r>
                    </a:p>
                  </a:txBody>
                  <a:tcPr marL="25400" marR="25400" marT="25400" marB="25400" anchor="ctr" horzOverflow="overflow"/>
                </a:tc>
                <a:tc>
                  <a:txBody>
                    <a:bodyPr/>
                    <a:lstStyle/>
                    <a:p>
                      <a:pPr algn="ctr" defTabSz="914400"/>
                      <a:r>
                        <a:rPr sz="1100"/>
                        <a:t>安全与活性分析</a:t>
                      </a:r>
                    </a:p>
                  </a:txBody>
                  <a:tcPr marL="25400" marR="25400" marT="25400" marB="25400" anchor="ctr" horzOverflow="overflow"/>
                </a:tc>
                <a:tc>
                  <a:txBody>
                    <a:bodyPr/>
                    <a:lstStyle/>
                    <a:p>
                      <a:pPr algn="ctr" defTabSz="914400"/>
                      <a:r>
                        <a:rPr sz="1100"/>
                        <a:t>系统趋势分析</a:t>
                      </a:r>
                    </a:p>
                  </a:txBody>
                  <a:tcPr marL="25400" marR="25400" marT="25400" marB="25400" anchor="ctr" horzOverflow="overflow"/>
                </a:tc>
                <a:tc>
                  <a:txBody>
                    <a:bodyPr/>
                    <a:lstStyle/>
                    <a:p>
                      <a:pPr algn="ctr" defTabSz="914400"/>
                      <a:r>
                        <a:rPr sz="1100"/>
                        <a:t>故障侦错</a:t>
                      </a:r>
                    </a:p>
                  </a:txBody>
                  <a:tcPr marL="25400" marR="25400" marT="25400" marB="25400" anchor="ctr" horzOverflow="overflow"/>
                </a:tc>
                <a:tc>
                  <a:txBody>
                    <a:bodyPr/>
                    <a:lstStyle/>
                    <a:p>
                      <a:pPr algn="ctr" defTabSz="914400"/>
                      <a:r>
                        <a:rPr sz="1100"/>
                        <a:t>系统论证</a:t>
                      </a:r>
                    </a:p>
                  </a:txBody>
                  <a:tcPr marL="25400" marR="25400" marT="25400" marB="25400" anchor="ctr" horzOverflow="overflow"/>
                </a:tc>
                <a:tc>
                  <a:txBody>
                    <a:bodyPr/>
                    <a:lstStyle/>
                    <a:p>
                      <a:pPr algn="ctr" defTabSz="914400"/>
                      <a:r>
                        <a:rPr sz="1100"/>
                        <a:t>纯数学</a:t>
                      </a:r>
                    </a:p>
                  </a:txBody>
                  <a:tcPr marL="25400" marR="25400" marT="25400" marB="25400" anchor="ctr" horzOverflow="overflow"/>
                </a:tc>
                <a:tc>
                  <a:txBody>
                    <a:bodyPr/>
                    <a:lstStyle/>
                    <a:p>
                      <a:pPr algn="ctr" defTabSz="914400"/>
                      <a:r>
                        <a:rPr sz="1100" dirty="0" err="1"/>
                        <a:t>验证设计合约</a:t>
                      </a:r>
                      <a:endParaRPr sz="1100" dirty="0"/>
                    </a:p>
                  </a:txBody>
                  <a:tcPr marL="25400" marR="25400" marT="25400" marB="25400" anchor="ctr" horzOverflow="overflow"/>
                </a:tc>
                <a:extLst>
                  <a:ext uri="{0D108BD9-81ED-4DB2-BD59-A6C34878D82A}">
                    <a16:rowId xmlns:a16="http://schemas.microsoft.com/office/drawing/2014/main" val="10007"/>
                  </a:ext>
                </a:extLst>
              </a:tr>
            </a:tbl>
          </a:graphicData>
        </a:graphic>
      </p:graphicFrame>
      <p:sp>
        <p:nvSpPr>
          <p:cNvPr id="4" name="Rounded Rectangle 3">
            <a:extLst>
              <a:ext uri="{FF2B5EF4-FFF2-40B4-BE49-F238E27FC236}">
                <a16:creationId xmlns:a16="http://schemas.microsoft.com/office/drawing/2014/main" id="{D060B567-EE35-BB44-B2CC-2B8CCE73F89E}"/>
              </a:ext>
            </a:extLst>
          </p:cNvPr>
          <p:cNvSpPr/>
          <p:nvPr/>
        </p:nvSpPr>
        <p:spPr>
          <a:xfrm>
            <a:off x="2875280" y="1982575"/>
            <a:ext cx="1198880" cy="4121656"/>
          </a:xfrm>
          <a:prstGeom prst="roundRect">
            <a:avLst/>
          </a:prstGeom>
          <a:noFill/>
          <a:ln w="63500">
            <a:solidFill>
              <a:srgbClr val="E90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5" name="Picture 2">
            <a:extLst>
              <a:ext uri="{FF2B5EF4-FFF2-40B4-BE49-F238E27FC236}">
                <a16:creationId xmlns:a16="http://schemas.microsoft.com/office/drawing/2014/main" id="{84A234B8-D456-8548-9483-688C79C8A93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081120" y="775456"/>
            <a:ext cx="745977" cy="5426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odelica Logo, 200px high">
            <a:hlinkClick r:id="rId3"/>
            <a:extLst>
              <a:ext uri="{FF2B5EF4-FFF2-40B4-BE49-F238E27FC236}">
                <a16:creationId xmlns:a16="http://schemas.microsoft.com/office/drawing/2014/main" id="{3A8AF1EF-8655-734D-B503-3F635FEBD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2913" y="1371887"/>
            <a:ext cx="9009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NetLogo Home Page">
            <a:hlinkClick r:id="rId5"/>
            <a:extLst>
              <a:ext uri="{FF2B5EF4-FFF2-40B4-BE49-F238E27FC236}">
                <a16:creationId xmlns:a16="http://schemas.microsoft.com/office/drawing/2014/main" id="{3AEB3D23-9599-1344-B74D-9BDC5CE273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8285" y="1265439"/>
            <a:ext cx="680896" cy="6808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AbsInt – JORAL Technologies">
            <a:hlinkClick r:id="rId7"/>
            <a:extLst>
              <a:ext uri="{FF2B5EF4-FFF2-40B4-BE49-F238E27FC236}">
                <a16:creationId xmlns:a16="http://schemas.microsoft.com/office/drawing/2014/main" id="{B9205D89-AF73-744A-BED8-B7E29E9C53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23119" y="1265439"/>
            <a:ext cx="1023012" cy="6318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Autocad Logo PNG Images, Free Transparent Autocad Logo Download - KindPNG">
            <a:extLst>
              <a:ext uri="{FF2B5EF4-FFF2-40B4-BE49-F238E27FC236}">
                <a16:creationId xmlns:a16="http://schemas.microsoft.com/office/drawing/2014/main" id="{849B6513-2FC6-8048-9872-57661D76481C}"/>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003659" y="1353635"/>
            <a:ext cx="900900" cy="5045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tlab.jl">
            <a:hlinkClick r:id="rId10"/>
            <a:extLst>
              <a:ext uri="{FF2B5EF4-FFF2-40B4-BE49-F238E27FC236}">
                <a16:creationId xmlns:a16="http://schemas.microsoft.com/office/drawing/2014/main" id="{25091916-1BA5-F340-B836-F79A1A481F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48291" y="1318154"/>
            <a:ext cx="920606" cy="4695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a:hlinkClick r:id="rId12"/>
            <a:extLst>
              <a:ext uri="{FF2B5EF4-FFF2-40B4-BE49-F238E27FC236}">
                <a16:creationId xmlns:a16="http://schemas.microsoft.com/office/drawing/2014/main" id="{B9F705BE-6618-754B-B21C-92085F4EED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01569" y="1206095"/>
            <a:ext cx="680896" cy="6899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918AAD-2730-7640-A792-9EEED2D01A5F}"/>
              </a:ext>
            </a:extLst>
          </p:cNvPr>
          <p:cNvSpPr txBox="1"/>
          <p:nvPr/>
        </p:nvSpPr>
        <p:spPr>
          <a:xfrm>
            <a:off x="3065823" y="1372849"/>
            <a:ext cx="793807" cy="523220"/>
          </a:xfrm>
          <a:prstGeom prst="rect">
            <a:avLst/>
          </a:prstGeom>
          <a:noFill/>
        </p:spPr>
        <p:txBody>
          <a:bodyPr wrap="none" rtlCol="0">
            <a:spAutoFit/>
          </a:bodyPr>
          <a:lstStyle/>
          <a:p>
            <a:r>
              <a:rPr lang="en-TW" sz="2800" u="sng" dirty="0">
                <a:solidFill>
                  <a:srgbClr val="FF0000"/>
                </a:solidFill>
                <a:latin typeface="STXinwei" panose="02010800040101010101" pitchFamily="2" charset="-122"/>
                <a:ea typeface="STXinwei" panose="02010800040101010101" pitchFamily="2" charset="-122"/>
                <a:hlinkClick r:id="rId14">
                  <a:extLst>
                    <a:ext uri="{A12FA001-AC4F-418D-AE19-62706E023703}">
                      <ahyp:hlinkClr xmlns:ahyp="http://schemas.microsoft.com/office/drawing/2018/hyperlinkcolor" val="tx"/>
                    </a:ext>
                  </a:extLst>
                </a:hlinkClick>
              </a:rPr>
              <a:t>AoS</a:t>
            </a:r>
            <a:endParaRPr lang="en-TW" sz="2800" u="sng" dirty="0">
              <a:solidFill>
                <a:srgbClr val="FF0000"/>
              </a:solidFill>
              <a:latin typeface="STXinwei" panose="02010800040101010101" pitchFamily="2" charset="-122"/>
              <a:ea typeface="STXinwei" panose="02010800040101010101" pitchFamily="2" charset="-122"/>
            </a:endParaRPr>
          </a:p>
        </p:txBody>
      </p:sp>
      <p:pic>
        <p:nvPicPr>
          <p:cNvPr id="9" name="Picture 2">
            <a:hlinkClick r:id="rId15"/>
            <a:extLst>
              <a:ext uri="{FF2B5EF4-FFF2-40B4-BE49-F238E27FC236}">
                <a16:creationId xmlns:a16="http://schemas.microsoft.com/office/drawing/2014/main" id="{33614790-36CB-1648-A98C-A674F21851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18618" y="720604"/>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97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3" name="标题 1"/>
          <p:cNvSpPr txBox="1">
            <a:spLocks noGrp="1"/>
          </p:cNvSpPr>
          <p:nvPr>
            <p:ph type="title"/>
          </p:nvPr>
        </p:nvSpPr>
        <p:spPr>
          <a:xfrm>
            <a:off x="608380" y="270927"/>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sz="2400" dirty="0" err="1">
                <a:latin typeface="STXinwei" panose="02010800040101010101" pitchFamily="2" charset="-122"/>
                <a:ea typeface="STXinwei" panose="02010800040101010101" pitchFamily="2" charset="-122"/>
              </a:rPr>
              <a:t>系统代数</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AoS</a:t>
            </a:r>
            <a:r>
              <a:rPr lang="zh-CN" altLang="en-US" sz="2400" dirty="0">
                <a:latin typeface="STXinwei" panose="02010800040101010101" pitchFamily="2" charset="-122"/>
                <a:ea typeface="STXinwei" panose="02010800040101010101" pitchFamily="2" charset="-122"/>
              </a:rPr>
              <a:t>）</a:t>
            </a:r>
            <a:r>
              <a:rPr sz="2400" dirty="0" err="1">
                <a:latin typeface="STXinwei" panose="02010800040101010101" pitchFamily="2" charset="-122"/>
                <a:ea typeface="STXinwei" panose="02010800040101010101" pitchFamily="2" charset="-122"/>
              </a:rPr>
              <a:t>的</a:t>
            </a:r>
            <a:r>
              <a:rPr lang="en-TW" sz="2400" dirty="0">
                <a:latin typeface="STXinwei" panose="02010800040101010101" pitchFamily="2" charset="-122"/>
                <a:ea typeface="STXinwei" panose="02010800040101010101" pitchFamily="2" charset="-122"/>
              </a:rPr>
              <a:t>研究成果</a:t>
            </a:r>
            <a:r>
              <a:rPr sz="2400" dirty="0">
                <a:latin typeface="STXinwei" panose="02010800040101010101" pitchFamily="2" charset="-122"/>
                <a:ea typeface="STXinwei" panose="02010800040101010101" pitchFamily="2" charset="-122"/>
              </a:rPr>
              <a:t>：</a:t>
            </a:r>
            <a:br>
              <a:rPr lang="en-US" sz="2400" dirty="0">
                <a:latin typeface="STXinwei" panose="02010800040101010101" pitchFamily="2" charset="-122"/>
                <a:ea typeface="STXinwei" panose="02010800040101010101" pitchFamily="2" charset="-122"/>
              </a:rPr>
            </a:br>
            <a:r>
              <a:rPr lang="zh-CN" altLang="en-US" sz="2400" dirty="0">
                <a:latin typeface="STXinwei" panose="02010800040101010101" pitchFamily="2" charset="-122"/>
                <a:ea typeface="STXinwei" panose="02010800040101010101" pitchFamily="2" charset="-122"/>
              </a:rPr>
              <a:t>（代数化</a:t>
            </a:r>
            <a:r>
              <a:rPr lang="en-TW" sz="2400" dirty="0">
                <a:latin typeface="STXinwei" panose="02010800040101010101" pitchFamily="2" charset="-122"/>
                <a:ea typeface="STXinwei" panose="02010800040101010101" pitchFamily="2" charset="-122"/>
              </a:rPr>
              <a:t>表述并论证局部系统与系统整体的决策关系</a:t>
            </a:r>
            <a:r>
              <a:rPr lang="zh-CN" altLang="en-US" sz="2400" dirty="0">
                <a:latin typeface="STXinwei" panose="02010800040101010101" pitchFamily="2" charset="-122"/>
                <a:ea typeface="STXinwei" panose="02010800040101010101" pitchFamily="2" charset="-122"/>
              </a:rPr>
              <a:t>）</a:t>
            </a:r>
            <a:endParaRPr sz="2400" dirty="0">
              <a:latin typeface="STXinwei" panose="02010800040101010101" pitchFamily="2" charset="-122"/>
              <a:ea typeface="STXinwei" panose="02010800040101010101" pitchFamily="2" charset="-122"/>
            </a:endParaRPr>
          </a:p>
        </p:txBody>
      </p:sp>
      <p:sp>
        <p:nvSpPr>
          <p:cNvPr id="10" name="内容占位符 2">
            <a:extLst>
              <a:ext uri="{FF2B5EF4-FFF2-40B4-BE49-F238E27FC236}">
                <a16:creationId xmlns:a16="http://schemas.microsoft.com/office/drawing/2014/main" id="{523135A6-1DC3-5949-9BE5-A61B48596B98}"/>
              </a:ext>
            </a:extLst>
          </p:cNvPr>
          <p:cNvSpPr txBox="1">
            <a:spLocks/>
          </p:cNvSpPr>
          <p:nvPr/>
        </p:nvSpPr>
        <p:spPr bwMode="auto">
          <a:xfrm>
            <a:off x="539998" y="1097456"/>
            <a:ext cx="1118817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CN" sz="2400" kern="0" dirty="0" err="1">
                <a:solidFill>
                  <a:schemeClr val="tx1"/>
                </a:solidFill>
                <a:latin typeface="STXinwei" panose="02010800040101010101" pitchFamily="2" charset="-122"/>
                <a:ea typeface="STXinwei" panose="02010800040101010101" pitchFamily="2" charset="-122"/>
              </a:rPr>
              <a:t>AoS</a:t>
            </a:r>
            <a:r>
              <a:rPr lang="zh-CN" altLang="en-US" sz="2400" kern="0" dirty="0">
                <a:solidFill>
                  <a:schemeClr val="tx1"/>
                </a:solidFill>
                <a:latin typeface="STXinwei" panose="02010800040101010101" pitchFamily="2" charset="-122"/>
                <a:ea typeface="STXinwei" panose="02010800040101010101" pitchFamily="2" charset="-122"/>
              </a:rPr>
              <a:t>提出了一套让</a:t>
            </a:r>
            <a:r>
              <a:rPr lang="zh-CN" altLang="en-US" sz="2400" kern="0" dirty="0">
                <a:solidFill>
                  <a:srgbClr val="FF0000"/>
                </a:solidFill>
                <a:latin typeface="STXinwei" panose="02010800040101010101" pitchFamily="2" charset="-122"/>
                <a:ea typeface="STXinwei" panose="02010800040101010101" pitchFamily="2" charset="-122"/>
              </a:rPr>
              <a:t>跨领域、多层次</a:t>
            </a:r>
            <a:r>
              <a:rPr lang="zh-CN" altLang="en-US" sz="2400" kern="0" dirty="0">
                <a:solidFill>
                  <a:schemeClr val="tx1"/>
                </a:solidFill>
                <a:latin typeface="STXinwei" panose="02010800040101010101" pitchFamily="2" charset="-122"/>
                <a:ea typeface="STXinwei" panose="02010800040101010101" pitchFamily="2" charset="-122"/>
              </a:rPr>
              <a:t>系统模型</a:t>
            </a:r>
            <a:r>
              <a:rPr lang="zh-CN" altLang="en-TW" sz="2400" kern="0" dirty="0">
                <a:solidFill>
                  <a:schemeClr val="tx1"/>
                </a:solidFill>
                <a:latin typeface="STXinwei" panose="02010800040101010101" pitchFamily="2" charset="-122"/>
                <a:ea typeface="STXinwei" panose="02010800040101010101" pitchFamily="2" charset="-122"/>
              </a:rPr>
              <a:t>数据</a:t>
            </a:r>
            <a:r>
              <a:rPr lang="zh-CN" altLang="en-US" sz="2400" kern="0" dirty="0">
                <a:solidFill>
                  <a:schemeClr val="tx1"/>
                </a:solidFill>
                <a:latin typeface="STXinwei" panose="02010800040101010101" pitchFamily="2" charset="-122"/>
                <a:ea typeface="STXinwei" panose="02010800040101010101" pitchFamily="2" charset="-122"/>
              </a:rPr>
              <a:t>得以互联互通的</a:t>
            </a:r>
            <a:r>
              <a:rPr lang="zh-CN" altLang="en-US" sz="2400" kern="0" dirty="0">
                <a:solidFill>
                  <a:srgbClr val="FF0000"/>
                </a:solidFill>
                <a:latin typeface="STXinwei" panose="02010800040101010101" pitchFamily="2" charset="-122"/>
                <a:ea typeface="STXinwei" panose="02010800040101010101" pitchFamily="2" charset="-122"/>
              </a:rPr>
              <a:t>代数</a:t>
            </a:r>
            <a:r>
              <a:rPr lang="zh-CN" altLang="en-US" sz="2400" kern="0" dirty="0">
                <a:solidFill>
                  <a:schemeClr val="tx1"/>
                </a:solidFill>
                <a:latin typeface="STXinwei" panose="02010800040101010101" pitchFamily="2" charset="-122"/>
                <a:ea typeface="STXinwei" panose="02010800040101010101" pitchFamily="2" charset="-122"/>
              </a:rPr>
              <a:t>范式：</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决策难度可控：系统代数的封闭性，在不失可靠性的前提下</a:t>
            </a:r>
            <a:r>
              <a:rPr lang="zh-CN" altLang="en-TW" sz="2400" kern="0" dirty="0">
                <a:latin typeface="STXinwei" panose="02010800040101010101" pitchFamily="2" charset="-122"/>
                <a:ea typeface="STXinwei" panose="02010800040101010101" pitchFamily="2" charset="-122"/>
              </a:rPr>
              <a:t>控制</a:t>
            </a:r>
            <a:r>
              <a:rPr lang="zh-CN" altLang="en-US" sz="2400" kern="0" dirty="0">
                <a:latin typeface="STXinwei" panose="02010800040101010101" pitchFamily="2" charset="-122"/>
                <a:ea typeface="STXinwei" panose="02010800040101010101" pitchFamily="2" charset="-122"/>
              </a:rPr>
              <a:t>模型复杂度</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系统参数精度：根据领域需求，使用系统代数定制满足精度需求的</a:t>
            </a:r>
            <a:r>
              <a:rPr lang="zh-CN" altLang="en-TW" sz="2400" kern="0" dirty="0">
                <a:latin typeface="STXinwei" panose="02010800040101010101" pitchFamily="2" charset="-122"/>
                <a:ea typeface="STXinwei" panose="02010800040101010101" pitchFamily="2" charset="-122"/>
              </a:rPr>
              <a:t>专用</a:t>
            </a:r>
            <a:r>
              <a:rPr lang="zh-CN" altLang="en-US" sz="2400" kern="0" dirty="0">
                <a:latin typeface="STXinwei" panose="02010800040101010101" pitchFamily="2" charset="-122"/>
                <a:ea typeface="STXinwei" panose="02010800040101010101" pitchFamily="2" charset="-122"/>
              </a:rPr>
              <a:t>语言</a:t>
            </a:r>
            <a:endParaRPr lang="en-TW"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拓展全局视野：通过遍历枚举法，在有限偏序集中检索解答方案的子空间。</a:t>
            </a:r>
            <a:endParaRPr lang="en-US" altLang="zh-CN" sz="2400" kern="0" dirty="0">
              <a:latin typeface="STXinwei" panose="02010800040101010101" pitchFamily="2" charset="-122"/>
              <a:ea typeface="STXinwei" panose="02010800040101010101" pitchFamily="2" charset="-122"/>
            </a:endParaRPr>
          </a:p>
        </p:txBody>
      </p:sp>
      <p:cxnSp>
        <p:nvCxnSpPr>
          <p:cNvPr id="5" name="Straight Arrow Connector 4">
            <a:extLst>
              <a:ext uri="{FF2B5EF4-FFF2-40B4-BE49-F238E27FC236}">
                <a16:creationId xmlns:a16="http://schemas.microsoft.com/office/drawing/2014/main" id="{46320A5B-5C36-1044-8794-FFC69F62FBE3}"/>
              </a:ext>
            </a:extLst>
          </p:cNvPr>
          <p:cNvCxnSpPr>
            <a:cxnSpLocks/>
            <a:stCxn id="7" idx="1"/>
            <a:endCxn id="8" idx="4"/>
          </p:cNvCxnSpPr>
          <p:nvPr/>
        </p:nvCxnSpPr>
        <p:spPr>
          <a:xfrm flipH="1" flipV="1">
            <a:off x="7445869" y="4529998"/>
            <a:ext cx="228898" cy="73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55277F9-7247-8340-A494-C7B13D31D253}"/>
              </a:ext>
            </a:extLst>
          </p:cNvPr>
          <p:cNvSpPr/>
          <p:nvPr/>
        </p:nvSpPr>
        <p:spPr>
          <a:xfrm>
            <a:off x="7445869" y="5186753"/>
            <a:ext cx="1563011" cy="5661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系统代数</a:t>
            </a:r>
            <a:r>
              <a:rPr lang="zh-CN" altLang="en-US" dirty="0">
                <a:solidFill>
                  <a:schemeClr val="tx1"/>
                </a:solidFill>
                <a:latin typeface="STXinwei" panose="02010800040101010101" pitchFamily="2" charset="-122"/>
                <a:ea typeface="STXinwei" panose="02010800040101010101" pitchFamily="2" charset="-122"/>
              </a:rPr>
              <a:t>（</a:t>
            </a:r>
            <a:r>
              <a:rPr lang="en-US" altLang="zh-CN" dirty="0" err="1">
                <a:solidFill>
                  <a:schemeClr val="tx1"/>
                </a:solidFill>
                <a:latin typeface="STXinwei" panose="02010800040101010101" pitchFamily="2" charset="-122"/>
                <a:ea typeface="STXinwei" panose="02010800040101010101" pitchFamily="2" charset="-122"/>
              </a:rPr>
              <a:t>AoS</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sp>
        <p:nvSpPr>
          <p:cNvPr id="8" name="Oval 7">
            <a:extLst>
              <a:ext uri="{FF2B5EF4-FFF2-40B4-BE49-F238E27FC236}">
                <a16:creationId xmlns:a16="http://schemas.microsoft.com/office/drawing/2014/main" id="{D66ACFF3-F6F3-C746-ABBA-BE5703B7797D}"/>
              </a:ext>
            </a:extLst>
          </p:cNvPr>
          <p:cNvSpPr/>
          <p:nvPr/>
        </p:nvSpPr>
        <p:spPr>
          <a:xfrm>
            <a:off x="6664363" y="3963870"/>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 name="Oval 10">
            <a:extLst>
              <a:ext uri="{FF2B5EF4-FFF2-40B4-BE49-F238E27FC236}">
                <a16:creationId xmlns:a16="http://schemas.microsoft.com/office/drawing/2014/main" id="{4F5DB4FC-6012-CD46-AC6F-2EF835E2EF7E}"/>
              </a:ext>
            </a:extLst>
          </p:cNvPr>
          <p:cNvSpPr/>
          <p:nvPr/>
        </p:nvSpPr>
        <p:spPr>
          <a:xfrm>
            <a:off x="8118927" y="4425027"/>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cxnSp>
        <p:nvCxnSpPr>
          <p:cNvPr id="14" name="Straight Arrow Connector 13">
            <a:extLst>
              <a:ext uri="{FF2B5EF4-FFF2-40B4-BE49-F238E27FC236}">
                <a16:creationId xmlns:a16="http://schemas.microsoft.com/office/drawing/2014/main" id="{E46E7500-AEB1-194B-BE07-7933AA8CCF70}"/>
              </a:ext>
            </a:extLst>
          </p:cNvPr>
          <p:cNvCxnSpPr>
            <a:cxnSpLocks/>
            <a:stCxn id="7" idx="7"/>
            <a:endCxn id="11" idx="4"/>
          </p:cNvCxnSpPr>
          <p:nvPr/>
        </p:nvCxnSpPr>
        <p:spPr>
          <a:xfrm flipV="1">
            <a:off x="8779982" y="4991155"/>
            <a:ext cx="120451" cy="278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78E2EF0-A534-3F4C-AD09-AFCC1DA57191}"/>
              </a:ext>
            </a:extLst>
          </p:cNvPr>
          <p:cNvSpPr/>
          <p:nvPr/>
        </p:nvSpPr>
        <p:spPr>
          <a:xfrm>
            <a:off x="7427275" y="3278100"/>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23" name="Straight Arrow Connector 22">
            <a:extLst>
              <a:ext uri="{FF2B5EF4-FFF2-40B4-BE49-F238E27FC236}">
                <a16:creationId xmlns:a16="http://schemas.microsoft.com/office/drawing/2014/main" id="{C83FB99D-B6C4-AC47-B00F-B5FAE77D164B}"/>
              </a:ext>
            </a:extLst>
          </p:cNvPr>
          <p:cNvCxnSpPr>
            <a:cxnSpLocks/>
            <a:stCxn id="8" idx="0"/>
            <a:endCxn id="22" idx="3"/>
          </p:cNvCxnSpPr>
          <p:nvPr/>
        </p:nvCxnSpPr>
        <p:spPr>
          <a:xfrm flipV="1">
            <a:off x="7445869" y="3761320"/>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C59D7F-065B-264F-BCD7-52205E56C153}"/>
              </a:ext>
            </a:extLst>
          </p:cNvPr>
          <p:cNvCxnSpPr>
            <a:cxnSpLocks/>
            <a:stCxn id="11" idx="0"/>
            <a:endCxn id="22" idx="5"/>
          </p:cNvCxnSpPr>
          <p:nvPr/>
        </p:nvCxnSpPr>
        <p:spPr>
          <a:xfrm flipH="1" flipV="1">
            <a:off x="8761388" y="3761320"/>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52061A5-C255-784A-912E-20767BFD6D10}"/>
              </a:ext>
            </a:extLst>
          </p:cNvPr>
          <p:cNvCxnSpPr>
            <a:cxnSpLocks/>
            <a:stCxn id="11" idx="1"/>
            <a:endCxn id="8" idx="5"/>
          </p:cNvCxnSpPr>
          <p:nvPr/>
        </p:nvCxnSpPr>
        <p:spPr>
          <a:xfrm flipH="1" flipV="1">
            <a:off x="7998477" y="4447090"/>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81F4381-13E6-5F43-A0D5-0766693FFC5C}"/>
              </a:ext>
            </a:extLst>
          </p:cNvPr>
          <p:cNvSpPr/>
          <p:nvPr/>
        </p:nvSpPr>
        <p:spPr>
          <a:xfrm>
            <a:off x="6871273" y="6086515"/>
            <a:ext cx="271220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48" name="Straight Arrow Connector 47">
            <a:extLst>
              <a:ext uri="{FF2B5EF4-FFF2-40B4-BE49-F238E27FC236}">
                <a16:creationId xmlns:a16="http://schemas.microsoft.com/office/drawing/2014/main" id="{7ED5D411-03EB-674E-8350-B78DCABE5292}"/>
              </a:ext>
            </a:extLst>
          </p:cNvPr>
          <p:cNvCxnSpPr>
            <a:cxnSpLocks/>
            <a:stCxn id="47" idx="0"/>
            <a:endCxn id="7" idx="4"/>
          </p:cNvCxnSpPr>
          <p:nvPr/>
        </p:nvCxnSpPr>
        <p:spPr>
          <a:xfrm flipV="1">
            <a:off x="8227374" y="5752881"/>
            <a:ext cx="1" cy="333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E219549-A039-644C-A930-6C538768C4D8}"/>
              </a:ext>
            </a:extLst>
          </p:cNvPr>
          <p:cNvCxnSpPr>
            <a:cxnSpLocks/>
            <a:stCxn id="47" idx="1"/>
            <a:endCxn id="8" idx="3"/>
          </p:cNvCxnSpPr>
          <p:nvPr/>
        </p:nvCxnSpPr>
        <p:spPr>
          <a:xfrm flipH="1" flipV="1">
            <a:off x="6893261" y="4447090"/>
            <a:ext cx="375205" cy="1722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CD934AE-CE46-B74D-B3EE-45BE024EF833}"/>
              </a:ext>
            </a:extLst>
          </p:cNvPr>
          <p:cNvCxnSpPr>
            <a:cxnSpLocks/>
            <a:stCxn id="47" idx="7"/>
            <a:endCxn id="11" idx="5"/>
          </p:cNvCxnSpPr>
          <p:nvPr/>
        </p:nvCxnSpPr>
        <p:spPr>
          <a:xfrm flipV="1">
            <a:off x="9186282" y="4908247"/>
            <a:ext cx="266758" cy="126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71BB4225-0990-1943-B139-12DD84CAF066}"/>
              </a:ext>
            </a:extLst>
          </p:cNvPr>
          <p:cNvSpPr/>
          <p:nvPr/>
        </p:nvSpPr>
        <p:spPr>
          <a:xfrm>
            <a:off x="2276253" y="4017889"/>
            <a:ext cx="1563012"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系统知识</a:t>
            </a:r>
            <a:endParaRPr lang="en-TW" dirty="0">
              <a:solidFill>
                <a:schemeClr val="tx1"/>
              </a:solidFill>
              <a:latin typeface="STXinwei" panose="02010800040101010101" pitchFamily="2" charset="-122"/>
              <a:ea typeface="STXinwei" panose="02010800040101010101" pitchFamily="2" charset="-122"/>
            </a:endParaRPr>
          </a:p>
        </p:txBody>
      </p:sp>
      <p:sp>
        <p:nvSpPr>
          <p:cNvPr id="117" name="Oval 116">
            <a:extLst>
              <a:ext uri="{FF2B5EF4-FFF2-40B4-BE49-F238E27FC236}">
                <a16:creationId xmlns:a16="http://schemas.microsoft.com/office/drawing/2014/main" id="{6073A0DB-8D31-054E-8E98-988C2C4B2C1E}"/>
              </a:ext>
            </a:extLst>
          </p:cNvPr>
          <p:cNvSpPr/>
          <p:nvPr/>
        </p:nvSpPr>
        <p:spPr>
          <a:xfrm>
            <a:off x="3730817" y="4479046"/>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系统工程</a:t>
            </a:r>
            <a:endParaRPr lang="en-TW" dirty="0">
              <a:solidFill>
                <a:schemeClr val="tx1"/>
              </a:solidFill>
              <a:latin typeface="STXinwei" panose="02010800040101010101" pitchFamily="2" charset="-122"/>
              <a:ea typeface="STXinwei" panose="02010800040101010101" pitchFamily="2" charset="-122"/>
            </a:endParaRPr>
          </a:p>
        </p:txBody>
      </p:sp>
      <p:sp>
        <p:nvSpPr>
          <p:cNvPr id="119" name="Oval 118">
            <a:extLst>
              <a:ext uri="{FF2B5EF4-FFF2-40B4-BE49-F238E27FC236}">
                <a16:creationId xmlns:a16="http://schemas.microsoft.com/office/drawing/2014/main" id="{DF5062E5-E9A0-1240-81FB-5D2194AF8A44}"/>
              </a:ext>
            </a:extLst>
          </p:cNvPr>
          <p:cNvSpPr/>
          <p:nvPr/>
        </p:nvSpPr>
        <p:spPr>
          <a:xfrm>
            <a:off x="3039165" y="3332119"/>
            <a:ext cx="1563011"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STXinwei" panose="02010800040101010101" pitchFamily="2" charset="-122"/>
                <a:ea typeface="STXinwei" panose="02010800040101010101" pitchFamily="2" charset="-122"/>
              </a:rPr>
              <a:t>真实系统</a:t>
            </a:r>
            <a:endParaRPr lang="en-TW" dirty="0">
              <a:solidFill>
                <a:schemeClr val="tx1"/>
              </a:solidFill>
              <a:latin typeface="STXinwei" panose="02010800040101010101" pitchFamily="2" charset="-122"/>
              <a:ea typeface="STXinwei" panose="02010800040101010101" pitchFamily="2" charset="-122"/>
            </a:endParaRPr>
          </a:p>
        </p:txBody>
      </p:sp>
      <p:cxnSp>
        <p:nvCxnSpPr>
          <p:cNvPr id="120" name="Straight Arrow Connector 119">
            <a:extLst>
              <a:ext uri="{FF2B5EF4-FFF2-40B4-BE49-F238E27FC236}">
                <a16:creationId xmlns:a16="http://schemas.microsoft.com/office/drawing/2014/main" id="{E7F0F92F-70A6-9C40-950D-777E4550B596}"/>
              </a:ext>
            </a:extLst>
          </p:cNvPr>
          <p:cNvCxnSpPr>
            <a:cxnSpLocks/>
            <a:stCxn id="116" idx="0"/>
            <a:endCxn id="119" idx="3"/>
          </p:cNvCxnSpPr>
          <p:nvPr/>
        </p:nvCxnSpPr>
        <p:spPr>
          <a:xfrm flipV="1">
            <a:off x="3057759" y="3815339"/>
            <a:ext cx="210304" cy="202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EBE7BB3-C13E-204D-96AB-61699C2B4997}"/>
              </a:ext>
            </a:extLst>
          </p:cNvPr>
          <p:cNvCxnSpPr>
            <a:cxnSpLocks/>
            <a:stCxn id="117" idx="0"/>
            <a:endCxn id="119" idx="5"/>
          </p:cNvCxnSpPr>
          <p:nvPr/>
        </p:nvCxnSpPr>
        <p:spPr>
          <a:xfrm flipH="1" flipV="1">
            <a:off x="4373278" y="3815339"/>
            <a:ext cx="139045" cy="663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AAFC21B-4238-D343-B5E8-B010BDEC0B0D}"/>
              </a:ext>
            </a:extLst>
          </p:cNvPr>
          <p:cNvCxnSpPr>
            <a:cxnSpLocks/>
            <a:stCxn id="117" idx="1"/>
            <a:endCxn id="116" idx="5"/>
          </p:cNvCxnSpPr>
          <p:nvPr/>
        </p:nvCxnSpPr>
        <p:spPr>
          <a:xfrm flipH="1" flipV="1">
            <a:off x="3610367" y="4501109"/>
            <a:ext cx="349348" cy="60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6B01D41C-D2CA-D440-965F-FEF2A814A9E8}"/>
              </a:ext>
            </a:extLst>
          </p:cNvPr>
          <p:cNvSpPr/>
          <p:nvPr/>
        </p:nvSpPr>
        <p:spPr>
          <a:xfrm>
            <a:off x="2464231" y="6128367"/>
            <a:ext cx="2712203" cy="566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抽象系统</a:t>
            </a:r>
          </a:p>
          <a:p>
            <a:pPr algn="ctr"/>
            <a:r>
              <a:rPr lang="zh-CN" altLang="en-US" dirty="0">
                <a:solidFill>
                  <a:schemeClr val="tx1"/>
                </a:solidFill>
                <a:latin typeface="STXinwei" panose="02010800040101010101" pitchFamily="2" charset="-122"/>
                <a:ea typeface="STXinwei" panose="02010800040101010101" pitchFamily="2" charset="-122"/>
              </a:rPr>
              <a:t>（</a:t>
            </a:r>
            <a:r>
              <a:rPr lang="en-TW" dirty="0">
                <a:solidFill>
                  <a:schemeClr val="bg2">
                    <a:lumMod val="75000"/>
                  </a:schemeClr>
                </a:solidFill>
                <a:latin typeface="STXinwei" panose="02010800040101010101" pitchFamily="2" charset="-122"/>
                <a:ea typeface="STXinwei" panose="02010800040101010101" pitchFamily="2" charset="-122"/>
              </a:rPr>
              <a:t>命名空间</a:t>
            </a:r>
            <a:r>
              <a:rPr lang="zh-CN" altLang="en-US" dirty="0">
                <a:solidFill>
                  <a:schemeClr val="tx1"/>
                </a:solidFill>
                <a:latin typeface="STXinwei" panose="02010800040101010101" pitchFamily="2" charset="-122"/>
                <a:ea typeface="STXinwei" panose="02010800040101010101" pitchFamily="2" charset="-122"/>
              </a:rPr>
              <a:t>）</a:t>
            </a:r>
            <a:endParaRPr lang="en-TW" dirty="0">
              <a:solidFill>
                <a:schemeClr val="tx1"/>
              </a:solidFill>
              <a:latin typeface="STXinwei" panose="02010800040101010101" pitchFamily="2" charset="-122"/>
              <a:ea typeface="STXinwei" panose="02010800040101010101" pitchFamily="2" charset="-122"/>
            </a:endParaRPr>
          </a:p>
        </p:txBody>
      </p:sp>
      <p:cxnSp>
        <p:nvCxnSpPr>
          <p:cNvPr id="125" name="Straight Arrow Connector 124">
            <a:extLst>
              <a:ext uri="{FF2B5EF4-FFF2-40B4-BE49-F238E27FC236}">
                <a16:creationId xmlns:a16="http://schemas.microsoft.com/office/drawing/2014/main" id="{BDA1B200-979D-CF46-A287-517A590DC248}"/>
              </a:ext>
            </a:extLst>
          </p:cNvPr>
          <p:cNvCxnSpPr>
            <a:cxnSpLocks/>
            <a:stCxn id="123" idx="1"/>
            <a:endCxn id="116" idx="3"/>
          </p:cNvCxnSpPr>
          <p:nvPr/>
        </p:nvCxnSpPr>
        <p:spPr>
          <a:xfrm flipH="1" flipV="1">
            <a:off x="2505151" y="4501109"/>
            <a:ext cx="356273" cy="1710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8757CF5-8B45-B940-AAB8-073CC4C0CA80}"/>
              </a:ext>
            </a:extLst>
          </p:cNvPr>
          <p:cNvCxnSpPr>
            <a:cxnSpLocks/>
            <a:stCxn id="123" idx="7"/>
            <a:endCxn id="117" idx="5"/>
          </p:cNvCxnSpPr>
          <p:nvPr/>
        </p:nvCxnSpPr>
        <p:spPr>
          <a:xfrm flipV="1">
            <a:off x="4779241" y="4962266"/>
            <a:ext cx="285689" cy="1249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Right Arrow 126">
            <a:extLst>
              <a:ext uri="{FF2B5EF4-FFF2-40B4-BE49-F238E27FC236}">
                <a16:creationId xmlns:a16="http://schemas.microsoft.com/office/drawing/2014/main" id="{0337816E-5F50-8940-835F-A9058E9DA237}"/>
              </a:ext>
            </a:extLst>
          </p:cNvPr>
          <p:cNvSpPr/>
          <p:nvPr/>
        </p:nvSpPr>
        <p:spPr>
          <a:xfrm>
            <a:off x="5348744" y="4315122"/>
            <a:ext cx="1432429" cy="593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TW" sz="1400" dirty="0">
                <a:solidFill>
                  <a:schemeClr val="bg1"/>
                </a:solidFill>
                <a:latin typeface="STXinwei" panose="02010800040101010101" pitchFamily="2" charset="-122"/>
                <a:ea typeface="STXinwei" panose="02010800040101010101" pitchFamily="2" charset="-122"/>
              </a:rPr>
              <a:t>研究</a:t>
            </a:r>
            <a:r>
              <a:rPr lang="zh-CN" altLang="en-US" sz="1400" dirty="0">
                <a:solidFill>
                  <a:schemeClr val="bg1"/>
                </a:solidFill>
                <a:latin typeface="STXinwei" panose="02010800040101010101" pitchFamily="2" charset="-122"/>
                <a:ea typeface="STXinwei" panose="02010800040101010101" pitchFamily="2" charset="-122"/>
              </a:rPr>
              <a:t>贡献</a:t>
            </a:r>
            <a:endParaRPr lang="en-TW" sz="1400" dirty="0">
              <a:solidFill>
                <a:schemeClr val="bg1"/>
              </a:solidFill>
              <a:latin typeface="STXinwei" panose="02010800040101010101" pitchFamily="2" charset="-122"/>
              <a:ea typeface="STXinwei" panose="02010800040101010101" pitchFamily="2" charset="-122"/>
            </a:endParaRPr>
          </a:p>
        </p:txBody>
      </p:sp>
      <p:sp>
        <p:nvSpPr>
          <p:cNvPr id="12771" name="TextBox 12770">
            <a:extLst>
              <a:ext uri="{FF2B5EF4-FFF2-40B4-BE49-F238E27FC236}">
                <a16:creationId xmlns:a16="http://schemas.microsoft.com/office/drawing/2014/main" id="{65E0518E-A356-824C-88E3-9147EBC1F011}"/>
              </a:ext>
            </a:extLst>
          </p:cNvPr>
          <p:cNvSpPr txBox="1"/>
          <p:nvPr/>
        </p:nvSpPr>
        <p:spPr>
          <a:xfrm>
            <a:off x="8155624" y="4307642"/>
            <a:ext cx="1802618"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建模自动化加速</a:t>
            </a:r>
          </a:p>
        </p:txBody>
      </p:sp>
      <p:sp>
        <p:nvSpPr>
          <p:cNvPr id="131" name="TextBox 130">
            <a:extLst>
              <a:ext uri="{FF2B5EF4-FFF2-40B4-BE49-F238E27FC236}">
                <a16:creationId xmlns:a16="http://schemas.microsoft.com/office/drawing/2014/main" id="{91B815FD-F99F-F442-B889-3421CA6E074D}"/>
              </a:ext>
            </a:extLst>
          </p:cNvPr>
          <p:cNvSpPr txBox="1"/>
          <p:nvPr/>
        </p:nvSpPr>
        <p:spPr>
          <a:xfrm>
            <a:off x="4441509" y="3859998"/>
            <a:ext cx="7670340" cy="369332"/>
          </a:xfrm>
          <a:prstGeom prst="rect">
            <a:avLst/>
          </a:prstGeom>
          <a:noFill/>
        </p:spPr>
        <p:txBody>
          <a:bodyPr wrap="square" rtlCol="0">
            <a:spAutoFit/>
          </a:bodyPr>
          <a:lstStyle/>
          <a:p>
            <a:pPr algn="ctr"/>
            <a:r>
              <a:rPr lang="zh-CN" altLang="en-US" dirty="0">
                <a:solidFill>
                  <a:srgbClr val="D9D9D9"/>
                </a:solidFill>
                <a:latin typeface="STXinwei" panose="02010800040101010101" pitchFamily="2" charset="-122"/>
                <a:ea typeface="STXinwei" panose="02010800040101010101" pitchFamily="2" charset="-122"/>
              </a:rPr>
              <a:t>多领域知识均可根据偏序集的元结构，创建</a:t>
            </a:r>
            <a:r>
              <a:rPr lang="zh-CN" altLang="en-TW" dirty="0">
                <a:solidFill>
                  <a:srgbClr val="D9D9D9"/>
                </a:solidFill>
                <a:latin typeface="STXinwei" panose="02010800040101010101" pitchFamily="2" charset="-122"/>
                <a:ea typeface="STXinwei" panose="02010800040101010101" pitchFamily="2" charset="-122"/>
              </a:rPr>
              <a:t>适用于</a:t>
            </a:r>
            <a:r>
              <a:rPr lang="zh-CN" altLang="en-US" dirty="0">
                <a:solidFill>
                  <a:srgbClr val="D9D9D9"/>
                </a:solidFill>
                <a:latin typeface="STXinwei" panose="02010800040101010101" pitchFamily="2" charset="-122"/>
                <a:ea typeface="STXinwei" panose="02010800040101010101" pitchFamily="2" charset="-122"/>
              </a:rPr>
              <a:t>特定领域的</a:t>
            </a:r>
            <a:r>
              <a:rPr lang="en-US" altLang="zh-CN" dirty="0">
                <a:solidFill>
                  <a:srgbClr val="D9D9D9"/>
                </a:solidFill>
                <a:latin typeface="STXinwei" panose="02010800040101010101" pitchFamily="2" charset="-122"/>
                <a:ea typeface="STXinwei" panose="02010800040101010101" pitchFamily="2" charset="-122"/>
              </a:rPr>
              <a:t>DSL</a:t>
            </a:r>
            <a:endParaRPr lang="en-TW" dirty="0">
              <a:solidFill>
                <a:srgbClr val="D9D9D9"/>
              </a:solidFill>
              <a:latin typeface="STXinwei" panose="02010800040101010101" pitchFamily="2" charset="-122"/>
              <a:ea typeface="STXinwei" panose="02010800040101010101" pitchFamily="2" charset="-122"/>
            </a:endParaRPr>
          </a:p>
        </p:txBody>
      </p:sp>
      <p:sp>
        <p:nvSpPr>
          <p:cNvPr id="31" name="TextBox 30">
            <a:extLst>
              <a:ext uri="{FF2B5EF4-FFF2-40B4-BE49-F238E27FC236}">
                <a16:creationId xmlns:a16="http://schemas.microsoft.com/office/drawing/2014/main" id="{CC972C64-D136-F646-B065-766D4229E764}"/>
              </a:ext>
            </a:extLst>
          </p:cNvPr>
          <p:cNvSpPr txBox="1"/>
          <p:nvPr/>
        </p:nvSpPr>
        <p:spPr>
          <a:xfrm>
            <a:off x="5572851" y="1025424"/>
            <a:ext cx="1695615"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命名空间</a:t>
            </a:r>
          </a:p>
        </p:txBody>
      </p:sp>
      <p:sp>
        <p:nvSpPr>
          <p:cNvPr id="33" name="TextBox 32">
            <a:extLst>
              <a:ext uri="{FF2B5EF4-FFF2-40B4-BE49-F238E27FC236}">
                <a16:creationId xmlns:a16="http://schemas.microsoft.com/office/drawing/2014/main" id="{198E48DD-62FD-4E4B-8EF7-35783113DD32}"/>
              </a:ext>
            </a:extLst>
          </p:cNvPr>
          <p:cNvSpPr txBox="1"/>
          <p:nvPr/>
        </p:nvSpPr>
        <p:spPr>
          <a:xfrm>
            <a:off x="7757425" y="953265"/>
            <a:ext cx="1924513" cy="369332"/>
          </a:xfrm>
          <a:prstGeom prst="rect">
            <a:avLst/>
          </a:prstGeom>
          <a:noFill/>
        </p:spPr>
        <p:txBody>
          <a:bodyPr wrap="square" rtlCol="0">
            <a:spAutoFit/>
          </a:bodyPr>
          <a:lstStyle/>
          <a:p>
            <a:pPr algn="ctr"/>
            <a:r>
              <a:rPr lang="en-TW" dirty="0">
                <a:solidFill>
                  <a:srgbClr val="D9D9D9"/>
                </a:solidFill>
                <a:latin typeface="STXinwei" panose="02010800040101010101" pitchFamily="2" charset="-122"/>
                <a:ea typeface="STXinwei" panose="02010800040101010101" pitchFamily="2" charset="-122"/>
              </a:rPr>
              <a:t>Interoperability</a:t>
            </a:r>
          </a:p>
        </p:txBody>
      </p:sp>
      <p:cxnSp>
        <p:nvCxnSpPr>
          <p:cNvPr id="34" name="Straight Arrow Connector 33">
            <a:extLst>
              <a:ext uri="{FF2B5EF4-FFF2-40B4-BE49-F238E27FC236}">
                <a16:creationId xmlns:a16="http://schemas.microsoft.com/office/drawing/2014/main" id="{17AB613B-4521-2449-970F-A02E17FDD42C}"/>
              </a:ext>
            </a:extLst>
          </p:cNvPr>
          <p:cNvCxnSpPr>
            <a:cxnSpLocks/>
            <a:stCxn id="35" idx="1"/>
            <a:endCxn id="116" idx="4"/>
          </p:cNvCxnSpPr>
          <p:nvPr/>
        </p:nvCxnSpPr>
        <p:spPr>
          <a:xfrm flipH="1" flipV="1">
            <a:off x="3057759" y="4584017"/>
            <a:ext cx="214708" cy="74894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4BDEAD6-314D-6144-9759-018E157025B3}"/>
              </a:ext>
            </a:extLst>
          </p:cNvPr>
          <p:cNvSpPr/>
          <p:nvPr/>
        </p:nvSpPr>
        <p:spPr>
          <a:xfrm>
            <a:off x="3043569" y="5250049"/>
            <a:ext cx="1563011" cy="566128"/>
          </a:xfrm>
          <a:prstGeom prst="ellips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rgbClr val="888888"/>
                </a:solidFill>
                <a:latin typeface="STXinwei" panose="02010800040101010101" pitchFamily="2" charset="-122"/>
                <a:ea typeface="STXinwei" panose="02010800040101010101" pitchFamily="2" charset="-122"/>
              </a:rPr>
              <a:t>互联互通</a:t>
            </a:r>
            <a:r>
              <a:rPr lang="en-US" altLang="zh-CN" sz="1050" dirty="0">
                <a:solidFill>
                  <a:srgbClr val="888888"/>
                </a:solidFill>
                <a:latin typeface="STXinwei" panose="02010800040101010101" pitchFamily="2" charset="-122"/>
                <a:ea typeface="STXinwei" panose="02010800040101010101" pitchFamily="2" charset="-122"/>
              </a:rPr>
              <a:t>Interoperability</a:t>
            </a:r>
            <a:endParaRPr lang="en-TW" dirty="0">
              <a:solidFill>
                <a:srgbClr val="888888"/>
              </a:solidFill>
              <a:latin typeface="STXinwei" panose="02010800040101010101" pitchFamily="2" charset="-122"/>
              <a:ea typeface="STXinwei" panose="02010800040101010101" pitchFamily="2" charset="-122"/>
            </a:endParaRPr>
          </a:p>
        </p:txBody>
      </p:sp>
      <p:cxnSp>
        <p:nvCxnSpPr>
          <p:cNvPr id="36" name="Straight Arrow Connector 35">
            <a:extLst>
              <a:ext uri="{FF2B5EF4-FFF2-40B4-BE49-F238E27FC236}">
                <a16:creationId xmlns:a16="http://schemas.microsoft.com/office/drawing/2014/main" id="{D863EAD2-4B3F-AF4A-AB77-3D0630B54E14}"/>
              </a:ext>
            </a:extLst>
          </p:cNvPr>
          <p:cNvCxnSpPr>
            <a:cxnSpLocks/>
            <a:stCxn id="35" idx="7"/>
            <a:endCxn id="117" idx="4"/>
          </p:cNvCxnSpPr>
          <p:nvPr/>
        </p:nvCxnSpPr>
        <p:spPr>
          <a:xfrm flipV="1">
            <a:off x="4377682" y="5045174"/>
            <a:ext cx="134641" cy="287783"/>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8C4CB9-DEA6-8F41-8F03-F73EAD6DB28F}"/>
              </a:ext>
            </a:extLst>
          </p:cNvPr>
          <p:cNvCxnSpPr>
            <a:cxnSpLocks/>
            <a:stCxn id="123" idx="0"/>
            <a:endCxn id="35" idx="4"/>
          </p:cNvCxnSpPr>
          <p:nvPr/>
        </p:nvCxnSpPr>
        <p:spPr>
          <a:xfrm flipV="1">
            <a:off x="3820333" y="5816177"/>
            <a:ext cx="4742" cy="31219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47F23E1-77D5-F548-AB82-6A0E5B5253E7}"/>
              </a:ext>
            </a:extLst>
          </p:cNvPr>
          <p:cNvSpPr txBox="1"/>
          <p:nvPr/>
        </p:nvSpPr>
        <p:spPr>
          <a:xfrm>
            <a:off x="8606691" y="212274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Precision</a:t>
            </a:r>
            <a:endParaRPr lang="en-TW" dirty="0">
              <a:solidFill>
                <a:srgbClr val="D9D9D9"/>
              </a:solidFill>
              <a:latin typeface="STXinwei" panose="02010800040101010101" pitchFamily="2" charset="-122"/>
              <a:ea typeface="STXinwei" panose="02010800040101010101" pitchFamily="2" charset="-122"/>
            </a:endParaRPr>
          </a:p>
        </p:txBody>
      </p:sp>
      <p:sp>
        <p:nvSpPr>
          <p:cNvPr id="75" name="TextBox 74">
            <a:extLst>
              <a:ext uri="{FF2B5EF4-FFF2-40B4-BE49-F238E27FC236}">
                <a16:creationId xmlns:a16="http://schemas.microsoft.com/office/drawing/2014/main" id="{2E56C9C1-76AB-604F-A26F-441218BD04A5}"/>
              </a:ext>
            </a:extLst>
          </p:cNvPr>
          <p:cNvSpPr txBox="1"/>
          <p:nvPr/>
        </p:nvSpPr>
        <p:spPr>
          <a:xfrm>
            <a:off x="6403050" y="1588339"/>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Soundness</a:t>
            </a:r>
            <a:endParaRPr lang="en-TW" dirty="0">
              <a:solidFill>
                <a:srgbClr val="D9D9D9"/>
              </a:solidFill>
              <a:latin typeface="STXinwei" panose="02010800040101010101" pitchFamily="2" charset="-122"/>
              <a:ea typeface="STXinwei" panose="02010800040101010101" pitchFamily="2" charset="-122"/>
            </a:endParaRPr>
          </a:p>
        </p:txBody>
      </p:sp>
      <p:sp>
        <p:nvSpPr>
          <p:cNvPr id="76" name="TextBox 75">
            <a:extLst>
              <a:ext uri="{FF2B5EF4-FFF2-40B4-BE49-F238E27FC236}">
                <a16:creationId xmlns:a16="http://schemas.microsoft.com/office/drawing/2014/main" id="{3D8EC0D2-0559-D04B-BB2A-71FF479BC717}"/>
              </a:ext>
            </a:extLst>
          </p:cNvPr>
          <p:cNvSpPr txBox="1"/>
          <p:nvPr/>
        </p:nvSpPr>
        <p:spPr>
          <a:xfrm>
            <a:off x="6486960" y="2672166"/>
            <a:ext cx="1563011" cy="369332"/>
          </a:xfrm>
          <a:prstGeom prst="rect">
            <a:avLst/>
          </a:prstGeom>
          <a:noFill/>
        </p:spPr>
        <p:txBody>
          <a:bodyPr wrap="square" rtlCol="0">
            <a:spAutoFit/>
          </a:bodyPr>
          <a:lstStyle/>
          <a:p>
            <a:pPr algn="ctr"/>
            <a:r>
              <a:rPr lang="en-TW" altLang="zh-CN" dirty="0">
                <a:solidFill>
                  <a:srgbClr val="D9D9D9"/>
                </a:solidFill>
                <a:latin typeface="STXinwei" panose="02010800040101010101" pitchFamily="2" charset="-122"/>
                <a:ea typeface="STXinwei" panose="02010800040101010101" pitchFamily="2" charset="-122"/>
              </a:rPr>
              <a:t>Terminable</a:t>
            </a:r>
            <a:endParaRPr lang="en-TW" dirty="0">
              <a:solidFill>
                <a:srgbClr val="D9D9D9"/>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63675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1" name="标题 1"/>
          <p:cNvSpPr txBox="1">
            <a:spLocks noGrp="1"/>
          </p:cNvSpPr>
          <p:nvPr>
            <p:ph type="title"/>
          </p:nvPr>
        </p:nvSpPr>
        <p:spPr>
          <a:xfrm>
            <a:off x="608380" y="200883"/>
            <a:ext cx="10980002" cy="468002"/>
          </a:xfrm>
          <a:prstGeom prst="rect">
            <a:avLst/>
          </a:prstGeom>
        </p:spPr>
        <p:txBody>
          <a:bodyPr/>
          <a:lstStyle>
            <a:lvl1pPr defTabSz="841247">
              <a:defRPr sz="2024" b="1">
                <a:latin typeface="微软雅黑"/>
                <a:ea typeface="微软雅黑"/>
                <a:cs typeface="微软雅黑"/>
                <a:sym typeface="微软雅黑"/>
              </a:defRPr>
            </a:lvl1pPr>
          </a:lstStyle>
          <a:p>
            <a:pPr algn="ctr"/>
            <a:r>
              <a:rPr lang="en-US" dirty="0" err="1">
                <a:latin typeface="STXinwei" panose="02010800040101010101" pitchFamily="2" charset="-122"/>
                <a:ea typeface="STXinwei" panose="02010800040101010101" pitchFamily="2" charset="-122"/>
              </a:rPr>
              <a:t>下一步</a:t>
            </a:r>
            <a:r>
              <a:rPr dirty="0">
                <a:latin typeface="STXinwei" panose="02010800040101010101" pitchFamily="2" charset="-122"/>
                <a:ea typeface="STXinwei" panose="02010800040101010101" pitchFamily="2" charset="-122"/>
              </a:rPr>
              <a:t>： </a:t>
            </a:r>
            <a:r>
              <a:rPr lang="en-TW" dirty="0">
                <a:latin typeface="STXinwei" panose="02010800040101010101" pitchFamily="2" charset="-122"/>
                <a:ea typeface="STXinwei" panose="02010800040101010101" pitchFamily="2" charset="-122"/>
              </a:rPr>
              <a:t>根据AoS的思路</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开发</a:t>
            </a:r>
            <a:r>
              <a:rPr lang="zh-TW" altLang="en-US" dirty="0">
                <a:latin typeface="STXinwei" panose="02010800040101010101" pitchFamily="2" charset="-122"/>
                <a:ea typeface="STXinwei" panose="02010800040101010101" pitchFamily="2" charset="-122"/>
              </a:rPr>
              <a:t>可规模化部署的</a:t>
            </a:r>
            <a:r>
              <a:rPr lang="en-TW" dirty="0">
                <a:latin typeface="STXinwei" panose="02010800040101010101" pitchFamily="2" charset="-122"/>
                <a:ea typeface="STXinwei" panose="02010800040101010101" pitchFamily="2" charset="-122"/>
              </a:rPr>
              <a:t>可编程知识容器(P</a:t>
            </a:r>
            <a:r>
              <a:rPr lang="en-US" altLang="zh-CN" baseline="30000" dirty="0">
                <a:latin typeface="STXinwei" panose="02010800040101010101" pitchFamily="2" charset="-122"/>
                <a:ea typeface="STXinwei" panose="02010800040101010101" pitchFamily="2" charset="-122"/>
              </a:rPr>
              <a:t>3</a:t>
            </a:r>
            <a:r>
              <a:rPr lang="en-TW" dirty="0">
                <a:latin typeface="STXinwei" panose="02010800040101010101" pitchFamily="2" charset="-122"/>
                <a:ea typeface="STXinwei" panose="02010800040101010101" pitchFamily="2" charset="-122"/>
              </a:rPr>
              <a:t>KC)</a:t>
            </a:r>
            <a:endParaRPr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7AD23B39-D4E7-5B4B-AB7C-0A5187EDF849}"/>
              </a:ext>
            </a:extLst>
          </p:cNvPr>
          <p:cNvPicPr>
            <a:picLocks noChangeAspect="1"/>
          </p:cNvPicPr>
          <p:nvPr/>
        </p:nvPicPr>
        <p:blipFill>
          <a:blip r:embed="rId2"/>
          <a:stretch>
            <a:fillRect/>
          </a:stretch>
        </p:blipFill>
        <p:spPr>
          <a:xfrm>
            <a:off x="1169194" y="4277360"/>
            <a:ext cx="3071633" cy="1958089"/>
          </a:xfrm>
          <a:prstGeom prst="rect">
            <a:avLst/>
          </a:prstGeom>
        </p:spPr>
      </p:pic>
      <p:sp>
        <p:nvSpPr>
          <p:cNvPr id="5" name="TextBox 4">
            <a:extLst>
              <a:ext uri="{FF2B5EF4-FFF2-40B4-BE49-F238E27FC236}">
                <a16:creationId xmlns:a16="http://schemas.microsoft.com/office/drawing/2014/main" id="{BD28850E-F96C-B240-82C9-BF3D0C4D0ED4}"/>
              </a:ext>
            </a:extLst>
          </p:cNvPr>
          <p:cNvSpPr txBox="1"/>
          <p:nvPr/>
        </p:nvSpPr>
        <p:spPr>
          <a:xfrm>
            <a:off x="1727819" y="6248548"/>
            <a:ext cx="1954381" cy="253916"/>
          </a:xfrm>
          <a:prstGeom prst="rect">
            <a:avLst/>
          </a:prstGeom>
          <a:noFill/>
        </p:spPr>
        <p:txBody>
          <a:bodyPr wrap="none" rtlCol="0">
            <a:spAutoFit/>
          </a:bodyPr>
          <a:lstStyle/>
          <a:p>
            <a:r>
              <a:rPr lang="en-TW" sz="1050" dirty="0"/>
              <a:t>Prof. Cousot and Koo in 2005</a:t>
            </a:r>
          </a:p>
        </p:txBody>
      </p:sp>
      <p:sp>
        <p:nvSpPr>
          <p:cNvPr id="8" name="内容占位符 2">
            <a:extLst>
              <a:ext uri="{FF2B5EF4-FFF2-40B4-BE49-F238E27FC236}">
                <a16:creationId xmlns:a16="http://schemas.microsoft.com/office/drawing/2014/main" id="{9A6B6E75-1F0F-5446-BBFC-BD5DADE5FAC4}"/>
              </a:ext>
            </a:extLst>
          </p:cNvPr>
          <p:cNvSpPr txBox="1">
            <a:spLocks/>
          </p:cNvSpPr>
          <p:nvPr/>
        </p:nvSpPr>
        <p:spPr bwMode="auto">
          <a:xfrm>
            <a:off x="891382" y="846653"/>
            <a:ext cx="11188176" cy="3430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1600" kern="0" dirty="0">
                <a:solidFill>
                  <a:schemeClr val="tx1"/>
                </a:solidFill>
                <a:latin typeface="STXinwei" panose="02010800040101010101" pitchFamily="2" charset="-122"/>
                <a:ea typeface="STXinwei" panose="02010800040101010101" pitchFamily="2" charset="-122"/>
              </a:rPr>
              <a:t>使用云原生</a:t>
            </a:r>
            <a:r>
              <a:rPr lang="en-US" altLang="zh-CN" sz="1600" kern="0" dirty="0">
                <a:solidFill>
                  <a:schemeClr val="tx1"/>
                </a:solidFill>
                <a:latin typeface="STXinwei" panose="02010800040101010101" pitchFamily="2" charset="-122"/>
                <a:ea typeface="STXinwei" panose="02010800040101010101" pitchFamily="2" charset="-122"/>
              </a:rPr>
              <a:t>(Cloud Native)</a:t>
            </a:r>
            <a:r>
              <a:rPr lang="zh-CN" altLang="en-US" sz="1600" kern="0" dirty="0">
                <a:solidFill>
                  <a:schemeClr val="tx1"/>
                </a:solidFill>
                <a:latin typeface="STXinwei" panose="02010800040101010101" pitchFamily="2" charset="-122"/>
                <a:ea typeface="STXinwei" panose="02010800040101010101" pitchFamily="2" charset="-122"/>
              </a:rPr>
              <a:t>的软硬件件架构，根据</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建立从边缘计算到超级计算的</a:t>
            </a:r>
            <a:r>
              <a:rPr lang="zh-CN" altLang="en-US" sz="1600" kern="0" dirty="0">
                <a:solidFill>
                  <a:srgbClr val="FF0000"/>
                </a:solidFill>
                <a:latin typeface="STXinwei" panose="02010800040101010101" pitchFamily="2" charset="-122"/>
                <a:ea typeface="STXinwei" panose="02010800040101010101" pitchFamily="2" charset="-122"/>
              </a:rPr>
              <a:t>数据工作流</a:t>
            </a:r>
            <a:r>
              <a:rPr lang="zh-CN" altLang="en-US" sz="1600" kern="0" dirty="0">
                <a:solidFill>
                  <a:schemeClr val="tx1"/>
                </a:solidFill>
                <a:latin typeface="STXinwei" panose="02010800040101010101" pitchFamily="2" charset="-122"/>
                <a:ea typeface="STXinwei" panose="02010800040101010101" pitchFamily="2" charset="-122"/>
              </a:rPr>
              <a:t>（知识管理平台）</a:t>
            </a:r>
          </a:p>
          <a:p>
            <a:r>
              <a:rPr lang="zh-CN" altLang="en-US" sz="1600" kern="0" dirty="0">
                <a:solidFill>
                  <a:schemeClr val="tx1"/>
                </a:solidFill>
                <a:latin typeface="STXinwei" panose="02010800040101010101" pitchFamily="2" charset="-122"/>
                <a:ea typeface="STXinwei" panose="02010800040101010101" pitchFamily="2" charset="-122"/>
              </a:rPr>
              <a:t>在通用或开源硬件的平台上，利用云原生的软件工具，开发对系统模型编码、枚举、评估的</a:t>
            </a:r>
            <a:r>
              <a:rPr lang="zh-CN" altLang="en-US" sz="1600" kern="0" dirty="0">
                <a:solidFill>
                  <a:srgbClr val="FF0000"/>
                </a:solidFill>
                <a:latin typeface="STXinwei" panose="02010800040101010101" pitchFamily="2" charset="-122"/>
                <a:ea typeface="STXinwei" panose="02010800040101010101" pitchFamily="2" charset="-122"/>
              </a:rPr>
              <a:t>网页化人机界面</a:t>
            </a:r>
            <a:r>
              <a:rPr lang="zh-CN" altLang="en-US" sz="1600" kern="0" dirty="0">
                <a:solidFill>
                  <a:schemeClr val="tx1"/>
                </a:solidFill>
                <a:latin typeface="STXinwei" panose="02010800040101010101" pitchFamily="2" charset="-122"/>
                <a:ea typeface="STXinwei" panose="02010800040101010101" pitchFamily="2" charset="-122"/>
              </a:rPr>
              <a:t>。</a:t>
            </a:r>
          </a:p>
          <a:p>
            <a:r>
              <a:rPr lang="zh-CN" altLang="en-US" sz="1600" kern="0" dirty="0">
                <a:solidFill>
                  <a:schemeClr val="tx1"/>
                </a:solidFill>
                <a:latin typeface="STXinwei" panose="02010800040101010101" pitchFamily="2" charset="-122"/>
                <a:ea typeface="STXinwei" panose="02010800040101010101" pitchFamily="2" charset="-122"/>
              </a:rPr>
              <a:t>与清华高研院的韩锋老师，根据</a:t>
            </a:r>
            <a:r>
              <a:rPr lang="zh-CN" altLang="en-TW" sz="1600" kern="0" dirty="0">
                <a:solidFill>
                  <a:schemeClr val="tx1"/>
                </a:solidFill>
                <a:latin typeface="STXinwei" panose="02010800040101010101" pitchFamily="2" charset="-122"/>
                <a:ea typeface="STXinwei" panose="02010800040101010101" pitchFamily="2" charset="-122"/>
              </a:rPr>
              <a:t>最小熵</a:t>
            </a:r>
            <a:r>
              <a:rPr lang="zh-CN" altLang="en-US" sz="1600" kern="0" dirty="0">
                <a:solidFill>
                  <a:schemeClr val="tx1"/>
                </a:solidFill>
                <a:latin typeface="STXinwei" panose="02010800040101010101" pitchFamily="2" charset="-122"/>
                <a:ea typeface="STXinwei" panose="02010800040101010101" pitchFamily="2" charset="-122"/>
              </a:rPr>
              <a:t>原理，利用</a:t>
            </a:r>
            <a:r>
              <a:rPr lang="en-US" altLang="zh-CN" sz="1600" kern="0" dirty="0" err="1">
                <a:solidFill>
                  <a:schemeClr val="tx1"/>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的代数化可对比算符</a:t>
            </a:r>
            <a:r>
              <a:rPr lang="zh-CN" altLang="en-TW" sz="1600" kern="0" dirty="0">
                <a:solidFill>
                  <a:schemeClr val="tx1"/>
                </a:solidFill>
                <a:latin typeface="STXinwei" panose="02010800040101010101" pitchFamily="2" charset="-122"/>
                <a:ea typeface="STXinwei" panose="02010800040101010101" pitchFamily="2" charset="-122"/>
              </a:rPr>
              <a:t>开发</a:t>
            </a:r>
            <a:r>
              <a:rPr lang="zh-CN" altLang="en-US" sz="1600" kern="0" dirty="0">
                <a:solidFill>
                  <a:schemeClr val="tx1"/>
                </a:solidFill>
                <a:latin typeface="STXinwei" panose="02010800040101010101" pitchFamily="2" charset="-122"/>
                <a:ea typeface="STXinwei" panose="02010800040101010101" pitchFamily="2" charset="-122"/>
              </a:rPr>
              <a:t>通用的</a:t>
            </a:r>
            <a:r>
              <a:rPr lang="en-US" altLang="zh-CN" sz="1600" kern="0" dirty="0">
                <a:solidFill>
                  <a:schemeClr val="tx1"/>
                </a:solidFill>
                <a:latin typeface="STXinwei" panose="02010800040101010101" pitchFamily="2" charset="-122"/>
                <a:ea typeface="STXinwei" panose="02010800040101010101" pitchFamily="2" charset="-122"/>
              </a:rPr>
              <a:t>DSL</a:t>
            </a:r>
            <a:r>
              <a:rPr lang="zh-CN" altLang="en-US" sz="1600" kern="0" dirty="0">
                <a:solidFill>
                  <a:schemeClr val="tx1"/>
                </a:solidFill>
                <a:latin typeface="STXinwei" panose="02010800040101010101" pitchFamily="2" charset="-122"/>
                <a:ea typeface="STXinwei" panose="02010800040101010101" pitchFamily="2" charset="-122"/>
              </a:rPr>
              <a:t>优化方法。</a:t>
            </a:r>
          </a:p>
          <a:p>
            <a:r>
              <a:rPr lang="zh-CN" altLang="en-US" sz="1600" kern="0" dirty="0">
                <a:solidFill>
                  <a:srgbClr val="FF0000"/>
                </a:solidFill>
                <a:latin typeface="STXinwei" panose="02010800040101010101" pitchFamily="2" charset="-122"/>
                <a:ea typeface="STXinwei" panose="02010800040101010101" pitchFamily="2" charset="-122"/>
              </a:rPr>
              <a:t>系统思维的架构</a:t>
            </a:r>
            <a:r>
              <a:rPr lang="zh-CN" altLang="en-US" sz="1600" kern="0" dirty="0">
                <a:solidFill>
                  <a:schemeClr val="tx1"/>
                </a:solidFill>
                <a:latin typeface="STXinwei" panose="02010800040101010101" pitchFamily="2" charset="-122"/>
                <a:ea typeface="STXinwei" panose="02010800040101010101" pitchFamily="2" charset="-122"/>
              </a:rPr>
              <a:t>应建立在可泛用于所有时空尺度的抽象规则之上 </a:t>
            </a:r>
          </a:p>
          <a:p>
            <a:pPr lvl="1"/>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的系统模型可根据系统代数的</a:t>
            </a:r>
            <a:r>
              <a:rPr lang="zh-CN" altLang="en-US" sz="1600" kern="0" dirty="0">
                <a:latin typeface="STXinwei" panose="02010800040101010101" pitchFamily="2" charset="-122"/>
                <a:ea typeface="STXinwei" panose="02010800040101010101" pitchFamily="2" charset="-122"/>
              </a:rPr>
              <a:t>理论</a:t>
            </a:r>
            <a:r>
              <a:rPr lang="zh-CN" altLang="en-US" sz="1600" kern="0" dirty="0">
                <a:solidFill>
                  <a:schemeClr val="tx1"/>
                </a:solidFill>
                <a:latin typeface="STXinwei" panose="02010800040101010101" pitchFamily="2" charset="-122"/>
                <a:ea typeface="STXinwei" panose="02010800040101010101" pitchFamily="2" charset="-122"/>
              </a:rPr>
              <a:t>来表述、生成与筛选，从而建立一个基于</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zh-CN" altLang="en-US" sz="1600" kern="0" dirty="0">
                <a:latin typeface="STXinwei" panose="02010800040101010101" pitchFamily="2" charset="-122"/>
                <a:ea typeface="STXinwei" panose="02010800040101010101" pitchFamily="2" charset="-122"/>
              </a:rPr>
              <a:t>的系统模型知识库</a:t>
            </a:r>
            <a:r>
              <a:rPr lang="zh-CN" altLang="en-US" sz="1600" kern="0" dirty="0">
                <a:solidFill>
                  <a:schemeClr val="tx1"/>
                </a:solidFill>
                <a:latin typeface="STXinwei" panose="02010800040101010101" pitchFamily="2" charset="-122"/>
                <a:ea typeface="STXinwei" panose="02010800040101010101" pitchFamily="2" charset="-122"/>
              </a:rPr>
              <a:t>， </a:t>
            </a:r>
          </a:p>
          <a:p>
            <a:pPr lvl="1"/>
            <a:r>
              <a:rPr lang="zh-CN" altLang="en-US" sz="1600" kern="0" dirty="0">
                <a:solidFill>
                  <a:schemeClr val="tx1"/>
                </a:solidFill>
                <a:latin typeface="STXinwei" panose="02010800040101010101" pitchFamily="2" charset="-122"/>
                <a:ea typeface="STXinwei" panose="02010800040101010101" pitchFamily="2" charset="-122"/>
              </a:rPr>
              <a:t>数据科学与人工智能的课程应有全新的基础课程体系：通过</a:t>
            </a:r>
            <a:r>
              <a:rPr lang="en-US" altLang="zh-CN" sz="1600" kern="0" dirty="0">
                <a:solidFill>
                  <a:srgbClr val="FF0000"/>
                </a:solidFill>
                <a:latin typeface="STXinwei" panose="02010800040101010101" pitchFamily="2" charset="-122"/>
                <a:ea typeface="STXinwei" panose="02010800040101010101" pitchFamily="2" charset="-122"/>
                <a:hlinkClick r:id="rId3"/>
              </a:rPr>
              <a:t>PKC</a:t>
            </a:r>
            <a:r>
              <a:rPr lang="en-US" altLang="zh-CN" sz="1600" kern="0" dirty="0">
                <a:solidFill>
                  <a:schemeClr val="tx1"/>
                </a:solidFill>
                <a:latin typeface="STXinwei" panose="02010800040101010101" pitchFamily="2" charset="-122"/>
                <a:ea typeface="STXinwei" panose="02010800040101010101" pitchFamily="2" charset="-122"/>
              </a:rPr>
              <a:t>, </a:t>
            </a:r>
            <a:r>
              <a:rPr lang="zh-CN" altLang="en-US" sz="1600" kern="0" dirty="0">
                <a:solidFill>
                  <a:schemeClr val="tx1"/>
                </a:solidFill>
                <a:latin typeface="STXinwei" panose="02010800040101010101" pitchFamily="2" charset="-122"/>
                <a:ea typeface="STXinwei" panose="02010800040101010101" pitchFamily="2" charset="-122"/>
              </a:rPr>
              <a:t>建立引导</a:t>
            </a:r>
            <a:r>
              <a:rPr lang="zh-CN" altLang="en-US" sz="1600" kern="0" dirty="0">
                <a:solidFill>
                  <a:srgbClr val="FF0000"/>
                </a:solidFill>
                <a:latin typeface="STXinwei" panose="02010800040101010101" pitchFamily="2" charset="-122"/>
                <a:ea typeface="STXinwei" panose="02010800040101010101" pitchFamily="2" charset="-122"/>
              </a:rPr>
              <a:t>多层次系统建模</a:t>
            </a:r>
            <a:r>
              <a:rPr lang="zh-CN" altLang="en-US" sz="1600" kern="0" dirty="0">
                <a:latin typeface="STXinwei" panose="02010800040101010101" pitchFamily="2" charset="-122"/>
                <a:ea typeface="STXinwei" panose="02010800040101010101" pitchFamily="2" charset="-122"/>
              </a:rPr>
              <a:t>的学习流程知识库</a:t>
            </a:r>
            <a:endParaRPr lang="zh-CN" altLang="en-US" sz="1600" kern="0" dirty="0">
              <a:solidFill>
                <a:schemeClr val="tx1"/>
              </a:solidFill>
              <a:latin typeface="STXinwei" panose="02010800040101010101" pitchFamily="2" charset="-122"/>
              <a:ea typeface="STXinwei" panose="02010800040101010101" pitchFamily="2" charset="-122"/>
            </a:endParaRPr>
          </a:p>
          <a:p>
            <a:pPr lvl="1"/>
            <a:r>
              <a:rPr lang="zh-CN" altLang="en-US" sz="1600" kern="0" dirty="0">
                <a:solidFill>
                  <a:schemeClr val="tx1"/>
                </a:solidFill>
                <a:latin typeface="STXinwei" panose="02010800040101010101" pitchFamily="2" charset="-122"/>
                <a:ea typeface="STXinwei" panose="02010800040101010101" pitchFamily="2" charset="-122"/>
              </a:rPr>
              <a:t>将</a:t>
            </a:r>
            <a:r>
              <a:rPr lang="zh-CN" altLang="en-US" sz="1600" kern="0" dirty="0">
                <a:solidFill>
                  <a:srgbClr val="FF0000"/>
                </a:solidFill>
                <a:latin typeface="STXinwei" panose="02010800040101010101" pitchFamily="2" charset="-122"/>
                <a:ea typeface="STXinwei" panose="02010800040101010101" pitchFamily="2" charset="-122"/>
              </a:rPr>
              <a:t>代数化元语言</a:t>
            </a:r>
            <a:r>
              <a:rPr lang="zh-CN" altLang="en-US" sz="1600" kern="0" dirty="0">
                <a:solidFill>
                  <a:schemeClr val="tx1"/>
                </a:solidFill>
                <a:latin typeface="STXinwei" panose="02010800040101010101" pitchFamily="2" charset="-122"/>
                <a:ea typeface="STXinwei" panose="02010800040101010101" pitchFamily="2" charset="-122"/>
              </a:rPr>
              <a:t>的知识内容与工具，</a:t>
            </a:r>
            <a:r>
              <a:rPr lang="zh-CN" altLang="en-US" sz="1600" kern="0" dirty="0">
                <a:latin typeface="STXinwei" panose="02010800040101010101" pitchFamily="2" charset="-122"/>
                <a:ea typeface="STXinwei" panose="02010800040101010101" pitchFamily="2" charset="-122"/>
              </a:rPr>
              <a:t>结合</a:t>
            </a:r>
            <a:r>
              <a:rPr lang="zh-CN" altLang="en-US" sz="1600" kern="0" dirty="0">
                <a:solidFill>
                  <a:schemeClr val="tx1"/>
                </a:solidFill>
                <a:latin typeface="STXinwei" panose="02010800040101010101" pitchFamily="2" charset="-122"/>
                <a:ea typeface="STXinwei" panose="02010800040101010101" pitchFamily="2" charset="-122"/>
              </a:rPr>
              <a:t>开源的软硬件系统设计，投放到</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的云平台与系统应用场景。</a:t>
            </a:r>
          </a:p>
          <a:p>
            <a:r>
              <a:rPr lang="zh-CN" altLang="en-US" sz="1600" kern="0" dirty="0">
                <a:solidFill>
                  <a:schemeClr val="tx1"/>
                </a:solidFill>
                <a:latin typeface="STXinwei" panose="02010800040101010101" pitchFamily="2" charset="-122"/>
                <a:ea typeface="STXinwei" panose="02010800040101010101" pitchFamily="2" charset="-122"/>
              </a:rPr>
              <a:t>根据</a:t>
            </a:r>
            <a:r>
              <a:rPr lang="en-US" altLang="zh-CN" sz="1600" kern="0" dirty="0">
                <a:solidFill>
                  <a:schemeClr val="tx1"/>
                </a:solidFill>
                <a:latin typeface="STXinwei" panose="02010800040101010101" pitchFamily="2" charset="-122"/>
                <a:ea typeface="STXinwei" panose="02010800040101010101" pitchFamily="2" charset="-122"/>
              </a:rPr>
              <a:t>Abstract</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 Interpretation</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A</a:t>
            </a:r>
            <a:r>
              <a:rPr lang="en-US" altLang="zh-CN" sz="1600" kern="0" baseline="30000" dirty="0">
                <a:solidFill>
                  <a:schemeClr val="tx1"/>
                </a:solidFill>
                <a:latin typeface="STXinwei" panose="02010800040101010101" pitchFamily="2" charset="-122"/>
                <a:ea typeface="STXinwei" panose="02010800040101010101" pitchFamily="2" charset="-122"/>
              </a:rPr>
              <a:t>2</a:t>
            </a:r>
            <a:r>
              <a:rPr lang="en-US" altLang="zh-CN" sz="1600" kern="0" dirty="0">
                <a:solidFill>
                  <a:schemeClr val="tx1"/>
                </a:solidFill>
                <a:latin typeface="STXinwei" panose="02010800040101010101" pitchFamily="2" charset="-122"/>
                <a:ea typeface="STXinwei" panose="02010800040101010101" pitchFamily="2" charset="-122"/>
              </a:rPr>
              <a:t>I</a:t>
            </a:r>
            <a:r>
              <a:rPr lang="zh-CN" altLang="en-US" sz="1600" kern="0" dirty="0">
                <a:solidFill>
                  <a:schemeClr val="tx1"/>
                </a:solidFill>
                <a:latin typeface="STXinwei" panose="02010800040101010101" pitchFamily="2" charset="-122"/>
                <a:ea typeface="STXinwei" panose="02010800040101010101" pitchFamily="2" charset="-122"/>
              </a:rPr>
              <a:t>）</a:t>
            </a:r>
            <a:r>
              <a:rPr lang="en-US" altLang="zh-CN" sz="1600" kern="0" dirty="0">
                <a:solidFill>
                  <a:schemeClr val="tx1"/>
                </a:solidFill>
                <a:latin typeface="STXinwei" panose="02010800040101010101" pitchFamily="2" charset="-122"/>
                <a:ea typeface="STXinwei" panose="02010800040101010101" pitchFamily="2" charset="-122"/>
              </a:rPr>
              <a:t>/Meta Abstract Interpreter </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多层次</a:t>
            </a:r>
            <a:r>
              <a:rPr lang="zh-CN" altLang="en-US" sz="1600" kern="0" dirty="0">
                <a:solidFill>
                  <a:schemeClr val="tx1"/>
                </a:solidFill>
                <a:latin typeface="STXinwei" panose="02010800040101010101" pitchFamily="2" charset="-122"/>
                <a:ea typeface="STXinwei" panose="02010800040101010101" pitchFamily="2" charset="-122"/>
              </a:rPr>
              <a:t>模型优化策略，完善 </a:t>
            </a:r>
            <a:r>
              <a:rPr lang="en-US" altLang="zh-CN" sz="1600" kern="0" dirty="0" err="1">
                <a:solidFill>
                  <a:srgbClr val="FF0000"/>
                </a:solidFill>
                <a:latin typeface="STXinwei" panose="02010800040101010101" pitchFamily="2" charset="-122"/>
                <a:ea typeface="STXinwei" panose="02010800040101010101" pitchFamily="2" charset="-122"/>
              </a:rPr>
              <a:t>AoS</a:t>
            </a:r>
            <a:r>
              <a:rPr lang="zh-CN" altLang="en-US" sz="1600" kern="0" dirty="0">
                <a:solidFill>
                  <a:schemeClr val="tx1"/>
                </a:solidFill>
                <a:latin typeface="STXinwei" panose="02010800040101010101" pitchFamily="2" charset="-122"/>
                <a:ea typeface="STXinwei" panose="02010800040101010101" pitchFamily="2" charset="-122"/>
              </a:rPr>
              <a:t>的</a:t>
            </a:r>
            <a:r>
              <a:rPr lang="zh-CN" altLang="en-US" sz="1600" kern="0" dirty="0">
                <a:solidFill>
                  <a:srgbClr val="FF0000"/>
                </a:solidFill>
                <a:latin typeface="STXinwei" panose="02010800040101010101" pitchFamily="2" charset="-122"/>
                <a:ea typeface="STXinwei" panose="02010800040101010101" pitchFamily="2" charset="-122"/>
              </a:rPr>
              <a:t>计算核心</a:t>
            </a:r>
            <a:r>
              <a:rPr lang="zh-CN" altLang="en-US" sz="1600" kern="0" dirty="0">
                <a:solidFill>
                  <a:schemeClr val="tx1"/>
                </a:solidFill>
                <a:latin typeface="STXinwei" panose="02010800040101010101" pitchFamily="2" charset="-122"/>
                <a:ea typeface="STXinwei" panose="02010800040101010101" pitchFamily="2" charset="-122"/>
              </a:rPr>
              <a:t>。</a:t>
            </a:r>
          </a:p>
          <a:p>
            <a:endParaRPr lang="zh-CN" altLang="en-US" sz="1600" kern="0" dirty="0">
              <a:solidFill>
                <a:schemeClr val="tx1"/>
              </a:solidFill>
              <a:latin typeface="STXinwei" panose="02010800040101010101" pitchFamily="2" charset="-122"/>
              <a:ea typeface="STXinwei" panose="02010800040101010101" pitchFamily="2" charset="-122"/>
            </a:endParaRPr>
          </a:p>
        </p:txBody>
      </p:sp>
      <p:grpSp>
        <p:nvGrpSpPr>
          <p:cNvPr id="9" name="Group 8">
            <a:extLst>
              <a:ext uri="{FF2B5EF4-FFF2-40B4-BE49-F238E27FC236}">
                <a16:creationId xmlns:a16="http://schemas.microsoft.com/office/drawing/2014/main" id="{8FC56537-4938-3844-9C86-9651504F56A0}"/>
              </a:ext>
            </a:extLst>
          </p:cNvPr>
          <p:cNvGrpSpPr/>
          <p:nvPr/>
        </p:nvGrpSpPr>
        <p:grpSpPr>
          <a:xfrm>
            <a:off x="4530726" y="4255663"/>
            <a:ext cx="3268383" cy="2246801"/>
            <a:chOff x="4530726" y="4255663"/>
            <a:chExt cx="3268383" cy="2246801"/>
          </a:xfrm>
        </p:grpSpPr>
        <p:pic>
          <p:nvPicPr>
            <p:cNvPr id="2" name="Picture 1">
              <a:hlinkClick r:id="rId4"/>
              <a:extLst>
                <a:ext uri="{FF2B5EF4-FFF2-40B4-BE49-F238E27FC236}">
                  <a16:creationId xmlns:a16="http://schemas.microsoft.com/office/drawing/2014/main" id="{EF832DDB-44FA-5D4E-9CBD-BF8AA6ED3D7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30726" y="4255663"/>
              <a:ext cx="3268383" cy="2246801"/>
            </a:xfrm>
            <a:prstGeom prst="rect">
              <a:avLst/>
            </a:prstGeom>
          </p:spPr>
        </p:pic>
        <p:sp>
          <p:nvSpPr>
            <p:cNvPr id="3" name="TextBox 2">
              <a:extLst>
                <a:ext uri="{FF2B5EF4-FFF2-40B4-BE49-F238E27FC236}">
                  <a16:creationId xmlns:a16="http://schemas.microsoft.com/office/drawing/2014/main" id="{8A7B43D3-3B7C-6A4E-B7C0-3B9D4C1C165E}"/>
                </a:ext>
              </a:extLst>
            </p:cNvPr>
            <p:cNvSpPr txBox="1"/>
            <p:nvPr/>
          </p:nvSpPr>
          <p:spPr>
            <a:xfrm>
              <a:off x="5272088" y="5514117"/>
              <a:ext cx="1388906" cy="369332"/>
            </a:xfrm>
            <a:prstGeom prst="rect">
              <a:avLst/>
            </a:prstGeom>
            <a:noFill/>
          </p:spPr>
          <p:txBody>
            <a:bodyPr wrap="none" rtlCol="0">
              <a:spAutoFit/>
            </a:bodyPr>
            <a:lstStyle/>
            <a:p>
              <a:r>
                <a:rPr lang="en-TW" dirty="0">
                  <a:hlinkClick r:id="rId4"/>
                </a:rPr>
                <a:t>Youtube Link</a:t>
              </a:r>
              <a:endParaRPr lang="en-TW" dirty="0"/>
            </a:p>
          </p:txBody>
        </p:sp>
      </p:grpSp>
      <p:pic>
        <p:nvPicPr>
          <p:cNvPr id="11" name="Google Shape;1501;gefda211ec9_2_945">
            <a:extLst>
              <a:ext uri="{FF2B5EF4-FFF2-40B4-BE49-F238E27FC236}">
                <a16:creationId xmlns:a16="http://schemas.microsoft.com/office/drawing/2014/main" id="{A00712D7-DC67-B64F-A394-BB9AB5B20C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089008" y="4738722"/>
            <a:ext cx="2825803" cy="1920122"/>
          </a:xfrm>
          <a:prstGeom prst="rect">
            <a:avLst/>
          </a:prstGeom>
          <a:noFill/>
          <a:ln>
            <a:noFill/>
          </a:ln>
        </p:spPr>
      </p:pic>
      <p:pic>
        <p:nvPicPr>
          <p:cNvPr id="12" name="Google Shape;1491;gefda211ec9_2_911">
            <a:extLst>
              <a:ext uri="{FF2B5EF4-FFF2-40B4-BE49-F238E27FC236}">
                <a16:creationId xmlns:a16="http://schemas.microsoft.com/office/drawing/2014/main" id="{E790D2C1-05BC-BF44-8394-9A51B188E95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9616603" y="4255663"/>
            <a:ext cx="2021342" cy="1556219"/>
          </a:xfrm>
          <a:prstGeom prst="rect">
            <a:avLst/>
          </a:prstGeom>
          <a:noFill/>
          <a:ln>
            <a:noFill/>
          </a:ln>
        </p:spPr>
      </p:pic>
    </p:spTree>
    <p:extLst>
      <p:ext uri="{BB962C8B-B14F-4D97-AF65-F5344CB8AC3E}">
        <p14:creationId xmlns:p14="http://schemas.microsoft.com/office/powerpoint/2010/main" val="2596333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7" name="标题 1"/>
          <p:cNvSpPr txBox="1">
            <a:spLocks noGrp="1"/>
          </p:cNvSpPr>
          <p:nvPr>
            <p:ph type="title"/>
          </p:nvPr>
        </p:nvSpPr>
        <p:spPr>
          <a:xfrm>
            <a:off x="271254" y="21609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US" sz="2400" dirty="0" err="1">
                <a:latin typeface="STXinwei" panose="02010800040101010101" pitchFamily="2" charset="-122"/>
                <a:ea typeface="STXinwei" panose="02010800040101010101" pitchFamily="2" charset="-122"/>
              </a:rPr>
              <a:t>参考文献</a:t>
            </a:r>
            <a:endParaRPr sz="2400" dirty="0">
              <a:latin typeface="STXinwei" panose="02010800040101010101" pitchFamily="2" charset="-122"/>
              <a:ea typeface="STXinwei" panose="02010800040101010101" pitchFamily="2" charset="-122"/>
            </a:endParaRPr>
          </a:p>
        </p:txBody>
      </p:sp>
      <p:sp>
        <p:nvSpPr>
          <p:cNvPr id="12808" name="内容占位符 2"/>
          <p:cNvSpPr txBox="1"/>
          <p:nvPr/>
        </p:nvSpPr>
        <p:spPr>
          <a:xfrm>
            <a:off x="506793" y="1000935"/>
            <a:ext cx="11046088" cy="4748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691" tIns="45691" rIns="45691" bIns="45691">
            <a:spAutoFit/>
          </a:bodyPr>
          <a:lstStyle/>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err="1"/>
              <a:t>Lamport</a:t>
            </a:r>
            <a:r>
              <a:rPr lang="en-US" sz="1200" dirty="0"/>
              <a:t>, Leslie (2020). Specifying Systems: The TLA+ Language and Tools for Hardware and Software Engineers. Microsoft Research.</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zh-TW" altLang="en-US" sz="1200" i="1" dirty="0">
                <a:sym typeface="微软雅黑"/>
              </a:rPr>
              <a:t>周</a:t>
            </a:r>
            <a:r>
              <a:rPr lang="en-US" altLang="zh-TW" sz="1200" i="1" dirty="0">
                <a:sym typeface="微软雅黑"/>
              </a:rPr>
              <a:t>(</a:t>
            </a:r>
            <a:r>
              <a:rPr lang="en-US" sz="1200" i="1" dirty="0">
                <a:sym typeface="微软雅黑"/>
              </a:rPr>
              <a:t>Zhou）, </a:t>
            </a:r>
            <a:r>
              <a:rPr lang="zh-TW" altLang="en-US" sz="1200" i="1" dirty="0">
                <a:sym typeface="微软雅黑"/>
              </a:rPr>
              <a:t>子衡</a:t>
            </a:r>
            <a:r>
              <a:rPr lang="en-US" altLang="zh-TW" sz="1200" i="1" dirty="0">
                <a:sym typeface="微软雅黑"/>
              </a:rPr>
              <a:t>(</a:t>
            </a:r>
            <a:r>
              <a:rPr lang="en-US" sz="1200" i="1" dirty="0" err="1">
                <a:sym typeface="微软雅黑"/>
              </a:rPr>
              <a:t>Ziheng</a:t>
            </a:r>
            <a:r>
              <a:rPr lang="en-US" sz="1200" i="1" dirty="0">
                <a:sym typeface="微软雅黑"/>
              </a:rPr>
              <a:t>) (May 1, 2017). </a:t>
            </a:r>
            <a:r>
              <a:rPr lang="zh-TW" altLang="en-US" sz="1200" i="1" dirty="0">
                <a:sym typeface="微软雅黑"/>
              </a:rPr>
              <a:t>账户</a:t>
            </a:r>
            <a:r>
              <a:rPr lang="en-US" altLang="zh-TW" sz="1200" i="1" dirty="0">
                <a:sym typeface="微软雅黑"/>
              </a:rPr>
              <a:t>-</a:t>
            </a:r>
            <a:r>
              <a:rPr lang="zh-TW" altLang="en-US" sz="1200" i="1" dirty="0">
                <a:sym typeface="微软雅黑"/>
              </a:rPr>
              <a:t>新经济与新金融之路</a:t>
            </a:r>
            <a:r>
              <a:rPr lang="en-US" altLang="zh-TW" sz="1200" i="1" dirty="0">
                <a:sym typeface="微软雅黑"/>
              </a:rPr>
              <a:t>. </a:t>
            </a:r>
            <a:r>
              <a:rPr lang="zh-TW" altLang="en-US" sz="1200" i="1" dirty="0">
                <a:sym typeface="微软雅黑"/>
              </a:rPr>
              <a:t>社会科学文献出版社</a:t>
            </a:r>
            <a:r>
              <a:rPr lang="en-US" altLang="zh-TW" sz="1200" i="1" dirty="0">
                <a:sym typeface="微软雅黑"/>
              </a:rPr>
              <a:t>.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3" tooltip="Special:BookSources/9787520104975"/>
              </a:rPr>
              <a:t>9787520104975</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Fong, Brendon (2016). The Algebra of Open and Interconnected Systems (PDF) (Ph.D.), University of Oxford</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Koo, Hsueh-Yung Benjamin; Simmons, Willard; Crawley, Edward (May 2009). "Algebra of Systems: A Metalanguage for Model Synthesis and Evaluation" (PDF). IEEE TRANSACTIONS ON SYSTEMS, MAN, AND CYBERNETICS.</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err="1"/>
              <a:t>Lawvere</a:t>
            </a:r>
            <a:r>
              <a:rPr lang="en-US" sz="1200" dirty="0"/>
              <a:t>, William; </a:t>
            </a:r>
            <a:r>
              <a:rPr lang="en-US" sz="1200" dirty="0" err="1"/>
              <a:t>Schanuel</a:t>
            </a:r>
            <a:r>
              <a:rPr lang="en-US" sz="1200" dirty="0"/>
              <a:t>, Stephen (January 8, 2009). Conceptual </a:t>
            </a:r>
            <a:r>
              <a:rPr lang="en-US" sz="1200" dirty="0" err="1"/>
              <a:t>Mathematics_A</a:t>
            </a:r>
            <a:r>
              <a:rPr lang="en-US" sz="1200" dirty="0"/>
              <a:t> First Introduction to Categories (2nd ed.) Cambridge University Press. </a:t>
            </a:r>
          </a:p>
          <a:p>
            <a:pPr marL="457200" indent="-457200" defTabSz="801687">
              <a:lnSpc>
                <a:spcPct val="150000"/>
              </a:lnSpc>
              <a:spcBef>
                <a:spcPts val="200"/>
              </a:spcBef>
              <a:buClr>
                <a:srgbClr val="990000"/>
              </a:buClr>
              <a:buSzPct val="75000"/>
              <a:buFontTx/>
              <a:buChar char="■"/>
              <a:defRPr sz="1200" b="1" i="1">
                <a:solidFill>
                  <a:srgbClr val="A6A6A6"/>
                </a:solidFill>
                <a:latin typeface="微软雅黑"/>
                <a:ea typeface="微软雅黑"/>
                <a:cs typeface="微软雅黑"/>
                <a:sym typeface="微软雅黑"/>
              </a:defRPr>
            </a:pPr>
            <a:r>
              <a:rPr lang="en-US" sz="1200" dirty="0"/>
              <a:t>Cardone, Felice; Hindley, J. Roger (2006). History of Lambda-calculus and Combinatory Logic (PDF), Publisher Elsevier.</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dirty="0"/>
              <a:t>Koo, Hsueh-Yung Benjamin (31 Jan 2005). A Meta-language for Systems Architecting (PDF) (Ph.D.), MIT</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Dori, </a:t>
            </a:r>
            <a:r>
              <a:rPr lang="en-US" sz="1200" i="1" dirty="0" err="1">
                <a:sym typeface="微软雅黑"/>
              </a:rPr>
              <a:t>Dov</a:t>
            </a:r>
            <a:r>
              <a:rPr lang="en-US" sz="1200" i="1" dirty="0">
                <a:sym typeface="微软雅黑"/>
              </a:rPr>
              <a:t> (2002). </a:t>
            </a:r>
            <a:r>
              <a:rPr lang="en-US" sz="1200" i="1" u="sng" dirty="0">
                <a:sym typeface="微软雅黑"/>
                <a:hlinkClick r:id="rId4"/>
              </a:rPr>
              <a:t>Object-Process Methodology:A Holistic Systems Paradigm</a:t>
            </a:r>
            <a:r>
              <a:rPr lang="en-US" sz="1200" i="1" dirty="0">
                <a:sym typeface="微软雅黑"/>
              </a:rPr>
              <a:t>. Springer Mac, LLC.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5" tooltip="Special:BookSources/978-3-540-65471-1"/>
              </a:rPr>
              <a:t>978-3-540-65471-1</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Slonneger</a:t>
            </a:r>
            <a:r>
              <a:rPr lang="en-US" sz="1200" i="1" dirty="0">
                <a:sym typeface="微软雅黑"/>
              </a:rPr>
              <a:t>, Kenneth; Kurtz, Barry L. (1995). </a:t>
            </a:r>
            <a:r>
              <a:rPr lang="en-US" sz="1200" i="1" dirty="0">
                <a:sym typeface="微软雅黑"/>
                <a:hlinkClick r:id="rId6"/>
              </a:rPr>
              <a:t>Formal Syntax and Semantics of Programming Languages:A Laboratory Based Approach</a:t>
            </a:r>
            <a:r>
              <a:rPr lang="en-US" sz="1200" i="1" dirty="0">
                <a:sym typeface="微软雅黑"/>
              </a:rPr>
              <a:t>. </a:t>
            </a:r>
            <a:r>
              <a:rPr lang="en-US" sz="1200" b="1" i="1" dirty="0">
                <a:sym typeface="微软雅黑"/>
              </a:rPr>
              <a:t>local page</a:t>
            </a:r>
            <a:r>
              <a:rPr lang="en-US" sz="1200" i="1" dirty="0">
                <a:sym typeface="微软雅黑"/>
              </a:rPr>
              <a:t>: Addison-Wesley. </a:t>
            </a:r>
            <a:r>
              <a:rPr lang="en-US" sz="1200" i="1" dirty="0">
                <a:sym typeface="微软雅黑"/>
                <a:hlinkClick r:id="rId2" tooltip="wikipedia:International Standard Book Number"/>
              </a:rPr>
              <a:t>ISBN</a:t>
            </a:r>
            <a:r>
              <a:rPr lang="en-US" sz="1200" i="1" dirty="0">
                <a:sym typeface="微软雅黑"/>
              </a:rPr>
              <a:t> </a:t>
            </a:r>
            <a:r>
              <a:rPr lang="en-US" sz="1200" i="1" dirty="0">
                <a:sym typeface="微软雅黑"/>
                <a:hlinkClick r:id="rId7" tooltip="Special:BookSources/0-201-65697-3"/>
              </a:rPr>
              <a:t>0-201-65697-3</a:t>
            </a:r>
            <a:r>
              <a:rPr lang="en-US" sz="1200" i="1" dirty="0">
                <a:sym typeface="微软雅黑"/>
              </a:rPr>
              <a:t>.</a:t>
            </a:r>
            <a:endParaRPr lang="en-US" sz="1200" dirty="0"/>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err="1">
                <a:sym typeface="微软雅黑"/>
              </a:rPr>
              <a:t>Cousot</a:t>
            </a:r>
            <a:r>
              <a:rPr lang="en-US" sz="1200" i="1" dirty="0">
                <a:sym typeface="微软雅黑"/>
              </a:rPr>
              <a:t>, Patrick; </a:t>
            </a:r>
            <a:r>
              <a:rPr lang="en-US" sz="1200" i="1" dirty="0" err="1">
                <a:sym typeface="微软雅黑"/>
              </a:rPr>
              <a:t>Cousot</a:t>
            </a:r>
            <a:r>
              <a:rPr lang="en-US" sz="1200" i="1" dirty="0">
                <a:sym typeface="微软雅黑"/>
              </a:rPr>
              <a:t>, </a:t>
            </a:r>
            <a:r>
              <a:rPr lang="en-US" sz="1200" i="1" dirty="0" err="1">
                <a:sym typeface="微软雅黑"/>
              </a:rPr>
              <a:t>Radhia</a:t>
            </a:r>
            <a:r>
              <a:rPr lang="en-US" sz="1200" i="1" dirty="0">
                <a:sym typeface="微软雅黑"/>
              </a:rPr>
              <a:t> (1977). </a:t>
            </a:r>
            <a:r>
              <a:rPr lang="en-US" sz="1200" i="1" dirty="0">
                <a:sym typeface="微软雅黑"/>
                <a:hlinkClick r:id="rId8"/>
              </a:rPr>
              <a:t>Abstract interpretation: a unified lattice model for static analysis of programs by construction or approximation of fixpoints</a:t>
            </a:r>
            <a:r>
              <a:rPr lang="en-US" sz="1200" i="1" dirty="0">
                <a:sym typeface="微软雅黑"/>
              </a:rPr>
              <a:t> (PDF). 4th POPL. </a:t>
            </a:r>
            <a:r>
              <a:rPr lang="en-US" sz="1200" b="1" i="1" dirty="0">
                <a:sym typeface="微软雅黑"/>
              </a:rPr>
              <a:t>local page</a:t>
            </a:r>
            <a:r>
              <a:rPr lang="en-US" sz="1200" i="1" dirty="0">
                <a:sym typeface="微软雅黑"/>
              </a:rPr>
              <a:t>: ACM Press. p. 238-252.</a:t>
            </a:r>
          </a:p>
          <a:p>
            <a:pPr marL="457200" indent="-457200" defTabSz="801687">
              <a:lnSpc>
                <a:spcPct val="150000"/>
              </a:lnSpc>
              <a:spcBef>
                <a:spcPts val="200"/>
              </a:spcBef>
              <a:buClr>
                <a:srgbClr val="990000"/>
              </a:buClr>
              <a:buSzPct val="75000"/>
              <a:buChar char="■"/>
              <a:defRPr sz="1200" b="1" i="1">
                <a:solidFill>
                  <a:srgbClr val="A6A6A6"/>
                </a:solidFill>
                <a:latin typeface="微软雅黑"/>
                <a:ea typeface="微软雅黑"/>
                <a:cs typeface="微软雅黑"/>
                <a:sym typeface="微软雅黑"/>
              </a:defRPr>
            </a:pPr>
            <a:r>
              <a:rPr lang="en-US" sz="1200" i="1" dirty="0">
                <a:sym typeface="微软雅黑"/>
              </a:rPr>
              <a:t>Eilenberg, Samuel; </a:t>
            </a:r>
            <a:r>
              <a:rPr lang="en-US" sz="1200" i="1" dirty="0" err="1">
                <a:sym typeface="微软雅黑"/>
              </a:rPr>
              <a:t>MacLane</a:t>
            </a:r>
            <a:r>
              <a:rPr lang="en-US" sz="1200" i="1" dirty="0">
                <a:sym typeface="微软雅黑"/>
              </a:rPr>
              <a:t>, Saunders. </a:t>
            </a:r>
            <a:r>
              <a:rPr lang="en-US" sz="1200" i="1" dirty="0">
                <a:sym typeface="微软雅黑"/>
                <a:hlinkClick r:id="rId9"/>
              </a:rPr>
              <a:t>"General Theory of Natural Equivalences"</a:t>
            </a:r>
            <a:r>
              <a:rPr lang="en-US" sz="1200" i="1" dirty="0">
                <a:sym typeface="微软雅黑"/>
              </a:rPr>
              <a:t>. Transactions of the American Mathematical Society (Vol. 58, No. 2 (Sep., 1945), ed.). American Mathematical Society: 231-294.</a:t>
            </a:r>
            <a:endParaRPr lang="en-US" sz="12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608380" y="24657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8F56C235-8AD4-B746-86CA-50D471DBBB55}"/>
              </a:ext>
            </a:extLst>
          </p:cNvPr>
          <p:cNvSpPr txBox="1">
            <a:spLocks/>
          </p:cNvSpPr>
          <p:nvPr/>
        </p:nvSpPr>
        <p:spPr bwMode="auto">
          <a:xfrm>
            <a:off x="504293" y="1272209"/>
            <a:ext cx="11188176" cy="460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华为可运用系统代数成为引领系统设计范式的产业领袖：</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可靠：战略性决策需建构于完备且自洽的理论框架，基于偏序集与系统代数的万用机制，可建立超越时空尺度与跨领域的思辨准则。</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精确：系统代数提供了超越专业领域界限的可执行语义，可帮助企业的跨部门决策加速论证目前只依赖人类脑力联想的跨领域决策因果关系。</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实用：企业与产品决策的拆分与组合，可通过企业知识库的代数化规范，配合云端技术平台，即时并客观地反应所有可</a:t>
            </a:r>
            <a:r>
              <a:rPr lang="zh-CN" altLang="en-TW" sz="2400" kern="0" dirty="0">
                <a:latin typeface="STXinwei" panose="02010800040101010101" pitchFamily="2" charset="-122"/>
                <a:ea typeface="STXinwei" panose="02010800040101010101" pitchFamily="2" charset="-122"/>
              </a:rPr>
              <a:t>追溯数据</a:t>
            </a:r>
            <a:r>
              <a:rPr lang="zh-CN" altLang="en-US" sz="2400" kern="0" dirty="0">
                <a:latin typeface="STXinwei" panose="02010800040101010101" pitchFamily="2" charset="-122"/>
                <a:ea typeface="STXinwei" panose="02010800040101010101" pitchFamily="2" charset="-122"/>
              </a:rPr>
              <a:t>之间的交互关系。</a:t>
            </a:r>
            <a:endParaRPr lang="en-US" altLang="zh-CN" sz="2400" kern="0"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09258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4" name="标题 1"/>
          <p:cNvSpPr txBox="1">
            <a:spLocks noGrp="1"/>
          </p:cNvSpPr>
          <p:nvPr>
            <p:ph type="title"/>
          </p:nvPr>
        </p:nvSpPr>
        <p:spPr>
          <a:xfrm>
            <a:off x="539836" y="226251"/>
            <a:ext cx="10980002" cy="468002"/>
          </a:xfrm>
          <a:prstGeom prst="rect">
            <a:avLst/>
          </a:prstGeom>
        </p:spPr>
        <p:txBody>
          <a:bodyPr/>
          <a:lstStyle>
            <a:lvl1pPr>
              <a:defRPr sz="2200" b="1">
                <a:latin typeface="微软雅黑"/>
                <a:ea typeface="微软雅黑"/>
                <a:cs typeface="微软雅黑"/>
                <a:sym typeface="微软雅黑"/>
              </a:defRPr>
            </a:lvl1pPr>
          </a:lstStyle>
          <a:p>
            <a:pPr algn="ctr"/>
            <a:r>
              <a:rPr lang="en-TW" dirty="0">
                <a:latin typeface="STXinwei" panose="02010800040101010101" pitchFamily="2" charset="-122"/>
                <a:ea typeface="STXinwei" panose="02010800040101010101" pitchFamily="2" charset="-122"/>
              </a:rPr>
              <a:t>向华为在印尼发展的建议</a:t>
            </a:r>
            <a:endParaRPr dirty="0">
              <a:latin typeface="STXinwei" panose="02010800040101010101" pitchFamily="2" charset="-122"/>
              <a:ea typeface="STXinwei" panose="02010800040101010101" pitchFamily="2" charset="-122"/>
            </a:endParaRPr>
          </a:p>
        </p:txBody>
      </p:sp>
      <p:sp>
        <p:nvSpPr>
          <p:cNvPr id="4" name="内容占位符 2">
            <a:extLst>
              <a:ext uri="{FF2B5EF4-FFF2-40B4-BE49-F238E27FC236}">
                <a16:creationId xmlns:a16="http://schemas.microsoft.com/office/drawing/2014/main" id="{FB4C950C-DB35-6D44-8FDB-68F319C3145F}"/>
              </a:ext>
            </a:extLst>
          </p:cNvPr>
          <p:cNvSpPr txBox="1">
            <a:spLocks/>
          </p:cNvSpPr>
          <p:nvPr/>
        </p:nvSpPr>
        <p:spPr bwMode="auto">
          <a:xfrm>
            <a:off x="676925" y="694252"/>
            <a:ext cx="11188176" cy="564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kern="0" dirty="0">
                <a:solidFill>
                  <a:schemeClr val="tx1"/>
                </a:solidFill>
                <a:latin typeface="STXinwei" panose="02010800040101010101" pitchFamily="2" charset="-122"/>
                <a:ea typeface="STXinwei" panose="02010800040101010101" pitchFamily="2" charset="-122"/>
              </a:rPr>
              <a:t>华为正在为印尼擘划国家人工智能战略：</a:t>
            </a:r>
          </a:p>
          <a:p>
            <a:pPr lvl="1"/>
            <a:r>
              <a:rPr lang="zh-CN" altLang="en-US" kern="0" dirty="0">
                <a:solidFill>
                  <a:schemeClr val="tx1"/>
                </a:solidFill>
                <a:latin typeface="STXinwei" panose="02010800040101010101" pitchFamily="2" charset="-122"/>
                <a:ea typeface="STXinwei" panose="02010800040101010101" pitchFamily="2" charset="-122"/>
              </a:rPr>
              <a:t>印尼的国家领导阶层相对年轻 、并且充满了成长与扩张的雄心壮志</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latin typeface="STXinwei" panose="02010800040101010101" pitchFamily="2" charset="-122"/>
                <a:ea typeface="STXinwei" panose="02010800040101010101" pitchFamily="2" charset="-122"/>
              </a:rPr>
              <a:t>人口：二亿七千万，年龄中位数三十岁</a:t>
            </a:r>
            <a:endParaRPr lang="zh-CN" altLang="en-US" kern="0" dirty="0">
              <a:solidFill>
                <a:schemeClr val="tx1"/>
              </a:solidFill>
              <a:latin typeface="STXinwei" panose="02010800040101010101" pitchFamily="2" charset="-122"/>
              <a:ea typeface="STXinwei" panose="02010800040101010101" pitchFamily="2" charset="-122"/>
            </a:endParaRPr>
          </a:p>
          <a:p>
            <a:pPr lvl="1"/>
            <a:r>
              <a:rPr lang="zh-CN" altLang="en-US" kern="0" dirty="0">
                <a:solidFill>
                  <a:schemeClr val="tx1"/>
                </a:solidFill>
                <a:latin typeface="STXinwei" panose="02010800040101010101" pitchFamily="2" charset="-122"/>
                <a:ea typeface="STXinwei" panose="02010800040101010101" pitchFamily="2" charset="-122"/>
              </a:rPr>
              <a:t>国家层次的人工智能布局，无可避免地要从本地化的教育内容着手 </a:t>
            </a:r>
            <a:endParaRPr lang="en-US" altLang="zh-CN" kern="0" dirty="0">
              <a:solidFill>
                <a:schemeClr val="tx1"/>
              </a:solidFill>
              <a:latin typeface="STXinwei" panose="02010800040101010101" pitchFamily="2" charset="-122"/>
              <a:ea typeface="STXinwei" panose="02010800040101010101" pitchFamily="2" charset="-122"/>
            </a:endParaRPr>
          </a:p>
          <a:p>
            <a:pPr lvl="2"/>
            <a:r>
              <a:rPr lang="zh-CN" altLang="en-US" kern="0" dirty="0">
                <a:solidFill>
                  <a:schemeClr val="tx1"/>
                </a:solidFill>
                <a:latin typeface="STXinwei" panose="02010800040101010101" pitchFamily="2" charset="-122"/>
                <a:ea typeface="STXinwei" panose="02010800040101010101" pitchFamily="2" charset="-122"/>
              </a:rPr>
              <a:t>法律规定要有百分之</a:t>
            </a:r>
            <a:r>
              <a:rPr lang="zh-CN" altLang="en-US" kern="0" dirty="0">
                <a:latin typeface="STXinwei" panose="02010800040101010101" pitchFamily="2" charset="-122"/>
                <a:ea typeface="STXinwei" panose="02010800040101010101" pitchFamily="2" charset="-122"/>
              </a:rPr>
              <a:t>二十五</a:t>
            </a:r>
            <a:r>
              <a:rPr lang="zh-CN" altLang="en-US" kern="0" dirty="0">
                <a:solidFill>
                  <a:schemeClr val="tx1"/>
                </a:solidFill>
                <a:latin typeface="STXinwei" panose="02010800040101010101" pitchFamily="2" charset="-122"/>
                <a:ea typeface="STXinwei" panose="02010800040101010101" pitchFamily="2" charset="-122"/>
              </a:rPr>
              <a:t>的本土原生内容</a:t>
            </a:r>
          </a:p>
          <a:p>
            <a:pPr lvl="1"/>
            <a:r>
              <a:rPr lang="zh-CN" altLang="en-US" kern="0" dirty="0">
                <a:solidFill>
                  <a:schemeClr val="tx1"/>
                </a:solidFill>
                <a:latin typeface="STXinwei" panose="02010800040101010101" pitchFamily="2" charset="-122"/>
                <a:ea typeface="STXinwei" panose="02010800040101010101" pitchFamily="2" charset="-122"/>
              </a:rPr>
              <a:t>人工智能与知识管理和系统决策辩证是无可分割的数据化（不仅是数字化）基础建设，需要成熟的大规模技术系统集成团队来引导其国家战略，全球目前只有华为</a:t>
            </a:r>
            <a:r>
              <a:rPr lang="zh-CN" altLang="en-TW" kern="0" dirty="0">
                <a:solidFill>
                  <a:schemeClr val="tx1"/>
                </a:solidFill>
                <a:latin typeface="STXinwei" panose="02010800040101010101" pitchFamily="2" charset="-122"/>
                <a:ea typeface="STXinwei" panose="02010800040101010101" pitchFamily="2" charset="-122"/>
              </a:rPr>
              <a:t>适任</a:t>
            </a:r>
            <a:r>
              <a:rPr lang="zh-CN" altLang="en-US" kern="0" dirty="0">
                <a:solidFill>
                  <a:schemeClr val="tx1"/>
                </a:solidFill>
                <a:latin typeface="STXinwei" panose="02010800040101010101" pitchFamily="2" charset="-122"/>
                <a:ea typeface="STXinwei" panose="02010800040101010101" pitchFamily="2" charset="-122"/>
              </a:rPr>
              <a:t>此事</a:t>
            </a:r>
          </a:p>
          <a:p>
            <a:pPr lvl="1"/>
            <a:r>
              <a:rPr lang="zh-CN" altLang="en-US" kern="0" dirty="0">
                <a:solidFill>
                  <a:schemeClr val="tx1"/>
                </a:solidFill>
                <a:latin typeface="STXinwei" panose="02010800040101010101" pitchFamily="2" charset="-122"/>
                <a:ea typeface="STXinwei" panose="02010800040101010101" pitchFamily="2" charset="-122"/>
              </a:rPr>
              <a:t>华为可通过其国家人工智能战略项目为印尼政府提供</a:t>
            </a:r>
            <a:r>
              <a:rPr lang="zh-CN" altLang="en-US" kern="0" dirty="0">
                <a:latin typeface="STXinwei" panose="02010800040101010101" pitchFamily="2" charset="-122"/>
                <a:ea typeface="STXinwei" panose="02010800040101010101" pitchFamily="2" charset="-122"/>
              </a:rPr>
              <a:t>人工智能技术</a:t>
            </a:r>
            <a:r>
              <a:rPr lang="zh-CN" altLang="en-US" kern="0" dirty="0">
                <a:solidFill>
                  <a:schemeClr val="tx1"/>
                </a:solidFill>
                <a:latin typeface="STXinwei" panose="02010800040101010101" pitchFamily="2" charset="-122"/>
                <a:ea typeface="STXinwei" panose="02010800040101010101" pitchFamily="2" charset="-122"/>
              </a:rPr>
              <a:t>的科普与培训课程，从而帮助印尼政府建立基于科学化决策方法论的资源治理方法：</a:t>
            </a:r>
          </a:p>
          <a:p>
            <a:pPr lvl="1"/>
            <a:r>
              <a:rPr lang="zh-CN" altLang="en-US" kern="0" dirty="0">
                <a:solidFill>
                  <a:schemeClr val="tx1"/>
                </a:solidFill>
                <a:latin typeface="STXinwei" panose="02010800040101010101" pitchFamily="2" charset="-122"/>
                <a:ea typeface="STXinwei" panose="02010800040101010101" pitchFamily="2" charset="-122"/>
              </a:rPr>
              <a:t>基于</a:t>
            </a:r>
            <a:r>
              <a:rPr lang="zh-CN" altLang="en-US" kern="0" dirty="0">
                <a:latin typeface="STXinwei" panose="02010800040101010101" pitchFamily="2" charset="-122"/>
                <a:ea typeface="STXinwei" panose="02010800040101010101" pitchFamily="2" charset="-122"/>
              </a:rPr>
              <a:t>代数化元语言的知识架构</a:t>
            </a:r>
            <a:r>
              <a:rPr lang="zh-CN" altLang="en-US" kern="0" dirty="0">
                <a:solidFill>
                  <a:schemeClr val="tx1"/>
                </a:solidFill>
                <a:latin typeface="STXinwei" panose="02010800040101010101" pitchFamily="2" charset="-122"/>
                <a:ea typeface="STXinwei" panose="02010800040101010101" pitchFamily="2" charset="-122"/>
              </a:rPr>
              <a:t>，帮助印尼这个疆域辽阔并文化多元的国家，通过统一的可计算系统元语言，提供所有参与者</a:t>
            </a:r>
            <a:r>
              <a:rPr lang="zh-CN" altLang="en-US" kern="0" dirty="0">
                <a:solidFill>
                  <a:srgbClr val="FF0000"/>
                </a:solidFill>
                <a:latin typeface="STXinwei" panose="02010800040101010101" pitchFamily="2" charset="-122"/>
                <a:ea typeface="STXinwei" panose="02010800040101010101" pitchFamily="2" charset="-122"/>
              </a:rPr>
              <a:t>可靠</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精确</a:t>
            </a:r>
            <a:r>
              <a:rPr lang="zh-CN" altLang="en-US" kern="0" dirty="0">
                <a:solidFill>
                  <a:schemeClr val="tx1"/>
                </a:solidFill>
                <a:latin typeface="STXinwei" panose="02010800040101010101" pitchFamily="2" charset="-122"/>
                <a:ea typeface="STXinwei" panose="02010800040101010101" pitchFamily="2" charset="-122"/>
              </a:rPr>
              <a:t>、</a:t>
            </a:r>
            <a:r>
              <a:rPr lang="zh-CN" altLang="en-US" kern="0" dirty="0">
                <a:solidFill>
                  <a:srgbClr val="FF0000"/>
                </a:solidFill>
                <a:latin typeface="STXinwei" panose="02010800040101010101" pitchFamily="2" charset="-122"/>
                <a:ea typeface="STXinwei" panose="02010800040101010101" pitchFamily="2" charset="-122"/>
              </a:rPr>
              <a:t>实用</a:t>
            </a:r>
            <a:r>
              <a:rPr lang="zh-CN" altLang="en-US" kern="0" dirty="0">
                <a:solidFill>
                  <a:schemeClr val="tx1"/>
                </a:solidFill>
                <a:latin typeface="STXinwei" panose="02010800040101010101" pitchFamily="2" charset="-122"/>
                <a:ea typeface="STXinwei" panose="02010800040101010101" pitchFamily="2" charset="-122"/>
              </a:rPr>
              <a:t>的决策信息、</a:t>
            </a:r>
            <a:r>
              <a:rPr lang="zh-CN" altLang="en-US" kern="0" dirty="0">
                <a:solidFill>
                  <a:srgbClr val="FF0000"/>
                </a:solidFill>
                <a:latin typeface="STXinwei" panose="02010800040101010101" pitchFamily="2" charset="-122"/>
                <a:ea typeface="STXinwei" panose="02010800040101010101" pitchFamily="2" charset="-122"/>
              </a:rPr>
              <a:t>超越登天塔的诅咒</a:t>
            </a:r>
            <a:r>
              <a:rPr lang="zh-CN" altLang="en-US" kern="0" dirty="0">
                <a:solidFill>
                  <a:schemeClr val="tx1"/>
                </a:solidFill>
                <a:latin typeface="STXinwei" panose="02010800040101010101" pitchFamily="2" charset="-122"/>
                <a:ea typeface="STXinwei" panose="02010800040101010101" pitchFamily="2" charset="-122"/>
              </a:rPr>
              <a:t>。</a:t>
            </a:r>
          </a:p>
        </p:txBody>
      </p:sp>
    </p:spTree>
    <p:extLst>
      <p:ext uri="{BB962C8B-B14F-4D97-AF65-F5344CB8AC3E}">
        <p14:creationId xmlns:p14="http://schemas.microsoft.com/office/powerpoint/2010/main" val="1933271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EBF67E-3EC2-AE49-8510-585C644B813C}"/>
              </a:ext>
            </a:extLst>
          </p:cNvPr>
          <p:cNvSpPr txBox="1"/>
          <p:nvPr/>
        </p:nvSpPr>
        <p:spPr>
          <a:xfrm>
            <a:off x="660107" y="2864501"/>
            <a:ext cx="6633828" cy="1200329"/>
          </a:xfrm>
          <a:prstGeom prst="rect">
            <a:avLst/>
          </a:prstGeom>
          <a:noFill/>
        </p:spPr>
        <p:txBody>
          <a:bodyPr wrap="square" rtlCol="0">
            <a:spAutoFit/>
          </a:bodyPr>
          <a:lstStyle/>
          <a:p>
            <a:pPr algn="l"/>
            <a:r>
              <a:rPr kumimoji="1" lang="en-TW" dirty="0">
                <a:solidFill>
                  <a:srgbClr val="000000"/>
                </a:solidFill>
                <a:latin typeface="Microsoft YaHei" panose="020B0503020204020204" pitchFamily="34" charset="-122"/>
                <a:ea typeface="Microsoft YaHei" panose="020B0503020204020204" pitchFamily="34" charset="-122"/>
              </a:rPr>
              <a:t>鸣谢:</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M. </a:t>
            </a:r>
            <a:r>
              <a:rPr kumimoji="1" lang="en-US" altLang="zh-CN" dirty="0" err="1">
                <a:solidFill>
                  <a:srgbClr val="000000"/>
                </a:solidFill>
                <a:latin typeface="Microsoft YaHei" panose="020B0503020204020204" pitchFamily="34" charset="-122"/>
                <a:ea typeface="Microsoft YaHei" panose="020B0503020204020204" pitchFamily="34" charset="-122"/>
              </a:rPr>
              <a:t>Haviz</a:t>
            </a:r>
            <a:r>
              <a:rPr kumimoji="1" lang="zh-CN" altLang="en-US" dirty="0">
                <a:solidFill>
                  <a:srgbClr val="000000"/>
                </a:solidFill>
                <a:latin typeface="Microsoft YaHei" panose="020B0503020204020204" pitchFamily="34" charset="-122"/>
                <a:ea typeface="Microsoft YaHei" panose="020B0503020204020204" pitchFamily="34" charset="-122"/>
              </a:rPr>
              <a:t>、</a:t>
            </a:r>
            <a:r>
              <a:rPr kumimoji="1" lang="zh-CN" altLang="en-US">
                <a:solidFill>
                  <a:srgbClr val="000000"/>
                </a:solidFill>
                <a:latin typeface="Microsoft YaHei" panose="020B0503020204020204" pitchFamily="34" charset="-122"/>
                <a:ea typeface="Microsoft YaHei" panose="020B0503020204020204" pitchFamily="34" charset="-122"/>
              </a:rPr>
              <a:t>余正军、</a:t>
            </a:r>
            <a:r>
              <a:rPr kumimoji="1" lang="en-US" altLang="zh-CN">
                <a:solidFill>
                  <a:srgbClr val="000000"/>
                </a:solidFill>
                <a:latin typeface="Microsoft YaHei" panose="020B0503020204020204" pitchFamily="34" charset="-122"/>
                <a:ea typeface="Microsoft YaHei" panose="020B0503020204020204" pitchFamily="34" charset="-122"/>
              </a:rPr>
              <a:t>Grace</a:t>
            </a:r>
            <a:r>
              <a:rPr kumimoji="1" lang="zh-CN" altLang="en-US" dirty="0">
                <a:solidFill>
                  <a:srgbClr val="000000"/>
                </a:solidFill>
                <a:latin typeface="Microsoft YaHei" panose="020B0503020204020204" pitchFamily="34" charset="-122"/>
                <a:ea typeface="Microsoft YaHei" panose="020B0503020204020204" pitchFamily="34" charset="-122"/>
              </a:rPr>
              <a:t> </a:t>
            </a:r>
            <a:r>
              <a:rPr kumimoji="1" lang="en-US" altLang="zh-CN" dirty="0">
                <a:solidFill>
                  <a:srgbClr val="000000"/>
                </a:solidFill>
                <a:latin typeface="Microsoft YaHei" panose="020B0503020204020204" pitchFamily="34" charset="-122"/>
                <a:ea typeface="Microsoft YaHei" panose="020B0503020204020204" pitchFamily="34" charset="-122"/>
              </a:rPr>
              <a:t>Koo</a:t>
            </a:r>
            <a:r>
              <a:rPr kumimoji="1" lang="zh-CN" altLang="en-US" dirty="0">
                <a:solidFill>
                  <a:srgbClr val="000000"/>
                </a:solidFill>
                <a:latin typeface="Microsoft YaHei" panose="020B0503020204020204" pitchFamily="34" charset="-122"/>
                <a:ea typeface="Microsoft YaHei" panose="020B0503020204020204" pitchFamily="34" charset="-122"/>
              </a:rPr>
              <a:t>、</a:t>
            </a:r>
            <a:r>
              <a:rPr kumimoji="1" lang="en-US" altLang="zh-CN" dirty="0">
                <a:solidFill>
                  <a:srgbClr val="000000"/>
                </a:solidFill>
                <a:latin typeface="Microsoft YaHei" panose="020B0503020204020204" pitchFamily="34" charset="-122"/>
                <a:ea typeface="Microsoft YaHei" panose="020B0503020204020204" pitchFamily="34" charset="-122"/>
              </a:rPr>
              <a:t>Michael Xia</a:t>
            </a:r>
            <a:r>
              <a:rPr kumimoji="1" lang="zh-CN" altLang="en-US" dirty="0">
                <a:solidFill>
                  <a:srgbClr val="000000"/>
                </a:solidFill>
                <a:latin typeface="Microsoft YaHei" panose="020B0503020204020204" pitchFamily="34" charset="-122"/>
                <a:ea typeface="Microsoft YaHei" panose="020B0503020204020204" pitchFamily="34" charset="-122"/>
              </a:rPr>
              <a:t>、</a:t>
            </a:r>
            <a:r>
              <a:rPr kumimoji="1" lang="zh-CN" altLang="en-TW" dirty="0">
                <a:solidFill>
                  <a:srgbClr val="000000"/>
                </a:solidFill>
                <a:latin typeface="Microsoft YaHei" panose="020B0503020204020204" pitchFamily="34" charset="-122"/>
                <a:ea typeface="Microsoft YaHei" panose="020B0503020204020204" pitchFamily="34" charset="-122"/>
              </a:rPr>
              <a:t>周硕</a:t>
            </a:r>
            <a:r>
              <a:rPr kumimoji="1" lang="zh-CN" altLang="en-US" dirty="0">
                <a:solidFill>
                  <a:srgbClr val="000000"/>
                </a:solidFill>
                <a:latin typeface="Microsoft YaHei" panose="020B0503020204020204" pitchFamily="34" charset="-122"/>
                <a:ea typeface="Microsoft YaHei" panose="020B0503020204020204" pitchFamily="34" charset="-122"/>
              </a:rPr>
              <a:t>彦、王丰</a:t>
            </a:r>
            <a:endParaRPr kumimoji="1" lang="en-US" altLang="zh-CN" dirty="0">
              <a:solidFill>
                <a:srgbClr val="000000"/>
              </a:solidFill>
              <a:latin typeface="Microsoft YaHei" panose="020B0503020204020204" pitchFamily="34" charset="-122"/>
              <a:ea typeface="Microsoft YaHei" panose="020B0503020204020204" pitchFamily="34" charset="-122"/>
            </a:endParaRPr>
          </a:p>
          <a:p>
            <a:pPr algn="l"/>
            <a:endParaRPr kumimoji="1" lang="en-US" altLang="zh-CN" dirty="0">
              <a:solidFill>
                <a:srgbClr val="000000"/>
              </a:solidFill>
              <a:latin typeface="Microsoft YaHei" panose="020B0503020204020204" pitchFamily="34" charset="-122"/>
              <a:ea typeface="Microsoft YaHei" panose="020B0503020204020204" pitchFamily="34" charset="-122"/>
            </a:endParaRPr>
          </a:p>
          <a:p>
            <a:pPr algn="l"/>
            <a:r>
              <a:rPr kumimoji="1" lang="zh-CN" altLang="en-US" dirty="0">
                <a:solidFill>
                  <a:srgbClr val="000000"/>
                </a:solidFill>
                <a:latin typeface="Microsoft YaHei" panose="020B0503020204020204" pitchFamily="34" charset="-122"/>
                <a:ea typeface="Microsoft YaHei" panose="020B0503020204020204" pitchFamily="34" charset="-122"/>
              </a:rPr>
              <a:t>等对此文稿所提供的编辑意见</a:t>
            </a:r>
            <a:endParaRPr kumimoji="1" lang="en-TW"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58294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wer of Babel - Wikipedia">
            <a:extLst>
              <a:ext uri="{FF2B5EF4-FFF2-40B4-BE49-F238E27FC236}">
                <a16:creationId xmlns:a16="http://schemas.microsoft.com/office/drawing/2014/main" id="{8151E03B-CDC8-4C42-9E89-6B0B020003FA}"/>
              </a:ext>
            </a:extLst>
          </p:cNvPr>
          <p:cNvPicPr>
            <a:picLocks noChangeAspect="1" noChangeArrowheads="1"/>
          </p:cNvPicPr>
          <p:nvPr/>
        </p:nvPicPr>
        <p:blipFill>
          <a:blip r:embed="rId2">
            <a:alphaModFix amt="49000"/>
            <a:extLst>
              <a:ext uri="{28A0092B-C50C-407E-A947-70E740481C1C}">
                <a14:useLocalDpi xmlns:a14="http://schemas.microsoft.com/office/drawing/2010/main"/>
              </a:ext>
            </a:extLst>
          </a:blip>
          <a:srcRect/>
          <a:stretch>
            <a:fillRect/>
          </a:stretch>
        </p:blipFill>
        <p:spPr bwMode="auto">
          <a:xfrm>
            <a:off x="2819092" y="1750864"/>
            <a:ext cx="6643665" cy="1832576"/>
          </a:xfrm>
          <a:prstGeom prst="rect">
            <a:avLst/>
          </a:prstGeom>
          <a:noFill/>
          <a:effectLst>
            <a:reflection blurRad="6350" dir="5400000" sy="-100000" algn="bl" rotWithShape="0"/>
          </a:effectLst>
          <a:extLst>
            <a:ext uri="{909E8E84-426E-40DD-AFC4-6F175D3DCCD1}">
              <a14:hiddenFill xmlns:a14="http://schemas.microsoft.com/office/drawing/2010/main">
                <a:solidFill>
                  <a:srgbClr val="FFFFFF"/>
                </a:solidFill>
              </a14:hiddenFill>
            </a:ext>
          </a:extLst>
        </p:spPr>
      </p:pic>
      <p:sp>
        <p:nvSpPr>
          <p:cNvPr id="3" name="标题 1"/>
          <p:cNvSpPr>
            <a:spLocks noGrp="1"/>
          </p:cNvSpPr>
          <p:nvPr>
            <p:ph type="title"/>
          </p:nvPr>
        </p:nvSpPr>
        <p:spPr>
          <a:xfrm>
            <a:off x="608380" y="234476"/>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巴比塔（登天塔）的诅咒：</a:t>
            </a:r>
            <a:br>
              <a:rPr lang="en-US" altLang="zh-CN" sz="2400" b="1" dirty="0">
                <a:latin typeface="STXinwei" panose="02010800040101010101" pitchFamily="2" charset="-122"/>
                <a:ea typeface="STXinwei" panose="02010800040101010101" pitchFamily="2" charset="-122"/>
              </a:rPr>
            </a:br>
            <a:r>
              <a:rPr lang="zh-CN" altLang="en-US" sz="2400" b="1" dirty="0">
                <a:latin typeface="STXinwei" panose="02010800040101010101" pitchFamily="2" charset="-122"/>
                <a:ea typeface="STXinwei" panose="02010800040101010101" pitchFamily="2" charset="-122"/>
              </a:rPr>
              <a:t>失去通用语言的系统建构者</a:t>
            </a:r>
          </a:p>
        </p:txBody>
      </p:sp>
      <p:pic>
        <p:nvPicPr>
          <p:cNvPr id="4098" name="Picture 2">
            <a:extLst>
              <a:ext uri="{FF2B5EF4-FFF2-40B4-BE49-F238E27FC236}">
                <a16:creationId xmlns:a16="http://schemas.microsoft.com/office/drawing/2014/main" id="{DF9197C5-52E4-E24A-8068-C0748FB59EA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10416" y="1066620"/>
            <a:ext cx="1231430" cy="8958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 (programming language) - Wikipedia">
            <a:extLst>
              <a:ext uri="{FF2B5EF4-FFF2-40B4-BE49-F238E27FC236}">
                <a16:creationId xmlns:a16="http://schemas.microsoft.com/office/drawing/2014/main" id="{3CBA07FA-5A49-1C44-A1B9-6F2E0AE994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0442" y="5436496"/>
            <a:ext cx="1116411" cy="11870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Autocad Logo PNG Images, Free Transparent Autocad Logo Download - KindPNG">
            <a:extLst>
              <a:ext uri="{FF2B5EF4-FFF2-40B4-BE49-F238E27FC236}">
                <a16:creationId xmlns:a16="http://schemas.microsoft.com/office/drawing/2014/main" id="{5680DCFA-7D07-D24C-9458-6D52B48AB51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25413" y="5655991"/>
            <a:ext cx="1401437" cy="7848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E41287-44ED-D146-81F9-EAFF666E889E}"/>
              </a:ext>
            </a:extLst>
          </p:cNvPr>
          <p:cNvSpPr txBox="1"/>
          <p:nvPr/>
        </p:nvSpPr>
        <p:spPr>
          <a:xfrm>
            <a:off x="121319" y="2107294"/>
            <a:ext cx="2954655" cy="369332"/>
          </a:xfrm>
          <a:prstGeom prst="rect">
            <a:avLst/>
          </a:prstGeom>
          <a:noFill/>
        </p:spPr>
        <p:txBody>
          <a:bodyPr wrap="none" rtlCol="0">
            <a:spAutoFit/>
          </a:bodyPr>
          <a:lstStyle/>
          <a:p>
            <a:r>
              <a:rPr lang="en-TW" dirty="0"/>
              <a:t>多代理与微分方程仿真引擎</a:t>
            </a:r>
          </a:p>
        </p:txBody>
      </p:sp>
      <p:pic>
        <p:nvPicPr>
          <p:cNvPr id="2" name="Picture 2" descr="Modelica Logo, 200px high">
            <a:hlinkClick r:id="rId6"/>
            <a:extLst>
              <a:ext uri="{FF2B5EF4-FFF2-40B4-BE49-F238E27FC236}">
                <a16:creationId xmlns:a16="http://schemas.microsoft.com/office/drawing/2014/main" id="{5B06F91E-3ED9-144F-ADD8-DDD0901BA9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835" y="2575707"/>
            <a:ext cx="1632252" cy="847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Logo Home Page">
            <a:hlinkClick r:id="rId8"/>
            <a:extLst>
              <a:ext uri="{FF2B5EF4-FFF2-40B4-BE49-F238E27FC236}">
                <a16:creationId xmlns:a16="http://schemas.microsoft.com/office/drawing/2014/main" id="{8744C562-D3E5-C846-9E3E-ED4268D346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4217" y="963932"/>
            <a:ext cx="1177488" cy="1177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arning Bluespec">
            <a:extLst>
              <a:ext uri="{FF2B5EF4-FFF2-40B4-BE49-F238E27FC236}">
                <a16:creationId xmlns:a16="http://schemas.microsoft.com/office/drawing/2014/main" id="{7F48A30E-7910-1C4B-B0D6-5645994EA4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41392" y="4993126"/>
            <a:ext cx="1385458" cy="571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Logo transparent PNG - StickPNG">
            <a:extLst>
              <a:ext uri="{FF2B5EF4-FFF2-40B4-BE49-F238E27FC236}">
                <a16:creationId xmlns:a16="http://schemas.microsoft.com/office/drawing/2014/main" id="{626ECB68-6F1E-984B-AA5C-610F7BBD4D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0175" y="4355629"/>
            <a:ext cx="965572" cy="9618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bsInt – JORAL Technologies">
            <a:hlinkClick r:id="rId12"/>
            <a:extLst>
              <a:ext uri="{FF2B5EF4-FFF2-40B4-BE49-F238E27FC236}">
                <a16:creationId xmlns:a16="http://schemas.microsoft.com/office/drawing/2014/main" id="{E4D6F2A9-D552-6240-AD46-C2072166F3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26640" y="1946335"/>
            <a:ext cx="1215206" cy="75056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32F21EA5-53EE-D347-A8C0-6E90113CAC3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53666" y="5655990"/>
            <a:ext cx="1095077" cy="784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78859B-7B76-D240-B1EA-D6C865B13500}"/>
              </a:ext>
            </a:extLst>
          </p:cNvPr>
          <p:cNvSpPr txBox="1"/>
          <p:nvPr/>
        </p:nvSpPr>
        <p:spPr>
          <a:xfrm>
            <a:off x="5240679" y="608005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低覆盖</a:t>
            </a:r>
            <a:r>
              <a:rPr lang="zh-CN" altLang="en-US" dirty="0">
                <a:latin typeface="STXinwei" panose="02010800040101010101" pitchFamily="2" charset="-122"/>
                <a:ea typeface="STXinwei" panose="02010800040101010101" pitchFamily="2" charset="-122"/>
              </a:rPr>
              <a:t>、高分辨</a:t>
            </a:r>
            <a:endParaRPr lang="en-TW" dirty="0">
              <a:latin typeface="STXinwei" panose="02010800040101010101" pitchFamily="2" charset="-122"/>
              <a:ea typeface="STXinwei" panose="02010800040101010101" pitchFamily="2" charset="-122"/>
            </a:endParaRPr>
          </a:p>
        </p:txBody>
      </p:sp>
      <p:sp>
        <p:nvSpPr>
          <p:cNvPr id="16" name="TextBox 15">
            <a:extLst>
              <a:ext uri="{FF2B5EF4-FFF2-40B4-BE49-F238E27FC236}">
                <a16:creationId xmlns:a16="http://schemas.microsoft.com/office/drawing/2014/main" id="{8003CE9C-1861-AE4F-974A-D2CD16AB7C62}"/>
              </a:ext>
            </a:extLst>
          </p:cNvPr>
          <p:cNvSpPr txBox="1"/>
          <p:nvPr/>
        </p:nvSpPr>
        <p:spPr>
          <a:xfrm>
            <a:off x="9639663" y="3403857"/>
            <a:ext cx="1800494"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关注关系</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结构</a:t>
            </a:r>
          </a:p>
        </p:txBody>
      </p:sp>
      <p:sp>
        <p:nvSpPr>
          <p:cNvPr id="17" name="TextBox 16">
            <a:extLst>
              <a:ext uri="{FF2B5EF4-FFF2-40B4-BE49-F238E27FC236}">
                <a16:creationId xmlns:a16="http://schemas.microsoft.com/office/drawing/2014/main" id="{A7B95DCC-EAAB-2343-8538-0BE6DCC77F7B}"/>
              </a:ext>
            </a:extLst>
          </p:cNvPr>
          <p:cNvSpPr txBox="1"/>
          <p:nvPr/>
        </p:nvSpPr>
        <p:spPr>
          <a:xfrm>
            <a:off x="5240679" y="779266"/>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高覆盖</a:t>
            </a:r>
            <a:r>
              <a:rPr lang="zh-CN" altLang="en-US" dirty="0">
                <a:latin typeface="STXinwei" panose="02010800040101010101" pitchFamily="2" charset="-122"/>
                <a:ea typeface="STXinwei" panose="02010800040101010101" pitchFamily="2" charset="-122"/>
              </a:rPr>
              <a:t>、低分辨</a:t>
            </a:r>
            <a:endParaRPr lang="en-TW" dirty="0">
              <a:latin typeface="STXinwei" panose="02010800040101010101" pitchFamily="2" charset="-122"/>
              <a:ea typeface="STXinwei" panose="02010800040101010101" pitchFamily="2" charset="-122"/>
            </a:endParaRPr>
          </a:p>
        </p:txBody>
      </p:sp>
      <p:sp>
        <p:nvSpPr>
          <p:cNvPr id="18" name="TextBox 17">
            <a:extLst>
              <a:ext uri="{FF2B5EF4-FFF2-40B4-BE49-F238E27FC236}">
                <a16:creationId xmlns:a16="http://schemas.microsoft.com/office/drawing/2014/main" id="{D657D25B-EB76-4748-8080-7474388021CC}"/>
              </a:ext>
            </a:extLst>
          </p:cNvPr>
          <p:cNvSpPr txBox="1"/>
          <p:nvPr/>
        </p:nvSpPr>
        <p:spPr>
          <a:xfrm>
            <a:off x="841695" y="3395463"/>
            <a:ext cx="1800493" cy="369332"/>
          </a:xfrm>
          <a:prstGeom prst="rect">
            <a:avLst/>
          </a:prstGeom>
          <a:noFill/>
        </p:spPr>
        <p:txBody>
          <a:bodyPr wrap="none" rtlCol="0">
            <a:spAutoFit/>
          </a:bodyPr>
          <a:lstStyle/>
          <a:p>
            <a:pPr algn="ctr"/>
            <a:r>
              <a:rPr lang="en-TW" dirty="0">
                <a:latin typeface="STXinwei" panose="02010800040101010101" pitchFamily="2" charset="-122"/>
                <a:ea typeface="STXinwei" panose="02010800040101010101" pitchFamily="2" charset="-122"/>
              </a:rPr>
              <a:t>关注结果</a:t>
            </a:r>
            <a:r>
              <a:rPr lang="zh-CN" altLang="en-US" dirty="0">
                <a:latin typeface="STXinwei" panose="02010800040101010101" pitchFamily="2" charset="-122"/>
                <a:ea typeface="STXinwei" panose="02010800040101010101" pitchFamily="2" charset="-122"/>
              </a:rPr>
              <a:t>、</a:t>
            </a:r>
            <a:r>
              <a:rPr lang="en-TW" dirty="0">
                <a:latin typeface="STXinwei" panose="02010800040101010101" pitchFamily="2" charset="-122"/>
                <a:ea typeface="STXinwei" panose="02010800040101010101" pitchFamily="2" charset="-122"/>
              </a:rPr>
              <a:t>功能</a:t>
            </a:r>
          </a:p>
        </p:txBody>
      </p:sp>
      <p:cxnSp>
        <p:nvCxnSpPr>
          <p:cNvPr id="20" name="Straight Arrow Connector 19">
            <a:extLst>
              <a:ext uri="{FF2B5EF4-FFF2-40B4-BE49-F238E27FC236}">
                <a16:creationId xmlns:a16="http://schemas.microsoft.com/office/drawing/2014/main" id="{B6FAF821-83F1-5542-9A74-71606150CE1A}"/>
              </a:ext>
            </a:extLst>
          </p:cNvPr>
          <p:cNvCxnSpPr>
            <a:cxnSpLocks/>
            <a:stCxn id="18" idx="3"/>
            <a:endCxn id="16" idx="1"/>
          </p:cNvCxnSpPr>
          <p:nvPr/>
        </p:nvCxnSpPr>
        <p:spPr>
          <a:xfrm>
            <a:off x="2642188" y="3580129"/>
            <a:ext cx="6997475" cy="839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B1D63A-1EDC-D34D-992E-46B39E965162}"/>
              </a:ext>
            </a:extLst>
          </p:cNvPr>
          <p:cNvCxnSpPr>
            <a:cxnSpLocks/>
            <a:stCxn id="4" idx="0"/>
            <a:endCxn id="17" idx="2"/>
          </p:cNvCxnSpPr>
          <p:nvPr/>
        </p:nvCxnSpPr>
        <p:spPr>
          <a:xfrm flipV="1">
            <a:off x="6140926" y="1148598"/>
            <a:ext cx="0" cy="49314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2">
            <a:hlinkClick r:id="rId15"/>
            <a:extLst>
              <a:ext uri="{FF2B5EF4-FFF2-40B4-BE49-F238E27FC236}">
                <a16:creationId xmlns:a16="http://schemas.microsoft.com/office/drawing/2014/main" id="{5377A4D8-D423-294E-A526-85A037BBA6D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31786" y="2560919"/>
            <a:ext cx="862436" cy="5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4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系统代数的研究背景与动机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useBgFill="1">
        <p:nvSpPr>
          <p:cNvPr id="8" name="内容占位符 2"/>
          <p:cNvSpPr txBox="1">
            <a:spLocks/>
          </p:cNvSpPr>
          <p:nvPr/>
        </p:nvSpPr>
        <p:spPr bwMode="auto">
          <a:xfrm>
            <a:off x="539999" y="870048"/>
            <a:ext cx="11137475" cy="1682814"/>
          </a:xfrm>
          <a:prstGeom prst="rect">
            <a:avLst/>
          </a:prstGeom>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en-US" altLang="zh-TW" sz="1800" i="1" dirty="0">
                <a:latin typeface="STXinwei" panose="02010800040101010101" pitchFamily="2" charset="-122"/>
                <a:ea typeface="STXinwei" panose="02010800040101010101" pitchFamily="2" charset="-122"/>
              </a:rPr>
              <a:t>2003</a:t>
            </a:r>
            <a:r>
              <a:rPr lang="zh-TW" altLang="en-US" sz="1800" dirty="0">
                <a:latin typeface="STXinwei" panose="02010800040101010101" pitchFamily="2" charset="-122"/>
                <a:ea typeface="STXinwei" panose="02010800040101010101" pitchFamily="2" charset="-122"/>
              </a:rPr>
              <a:t>年杨利伟的</a:t>
            </a:r>
            <a:r>
              <a:rPr lang="zh-TW" altLang="en-US" sz="1800" dirty="0">
                <a:solidFill>
                  <a:srgbClr val="FF0000"/>
                </a:solidFill>
                <a:latin typeface="STXinwei" panose="02010800040101010101" pitchFamily="2" charset="-122"/>
                <a:ea typeface="STXinwei" panose="02010800040101010101" pitchFamily="2" charset="-122"/>
              </a:rPr>
              <a:t>登天之旅</a:t>
            </a:r>
            <a:r>
              <a:rPr lang="zh-TW" altLang="en-US" sz="1800" dirty="0">
                <a:latin typeface="STXinwei" panose="02010800040101010101" pitchFamily="2" charset="-122"/>
                <a:ea typeface="STXinwei" panose="02010800040101010101" pitchFamily="2" charset="-122"/>
              </a:rPr>
              <a:t>，刺激了美国再度启动载人航天项目的战略需求，</a:t>
            </a:r>
          </a:p>
          <a:p>
            <a:r>
              <a:rPr lang="en-US" sz="1800" i="1" dirty="0">
                <a:latin typeface="STXinwei" panose="02010800040101010101" pitchFamily="2" charset="-122"/>
                <a:ea typeface="STXinwei" panose="02010800040101010101" pitchFamily="2" charset="-122"/>
              </a:rPr>
              <a:t>NASA</a:t>
            </a:r>
            <a:r>
              <a:rPr lang="zh-TW" altLang="en-US" sz="1800" dirty="0">
                <a:latin typeface="STXinwei" panose="02010800040101010101" pitchFamily="2" charset="-122"/>
                <a:ea typeface="STXinwei" panose="02010800040101010101" pitchFamily="2" charset="-122"/>
              </a:rPr>
              <a:t>组织了麻省理工</a:t>
            </a:r>
            <a:r>
              <a:rPr lang="en-US" altLang="zh-TW" sz="1800" dirty="0">
                <a:latin typeface="STXinwei" panose="02010800040101010101" pitchFamily="2" charset="-122"/>
                <a:ea typeface="STXinwei" panose="02010800040101010101" pitchFamily="2" charset="-122"/>
              </a:rPr>
              <a:t>(MIT)</a:t>
            </a:r>
            <a:r>
              <a:rPr lang="zh-TW" altLang="en-US" sz="1800" dirty="0">
                <a:latin typeface="STXinwei" panose="02010800040101010101" pitchFamily="2" charset="-122"/>
                <a:ea typeface="STXinwei" panose="02010800040101010101" pitchFamily="2" charset="-122"/>
              </a:rPr>
              <a:t>与波音公司</a:t>
            </a:r>
            <a:r>
              <a:rPr lang="en-US" altLang="zh-TW" sz="1800" dirty="0">
                <a:latin typeface="STXinwei" panose="02010800040101010101" pitchFamily="2" charset="-122"/>
                <a:ea typeface="STXinwei" panose="02010800040101010101" pitchFamily="2" charset="-122"/>
              </a:rPr>
              <a:t>(Boeing)</a:t>
            </a:r>
            <a:r>
              <a:rPr lang="zh-TW" altLang="en-US" sz="1800" dirty="0">
                <a:latin typeface="STXinwei" panose="02010800040101010101" pitchFamily="2" charset="-122"/>
                <a:ea typeface="STXinwei" panose="02010800040101010101" pitchFamily="2" charset="-122"/>
              </a:rPr>
              <a:t>开始了一个为时六个月的登陆火星方案设计竞赛</a:t>
            </a:r>
          </a:p>
          <a:p>
            <a:r>
              <a:rPr lang="zh-TW" altLang="en-US" sz="1800" dirty="0">
                <a:latin typeface="STXinwei" panose="02010800040101010101" pitchFamily="2" charset="-122"/>
                <a:ea typeface="STXinwei" panose="02010800040101010101" pitchFamily="2" charset="-122"/>
              </a:rPr>
              <a:t>项目价值：美国需要通过</a:t>
            </a:r>
            <a:r>
              <a:rPr lang="zh-TW" altLang="en-US" sz="1800" dirty="0">
                <a:solidFill>
                  <a:srgbClr val="FF0000"/>
                </a:solidFill>
                <a:latin typeface="STXinwei" panose="02010800040101010101" pitchFamily="2" charset="-122"/>
                <a:ea typeface="STXinwei" panose="02010800040101010101" pitchFamily="2" charset="-122"/>
              </a:rPr>
              <a:t>新的载人登天项目</a:t>
            </a:r>
            <a:r>
              <a:rPr lang="zh-TW" altLang="en-US" sz="1800" dirty="0">
                <a:latin typeface="STXinwei" panose="02010800040101010101" pitchFamily="2" charset="-122"/>
                <a:ea typeface="STXinwei" panose="02010800040101010101" pitchFamily="2" charset="-122"/>
              </a:rPr>
              <a:t>证明其在</a:t>
            </a:r>
            <a:r>
              <a:rPr lang="en-US" altLang="zh-CN" sz="1800" dirty="0">
                <a:latin typeface="STXinwei" panose="02010800040101010101" pitchFamily="2" charset="-122"/>
                <a:ea typeface="STXinwei" panose="02010800040101010101" pitchFamily="2" charset="-122"/>
              </a:rPr>
              <a:t>21</a:t>
            </a:r>
            <a:r>
              <a:rPr lang="zh-CN" altLang="en-US" sz="1800" dirty="0">
                <a:latin typeface="STXinwei" panose="02010800040101010101" pitchFamily="2" charset="-122"/>
                <a:ea typeface="STXinwei" panose="02010800040101010101" pitchFamily="2" charset="-122"/>
              </a:rPr>
              <a:t>世纪</a:t>
            </a:r>
            <a:r>
              <a:rPr lang="zh-TW" altLang="en-US" sz="1800" dirty="0">
                <a:latin typeface="STXinwei" panose="02010800040101010101" pitchFamily="2" charset="-122"/>
                <a:ea typeface="STXinwei" panose="02010800040101010101" pitchFamily="2" charset="-122"/>
              </a:rPr>
              <a:t>系统治理与运作能力的领先地位</a:t>
            </a:r>
          </a:p>
        </p:txBody>
      </p:sp>
      <p:sp>
        <p:nvSpPr>
          <p:cNvPr id="5" name="TextBox 4">
            <a:extLst>
              <a:ext uri="{FF2B5EF4-FFF2-40B4-BE49-F238E27FC236}">
                <a16:creationId xmlns:a16="http://schemas.microsoft.com/office/drawing/2014/main" id="{28731525-EACD-0847-BEB2-934F37169668}"/>
              </a:ext>
            </a:extLst>
          </p:cNvPr>
          <p:cNvSpPr txBox="1"/>
          <p:nvPr/>
        </p:nvSpPr>
        <p:spPr>
          <a:xfrm>
            <a:off x="1806852" y="2227302"/>
            <a:ext cx="6882012" cy="461665"/>
          </a:xfrm>
          <a:prstGeom prst="rect">
            <a:avLst/>
          </a:prstGeom>
          <a:noFill/>
        </p:spPr>
        <p:txBody>
          <a:bodyPr wrap="none" rtlCol="0">
            <a:spAutoFit/>
          </a:bodyPr>
          <a:lstStyle/>
          <a:p>
            <a:r>
              <a:rPr lang="en-US" sz="1200" dirty="0">
                <a:latin typeface="STXinwei" panose="02010800040101010101" pitchFamily="2" charset="-122"/>
                <a:ea typeface="STXinwei" panose="02010800040101010101" pitchFamily="2" charset="-122"/>
              </a:rPr>
              <a:t>James, R. Hansen,  Societal impact of Spaceflight,  NASA History Division, 2007</a:t>
            </a:r>
          </a:p>
          <a:p>
            <a:r>
              <a:rPr lang="en-US" sz="1200" dirty="0">
                <a:latin typeface="STXinwei" panose="02010800040101010101" pitchFamily="2" charset="-122"/>
                <a:ea typeface="STXinwei" panose="02010800040101010101" pitchFamily="2" charset="-122"/>
              </a:rPr>
              <a:t>	Chapter 7, (</a:t>
            </a:r>
            <a:r>
              <a:rPr lang="zh-TW" altLang="en-US" sz="1200" dirty="0">
                <a:latin typeface="STXinwei" panose="02010800040101010101" pitchFamily="2" charset="-122"/>
                <a:ea typeface="STXinwei" panose="02010800040101010101" pitchFamily="2" charset="-122"/>
                <a:hlinkClick r:id="rId2"/>
              </a:rPr>
              <a:t>太空人的象征意义：杨利伟作为第一位太空旅行证的的文化、政治重要性</a:t>
            </a:r>
            <a:r>
              <a:rPr lang="en-US" sz="1200" dirty="0">
                <a:latin typeface="STXinwei" panose="02010800040101010101" pitchFamily="2" charset="-122"/>
                <a:ea typeface="STXinwei" panose="02010800040101010101" pitchFamily="2" charset="-122"/>
              </a:rPr>
              <a:t>)</a:t>
            </a:r>
            <a:endParaRPr lang="en-TW" sz="1200" dirty="0">
              <a:latin typeface="STXinwei" panose="02010800040101010101" pitchFamily="2" charset="-122"/>
              <a:ea typeface="STXinwei" panose="02010800040101010101" pitchFamily="2" charset="-122"/>
            </a:endParaRPr>
          </a:p>
        </p:txBody>
      </p:sp>
      <p:pic>
        <p:nvPicPr>
          <p:cNvPr id="6" name="Picture 5">
            <a:hlinkClick r:id="rId3"/>
            <a:extLst>
              <a:ext uri="{FF2B5EF4-FFF2-40B4-BE49-F238E27FC236}">
                <a16:creationId xmlns:a16="http://schemas.microsoft.com/office/drawing/2014/main" id="{05C2CE91-7CFE-054E-A1C7-1D9E55B7DD3D}"/>
              </a:ext>
            </a:extLst>
          </p:cNvPr>
          <p:cNvPicPr>
            <a:picLocks noChangeAspect="1"/>
          </p:cNvPicPr>
          <p:nvPr/>
        </p:nvPicPr>
        <p:blipFill>
          <a:blip r:embed="rId4"/>
          <a:stretch>
            <a:fillRect/>
          </a:stretch>
        </p:blipFill>
        <p:spPr>
          <a:xfrm>
            <a:off x="5896593" y="2948017"/>
            <a:ext cx="5584542" cy="3354453"/>
          </a:xfrm>
          <a:prstGeom prst="rect">
            <a:avLst/>
          </a:prstGeom>
        </p:spPr>
      </p:pic>
      <p:sp>
        <p:nvSpPr>
          <p:cNvPr id="9" name="TextBox 8">
            <a:extLst>
              <a:ext uri="{FF2B5EF4-FFF2-40B4-BE49-F238E27FC236}">
                <a16:creationId xmlns:a16="http://schemas.microsoft.com/office/drawing/2014/main" id="{C3AE5756-7DB4-E748-83DD-0C8C78D0938F}"/>
              </a:ext>
            </a:extLst>
          </p:cNvPr>
          <p:cNvSpPr txBox="1"/>
          <p:nvPr/>
        </p:nvSpPr>
        <p:spPr>
          <a:xfrm>
            <a:off x="6790787" y="6427113"/>
            <a:ext cx="3796154" cy="430887"/>
          </a:xfrm>
          <a:prstGeom prst="rect">
            <a:avLst/>
          </a:prstGeom>
          <a:noFill/>
        </p:spPr>
        <p:txBody>
          <a:bodyPr wrap="square" rtlCol="0">
            <a:spAutoFit/>
          </a:bodyPr>
          <a:lstStyle/>
          <a:p>
            <a:pPr algn="ctr"/>
            <a:r>
              <a:rPr lang="en-US" sz="1050" dirty="0">
                <a:hlinkClick r:id="rId3"/>
              </a:rPr>
              <a:t>Global Times: Story of China's first taikonaut's one day in space lights up internet, highlights country's space advancements</a:t>
            </a:r>
            <a:endParaRPr lang="en-TW" sz="1050" dirty="0"/>
          </a:p>
        </p:txBody>
      </p:sp>
      <p:sp>
        <p:nvSpPr>
          <p:cNvPr id="11" name="TextBox 10">
            <a:extLst>
              <a:ext uri="{FF2B5EF4-FFF2-40B4-BE49-F238E27FC236}">
                <a16:creationId xmlns:a16="http://schemas.microsoft.com/office/drawing/2014/main" id="{44C5F611-F1DA-8645-8A85-C68DE724F8C1}"/>
              </a:ext>
            </a:extLst>
          </p:cNvPr>
          <p:cNvSpPr txBox="1"/>
          <p:nvPr/>
        </p:nvSpPr>
        <p:spPr>
          <a:xfrm>
            <a:off x="1226118" y="6326213"/>
            <a:ext cx="2993986" cy="577081"/>
          </a:xfrm>
          <a:prstGeom prst="rect">
            <a:avLst/>
          </a:prstGeom>
          <a:noFill/>
        </p:spPr>
        <p:txBody>
          <a:bodyPr wrap="square" rtlCol="0">
            <a:spAutoFit/>
          </a:bodyPr>
          <a:lstStyle/>
          <a:p>
            <a:pPr algn="ctr"/>
            <a:r>
              <a:rPr lang="en-US" sz="1050" dirty="0" err="1">
                <a:latin typeface="STXinwei" panose="02010800040101010101" pitchFamily="2" charset="-122"/>
                <a:ea typeface="STXinwei" panose="02010800040101010101" pitchFamily="2" charset="-122"/>
              </a:rPr>
              <a:t>肯尼迪总统</a:t>
            </a:r>
            <a:r>
              <a:rPr lang="zh-CN" altLang="en-US" sz="1050" dirty="0">
                <a:latin typeface="STXinwei" panose="02010800040101010101" pitchFamily="2" charset="-122"/>
                <a:ea typeface="STXinwei" panose="02010800040101010101" pitchFamily="2" charset="-122"/>
              </a:rPr>
              <a:t>与</a:t>
            </a:r>
            <a:r>
              <a:rPr lang="en-US" altLang="zh-CN" sz="1050" dirty="0">
                <a:latin typeface="STXinwei" panose="02010800040101010101" pitchFamily="2" charset="-122"/>
                <a:ea typeface="STXinwei" panose="02010800040101010101" pitchFamily="2" charset="-122"/>
              </a:rPr>
              <a:t>von Braun </a:t>
            </a:r>
          </a:p>
          <a:p>
            <a:pPr algn="ctr"/>
            <a:r>
              <a:rPr lang="zh-CN" altLang="en-US" sz="1050" dirty="0">
                <a:latin typeface="STXinwei" panose="02010800040101010101" pitchFamily="2" charset="-122"/>
                <a:ea typeface="STXinwei" panose="02010800040101010101" pitchFamily="2" charset="-122"/>
              </a:rPr>
              <a:t>和 </a:t>
            </a:r>
            <a:r>
              <a:rPr lang="en-US" altLang="zh-CN" sz="1050" dirty="0">
                <a:latin typeface="STXinwei" panose="02010800040101010101" pitchFamily="2" charset="-122"/>
                <a:ea typeface="STXinwei" panose="02010800040101010101" pitchFamily="2" charset="-122"/>
              </a:rPr>
              <a:t>Bob Seamans</a:t>
            </a:r>
            <a:r>
              <a:rPr lang="zh-CN" altLang="en-US" sz="1050" dirty="0">
                <a:latin typeface="STXinwei" panose="02010800040101010101" pitchFamily="2" charset="-122"/>
                <a:ea typeface="STXinwei" panose="02010800040101010101" pitchFamily="2" charset="-122"/>
              </a:rPr>
              <a:t>博士（</a:t>
            </a:r>
            <a:r>
              <a:rPr lang="en-US" altLang="zh-CN" sz="1050" dirty="0">
                <a:latin typeface="STXinwei" panose="02010800040101010101" pitchFamily="2" charset="-122"/>
                <a:ea typeface="STXinwei" panose="02010800040101010101" pitchFamily="2" charset="-122"/>
              </a:rPr>
              <a:t>NASA </a:t>
            </a:r>
            <a:r>
              <a:rPr lang="zh-CN" altLang="en-US" sz="1050" dirty="0">
                <a:latin typeface="STXinwei" panose="02010800040101010101" pitchFamily="2" charset="-122"/>
                <a:ea typeface="STXinwei" panose="02010800040101010101" pitchFamily="2" charset="-122"/>
              </a:rPr>
              <a:t>当时的技术总监）在登月项目早期的沟通</a:t>
            </a:r>
            <a:endParaRPr lang="en-TW" sz="1050"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952526CE-ADCD-CD44-AA3E-8CF1F8A735E5}"/>
              </a:ext>
            </a:extLst>
          </p:cNvPr>
          <p:cNvGrpSpPr/>
          <p:nvPr/>
        </p:nvGrpSpPr>
        <p:grpSpPr>
          <a:xfrm>
            <a:off x="539999" y="2824332"/>
            <a:ext cx="4366224" cy="3450335"/>
            <a:chOff x="6505752" y="2738818"/>
            <a:chExt cx="4366224" cy="3450335"/>
          </a:xfrm>
        </p:grpSpPr>
        <p:pic>
          <p:nvPicPr>
            <p:cNvPr id="2050" name="Picture 2">
              <a:hlinkClick r:id="rId5"/>
              <a:extLst>
                <a:ext uri="{FF2B5EF4-FFF2-40B4-BE49-F238E27FC236}">
                  <a16:creationId xmlns:a16="http://schemas.microsoft.com/office/drawing/2014/main" id="{BE98683C-529F-3142-8641-3E5361112DF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05752" y="2834700"/>
              <a:ext cx="4366224" cy="3354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EFE2D3-541E-5E43-87EC-881C7B542EBE}"/>
                </a:ext>
              </a:extLst>
            </p:cNvPr>
            <p:cNvSpPr txBox="1"/>
            <p:nvPr/>
          </p:nvSpPr>
          <p:spPr>
            <a:xfrm>
              <a:off x="9387068" y="2738818"/>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grpSp>
      <p:sp>
        <p:nvSpPr>
          <p:cNvPr id="12" name="TextBox 11">
            <a:extLst>
              <a:ext uri="{FF2B5EF4-FFF2-40B4-BE49-F238E27FC236}">
                <a16:creationId xmlns:a16="http://schemas.microsoft.com/office/drawing/2014/main" id="{F2C2957A-9D7E-D54D-97D5-F13953E25726}"/>
              </a:ext>
            </a:extLst>
          </p:cNvPr>
          <p:cNvSpPr txBox="1"/>
          <p:nvPr/>
        </p:nvSpPr>
        <p:spPr>
          <a:xfrm>
            <a:off x="9580975" y="4018454"/>
            <a:ext cx="1107996" cy="369332"/>
          </a:xfrm>
          <a:prstGeom prst="rect">
            <a:avLst/>
          </a:prstGeom>
          <a:noFill/>
        </p:spPr>
        <p:txBody>
          <a:bodyPr wrap="none" rtlCol="0">
            <a:spAutoFit/>
          </a:bodyPr>
          <a:lstStyle/>
          <a:p>
            <a:r>
              <a:rPr lang="zh-TW" altLang="en-US" dirty="0">
                <a:solidFill>
                  <a:srgbClr val="FF0000"/>
                </a:solidFill>
                <a:latin typeface="STXinwei" panose="02010800040101010101" pitchFamily="2" charset="-122"/>
                <a:ea typeface="STXinwei" panose="02010800040101010101" pitchFamily="2" charset="-122"/>
              </a:rPr>
              <a:t>登天之指</a:t>
            </a:r>
            <a:endParaRPr lang="en-TW" dirty="0"/>
          </a:p>
        </p:txBody>
      </p:sp>
    </p:spTree>
    <p:extLst>
      <p:ext uri="{BB962C8B-B14F-4D97-AF65-F5344CB8AC3E}">
        <p14:creationId xmlns:p14="http://schemas.microsoft.com/office/powerpoint/2010/main" val="289325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系统代数的研究内容 </a:t>
            </a:r>
            <a:r>
              <a:rPr lang="en-US" altLang="zh-CN" sz="2400" b="1" dirty="0">
                <a:latin typeface="STXinwei" panose="02010800040101010101" pitchFamily="2" charset="-122"/>
                <a:ea typeface="STXinwei" panose="02010800040101010101" pitchFamily="2" charset="-122"/>
              </a:rPr>
              <a:t>(</a:t>
            </a:r>
            <a:r>
              <a:rPr lang="en-US" altLang="zh-CN" sz="2400" b="1" dirty="0" err="1">
                <a:latin typeface="STXinwei" panose="02010800040101010101" pitchFamily="2" charset="-122"/>
                <a:ea typeface="STXinwei" panose="02010800040101010101" pitchFamily="2" charset="-122"/>
              </a:rPr>
              <a:t>AoS</a:t>
            </a:r>
            <a:r>
              <a:rPr lang="en-US" altLang="zh-CN" sz="2400" b="1" dirty="0">
                <a:latin typeface="STXinwei" panose="02010800040101010101" pitchFamily="2" charset="-122"/>
                <a:ea typeface="STXinwei" panose="02010800040101010101" pitchFamily="2" charset="-122"/>
              </a:rPr>
              <a:t> Motivation)</a:t>
            </a:r>
            <a:endParaRPr lang="zh-CN" altLang="en-US" sz="2400" b="1" dirty="0">
              <a:latin typeface="STXinwei" panose="02010800040101010101" pitchFamily="2" charset="-122"/>
              <a:ea typeface="STXinwei" panose="02010800040101010101" pitchFamily="2" charset="-122"/>
            </a:endParaRPr>
          </a:p>
        </p:txBody>
      </p:sp>
      <p:sp>
        <p:nvSpPr>
          <p:cNvPr id="8" name="内容占位符 2"/>
          <p:cNvSpPr txBox="1">
            <a:spLocks/>
          </p:cNvSpPr>
          <p:nvPr/>
        </p:nvSpPr>
        <p:spPr bwMode="auto">
          <a:xfrm>
            <a:off x="539999" y="1097456"/>
            <a:ext cx="6481496" cy="230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r>
              <a:rPr lang="zh-CN" altLang="en-US" sz="2400" kern="0" dirty="0">
                <a:solidFill>
                  <a:schemeClr val="tx1"/>
                </a:solidFill>
                <a:latin typeface="STXinwei" panose="02010800040101010101" pitchFamily="2" charset="-122"/>
                <a:ea typeface="STXinwei" panose="02010800040101010101" pitchFamily="2" charset="-122"/>
              </a:rPr>
              <a:t>系统工程的挑战：</a:t>
            </a:r>
            <a:endParaRPr lang="en-US" altLang="zh-CN" sz="2400" kern="0" dirty="0">
              <a:solidFill>
                <a:schemeClr val="tx1"/>
              </a:solidFill>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决策难：跨领域的知识管理与决策博弈</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精度差：模型的复杂度过高或不足</a:t>
            </a:r>
            <a:endParaRPr lang="en-US" altLang="zh-CN" sz="2400" kern="0" dirty="0">
              <a:latin typeface="STXinwei" panose="02010800040101010101" pitchFamily="2" charset="-122"/>
              <a:ea typeface="STXinwei" panose="02010800040101010101" pitchFamily="2" charset="-122"/>
            </a:endParaRPr>
          </a:p>
          <a:p>
            <a:pPr lvl="1"/>
            <a:r>
              <a:rPr lang="zh-CN" altLang="en-US" sz="2400" kern="0" dirty="0">
                <a:latin typeface="STXinwei" panose="02010800040101010101" pitchFamily="2" charset="-122"/>
                <a:ea typeface="STXinwei" panose="02010800040101010101" pitchFamily="2" charset="-122"/>
              </a:rPr>
              <a:t>定调早：过早限定假设，屏蔽后发机会</a:t>
            </a:r>
            <a:endParaRPr lang="en-US" altLang="zh-CN" sz="2400" kern="0" dirty="0">
              <a:latin typeface="STXinwei" panose="02010800040101010101" pitchFamily="2" charset="-122"/>
              <a:ea typeface="STXinwei" panose="02010800040101010101" pitchFamily="2" charset="-122"/>
            </a:endParaRPr>
          </a:p>
        </p:txBody>
      </p:sp>
      <p:pic>
        <p:nvPicPr>
          <p:cNvPr id="1026" name="Picture 2" descr="Project Apollo the Tough Decisions: Monographs in Aerospace History Number  37: Seamans Jr., Robert C: 9781470032937: Amazon.com: Books">
            <a:extLst>
              <a:ext uri="{FF2B5EF4-FFF2-40B4-BE49-F238E27FC236}">
                <a16:creationId xmlns:a16="http://schemas.microsoft.com/office/drawing/2014/main" id="{87AB5BF8-B105-7945-A7AA-C35468A2CA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86456" y="934720"/>
            <a:ext cx="4062418" cy="5262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C25539-97F8-BE41-AF85-E877E8236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04892" y="3451479"/>
            <a:ext cx="4973561" cy="3242152"/>
          </a:xfrm>
          <a:prstGeom prst="rect">
            <a:avLst/>
          </a:prstGeom>
        </p:spPr>
      </p:pic>
      <p:pic>
        <p:nvPicPr>
          <p:cNvPr id="6" name="Picture 5">
            <a:extLst>
              <a:ext uri="{FF2B5EF4-FFF2-40B4-BE49-F238E27FC236}">
                <a16:creationId xmlns:a16="http://schemas.microsoft.com/office/drawing/2014/main" id="{B2857201-293D-3B4C-B1E6-EA3A46B366D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729926" y="3660111"/>
            <a:ext cx="2178629" cy="3033519"/>
          </a:xfrm>
          <a:prstGeom prst="rect">
            <a:avLst/>
          </a:prstGeom>
          <a:ln w="25400">
            <a:solidFill>
              <a:schemeClr val="accent1">
                <a:shade val="50000"/>
              </a:schemeClr>
            </a:solidFill>
          </a:ln>
        </p:spPr>
      </p:pic>
    </p:spTree>
    <p:extLst>
      <p:ext uri="{BB962C8B-B14F-4D97-AF65-F5344CB8AC3E}">
        <p14:creationId xmlns:p14="http://schemas.microsoft.com/office/powerpoint/2010/main" val="2654900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hariots For Apollo, ch3-2">
            <a:hlinkClick r:id="rId3"/>
            <a:extLst>
              <a:ext uri="{FF2B5EF4-FFF2-40B4-BE49-F238E27FC236}">
                <a16:creationId xmlns:a16="http://schemas.microsoft.com/office/drawing/2014/main" id="{6D306810-7639-FD46-A766-46EC82702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96" y="1229007"/>
            <a:ext cx="3215125" cy="22039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956818E-F731-844E-BCEC-B898FEEDAB4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9742" b="7552"/>
          <a:stretch/>
        </p:blipFill>
        <p:spPr>
          <a:xfrm>
            <a:off x="7687685" y="1149759"/>
            <a:ext cx="4451006" cy="2399755"/>
          </a:xfrm>
          <a:prstGeom prst="rect">
            <a:avLst/>
          </a:prstGeom>
        </p:spPr>
      </p:pic>
      <p:sp>
        <p:nvSpPr>
          <p:cNvPr id="3" name="标题 1"/>
          <p:cNvSpPr>
            <a:spLocks noGrp="1"/>
          </p:cNvSpPr>
          <p:nvPr>
            <p:ph type="title"/>
          </p:nvPr>
        </p:nvSpPr>
        <p:spPr>
          <a:xfrm>
            <a:off x="268874" y="216092"/>
            <a:ext cx="10980000" cy="468000"/>
          </a:xfrm>
        </p:spPr>
        <p:txBody>
          <a:bodyPr/>
          <a:lstStyle/>
          <a:p>
            <a:pPr algn="ctr"/>
            <a:r>
              <a:rPr lang="zh-CN" altLang="en-US" sz="2400" b="1" dirty="0">
                <a:latin typeface="STXinwei" panose="02010800040101010101" pitchFamily="2" charset="-122"/>
                <a:ea typeface="STXinwei" panose="02010800040101010101" pitchFamily="2" charset="-122"/>
              </a:rPr>
              <a:t>跨领域与多尺度的</a:t>
            </a:r>
            <a:r>
              <a:rPr lang="zh-CN" altLang="en-TW" sz="2400" b="1" dirty="0">
                <a:latin typeface="STXinwei" panose="02010800040101010101" pitchFamily="2" charset="-122"/>
                <a:ea typeface="STXinwei" panose="02010800040101010101" pitchFamily="2" charset="-122"/>
              </a:rPr>
              <a:t>决策</a:t>
            </a:r>
            <a:r>
              <a:rPr lang="zh-CN" altLang="en-US" sz="2400" b="1" dirty="0">
                <a:latin typeface="STXinwei" panose="02010800040101010101" pitchFamily="2" charset="-122"/>
                <a:ea typeface="STXinwei" panose="02010800040101010101" pitchFamily="2" charset="-122"/>
              </a:rPr>
              <a:t>博弈</a:t>
            </a:r>
          </a:p>
        </p:txBody>
      </p:sp>
      <p:pic>
        <p:nvPicPr>
          <p:cNvPr id="2" name="Picture 2" descr="Hugh Dryden, James Webb, and Robert Seamans">
            <a:hlinkClick r:id="rId6"/>
            <a:extLst>
              <a:ext uri="{FF2B5EF4-FFF2-40B4-BE49-F238E27FC236}">
                <a16:creationId xmlns:a16="http://schemas.microsoft.com/office/drawing/2014/main" id="{010939B7-22C6-994E-9771-CE826FD407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7684" y="3977838"/>
            <a:ext cx="29718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hlinkClick r:id="rId8"/>
            <a:extLst>
              <a:ext uri="{FF2B5EF4-FFF2-40B4-BE49-F238E27FC236}">
                <a16:creationId xmlns:a16="http://schemas.microsoft.com/office/drawing/2014/main" id="{75B81C38-E2FB-2B4B-80B5-CD488A27E21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537279" y="3977839"/>
            <a:ext cx="3223461" cy="2476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4628D5-BA72-3545-BA7E-A6530D744129}"/>
              </a:ext>
            </a:extLst>
          </p:cNvPr>
          <p:cNvSpPr txBox="1"/>
          <p:nvPr/>
        </p:nvSpPr>
        <p:spPr>
          <a:xfrm>
            <a:off x="8261219" y="6460145"/>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13" name="TextBox 12">
            <a:extLst>
              <a:ext uri="{FF2B5EF4-FFF2-40B4-BE49-F238E27FC236}">
                <a16:creationId xmlns:a16="http://schemas.microsoft.com/office/drawing/2014/main" id="{A714ED5C-6653-8346-94D5-238BE2E397D9}"/>
              </a:ext>
            </a:extLst>
          </p:cNvPr>
          <p:cNvSpPr txBox="1"/>
          <p:nvPr/>
        </p:nvSpPr>
        <p:spPr>
          <a:xfrm>
            <a:off x="4456745" y="3295598"/>
            <a:ext cx="3283271" cy="253916"/>
          </a:xfrm>
          <a:prstGeom prst="rect">
            <a:avLst/>
          </a:prstGeom>
          <a:noFill/>
        </p:spPr>
        <p:txBody>
          <a:bodyPr wrap="none" rtlCol="0">
            <a:spAutoFit/>
          </a:bodyPr>
          <a:lstStyle/>
          <a:p>
            <a:pPr algn="ctr"/>
            <a:r>
              <a:rPr lang="en-US" sz="1050" b="1" dirty="0">
                <a:hlinkClick r:id="rId10"/>
              </a:rPr>
              <a:t>President Kennedy Challenges NASA to Go to the Moon</a:t>
            </a:r>
            <a:endParaRPr lang="en-US" sz="1050" b="1" dirty="0"/>
          </a:p>
        </p:txBody>
      </p:sp>
      <p:cxnSp>
        <p:nvCxnSpPr>
          <p:cNvPr id="23" name="Straight Connector 22">
            <a:extLst>
              <a:ext uri="{FF2B5EF4-FFF2-40B4-BE49-F238E27FC236}">
                <a16:creationId xmlns:a16="http://schemas.microsoft.com/office/drawing/2014/main" id="{563F703E-E2CA-C447-BFBE-559CE4AA44F7}"/>
              </a:ext>
            </a:extLst>
          </p:cNvPr>
          <p:cNvCxnSpPr>
            <a:cxnSpLocks/>
          </p:cNvCxnSpPr>
          <p:nvPr/>
        </p:nvCxnSpPr>
        <p:spPr>
          <a:xfrm>
            <a:off x="10515733" y="684092"/>
            <a:ext cx="0" cy="2446322"/>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F21AF8-0D66-804A-B265-7879330BFC72}"/>
              </a:ext>
            </a:extLst>
          </p:cNvPr>
          <p:cNvCxnSpPr>
            <a:cxnSpLocks/>
          </p:cNvCxnSpPr>
          <p:nvPr/>
        </p:nvCxnSpPr>
        <p:spPr>
          <a:xfrm>
            <a:off x="10062717" y="762000"/>
            <a:ext cx="45301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3904CC7F-6EFB-634E-9653-118D28846F60}"/>
              </a:ext>
            </a:extLst>
          </p:cNvPr>
          <p:cNvSpPr txBox="1">
            <a:spLocks/>
          </p:cNvSpPr>
          <p:nvPr/>
        </p:nvSpPr>
        <p:spPr bwMode="auto">
          <a:xfrm>
            <a:off x="7740016" y="184236"/>
            <a:ext cx="2973587" cy="900688"/>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en-US" altLang="zh-CN" sz="1800" dirty="0">
                <a:latin typeface="STXinwei" panose="02010800040101010101" pitchFamily="2" charset="-122"/>
                <a:ea typeface="STXinwei" panose="02010800040101010101" pitchFamily="2" charset="-122"/>
              </a:rPr>
              <a:t>1970</a:t>
            </a:r>
            <a:r>
              <a:rPr lang="zh-CN" altLang="en-US" sz="1800" dirty="0">
                <a:latin typeface="STXinwei" panose="02010800040101010101" pitchFamily="2" charset="-122"/>
                <a:ea typeface="STXinwei" panose="02010800040101010101" pitchFamily="2" charset="-122"/>
              </a:rPr>
              <a:t>年前，将载人飞船送到月球并安全回到地球</a:t>
            </a:r>
            <a:endParaRPr lang="zh-TW" altLang="en-US" sz="1800" dirty="0">
              <a:latin typeface="STXinwei" panose="02010800040101010101" pitchFamily="2" charset="-122"/>
              <a:ea typeface="STXinwei" panose="02010800040101010101" pitchFamily="2" charset="-122"/>
            </a:endParaRPr>
          </a:p>
        </p:txBody>
      </p:sp>
      <p:sp>
        <p:nvSpPr>
          <p:cNvPr id="27" name="Right Arrow 26">
            <a:extLst>
              <a:ext uri="{FF2B5EF4-FFF2-40B4-BE49-F238E27FC236}">
                <a16:creationId xmlns:a16="http://schemas.microsoft.com/office/drawing/2014/main" id="{CE5B4585-6B85-7544-86BD-0F9B70724EC6}"/>
              </a:ext>
            </a:extLst>
          </p:cNvPr>
          <p:cNvSpPr/>
          <p:nvPr/>
        </p:nvSpPr>
        <p:spPr>
          <a:xfrm rot="3012855">
            <a:off x="6753186" y="2297540"/>
            <a:ext cx="3016066" cy="907914"/>
          </a:xfrm>
          <a:prstGeom prst="rightArrow">
            <a:avLst/>
          </a:prstGeom>
          <a:solidFill>
            <a:schemeClr val="accent3">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财务与行政支撑</a:t>
            </a:r>
          </a:p>
        </p:txBody>
      </p:sp>
      <p:sp>
        <p:nvSpPr>
          <p:cNvPr id="29" name="Left-Right Arrow 28">
            <a:extLst>
              <a:ext uri="{FF2B5EF4-FFF2-40B4-BE49-F238E27FC236}">
                <a16:creationId xmlns:a16="http://schemas.microsoft.com/office/drawing/2014/main" id="{5D60B39C-8E42-2E4D-98AE-F324032A1EDC}"/>
              </a:ext>
            </a:extLst>
          </p:cNvPr>
          <p:cNvSpPr/>
          <p:nvPr/>
        </p:nvSpPr>
        <p:spPr>
          <a:xfrm>
            <a:off x="4760740" y="4785824"/>
            <a:ext cx="2926944" cy="952500"/>
          </a:xfrm>
          <a:prstGeom prst="leftRightArrow">
            <a:avLst/>
          </a:prstGeom>
          <a:solidFill>
            <a:schemeClr val="bg2">
              <a:alpha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横向协调与部门博弈</a:t>
            </a:r>
          </a:p>
        </p:txBody>
      </p:sp>
      <p:sp>
        <p:nvSpPr>
          <p:cNvPr id="30" name="Left Arrow 29">
            <a:extLst>
              <a:ext uri="{FF2B5EF4-FFF2-40B4-BE49-F238E27FC236}">
                <a16:creationId xmlns:a16="http://schemas.microsoft.com/office/drawing/2014/main" id="{F8AE254A-C19F-B342-9E32-B95F484BDFB8}"/>
              </a:ext>
            </a:extLst>
          </p:cNvPr>
          <p:cNvSpPr/>
          <p:nvPr/>
        </p:nvSpPr>
        <p:spPr>
          <a:xfrm rot="18461999">
            <a:off x="2488083" y="2331044"/>
            <a:ext cx="2983011" cy="855924"/>
          </a:xfrm>
          <a:prstGeom prst="leftArrow">
            <a:avLst/>
          </a:prstGeom>
          <a:solidFill>
            <a:schemeClr val="bg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latin typeface="STXinwei" panose="02010800040101010101" pitchFamily="2" charset="-122"/>
                <a:ea typeface="STXinwei" panose="02010800040101010101" pitchFamily="2" charset="-122"/>
              </a:rPr>
              <a:t>技术方案与实现</a:t>
            </a:r>
          </a:p>
        </p:txBody>
      </p:sp>
      <p:pic>
        <p:nvPicPr>
          <p:cNvPr id="1028" name="Picture 4" descr="Presidential Pronouncements on Space: Some 50th Anniversary Thoughts |  Daily Planet | Air &amp;amp; Space Magazine">
            <a:hlinkClick r:id="rId10"/>
            <a:extLst>
              <a:ext uri="{FF2B5EF4-FFF2-40B4-BE49-F238E27FC236}">
                <a16:creationId xmlns:a16="http://schemas.microsoft.com/office/drawing/2014/main" id="{B231A317-1906-B049-A755-246375EAE0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5725" y="717170"/>
            <a:ext cx="2785312" cy="247940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5D9FFC16-CBD0-5248-8A53-E025D3B1EEA2}"/>
              </a:ext>
            </a:extLst>
          </p:cNvPr>
          <p:cNvSpPr txBox="1"/>
          <p:nvPr/>
        </p:nvSpPr>
        <p:spPr>
          <a:xfrm>
            <a:off x="2110814" y="6454338"/>
            <a:ext cx="1824730" cy="369332"/>
          </a:xfrm>
          <a:prstGeom prst="rect">
            <a:avLst/>
          </a:prstGeom>
          <a:noFill/>
        </p:spPr>
        <p:txBody>
          <a:bodyPr wrap="none" rtlCol="0">
            <a:spAutoFit/>
          </a:bodyPr>
          <a:lstStyle/>
          <a:p>
            <a:r>
              <a:rPr lang="en-US" dirty="0">
                <a:hlinkClick r:id="rId6"/>
              </a:rPr>
              <a:t>NASA History Site</a:t>
            </a:r>
            <a:endParaRPr lang="en-TW" dirty="0"/>
          </a:p>
        </p:txBody>
      </p:sp>
      <p:sp>
        <p:nvSpPr>
          <p:cNvPr id="37" name="内容占位符 2">
            <a:extLst>
              <a:ext uri="{FF2B5EF4-FFF2-40B4-BE49-F238E27FC236}">
                <a16:creationId xmlns:a16="http://schemas.microsoft.com/office/drawing/2014/main" id="{267DB713-D487-C246-B533-C8A6E7A7ED7F}"/>
              </a:ext>
            </a:extLst>
          </p:cNvPr>
          <p:cNvSpPr txBox="1">
            <a:spLocks/>
          </p:cNvSpPr>
          <p:nvPr/>
        </p:nvSpPr>
        <p:spPr bwMode="auto">
          <a:xfrm>
            <a:off x="9535566" y="3295598"/>
            <a:ext cx="1642596" cy="493767"/>
          </a:xfrm>
          <a:prstGeom prst="rect">
            <a:avLst/>
          </a:prstGeom>
          <a:noFill/>
          <a:ln>
            <a:noFill/>
          </a:ln>
        </p:spPr>
        <p:txBody>
          <a:bodyPr vert="horz" wrap="square" lIns="91386" tIns="45692" rIns="91386" bIns="45692" numCol="1" anchor="t" anchorCtr="0" compatLnSpc="1">
            <a:prstTxWarp prst="textNoShape">
              <a:avLst/>
            </a:prstTxWarp>
          </a:bodyPr>
          <a:lstStyle>
            <a:lvl1pPr marL="457200" indent="-457200" algn="l" defTabSz="801688" rtl="0" eaLnBrk="0" fontAlgn="base" hangingPunct="0">
              <a:lnSpc>
                <a:spcPct val="150000"/>
              </a:lnSpc>
              <a:spcBef>
                <a:spcPct val="20000"/>
              </a:spcBef>
              <a:spcAft>
                <a:spcPct val="0"/>
              </a:spcAft>
              <a:buClr>
                <a:srgbClr val="990000"/>
              </a:buClr>
              <a:buSzPct val="75000"/>
              <a:buFont typeface="Wingdings" pitchFamily="2" charset="2"/>
              <a:buChar char="n"/>
              <a:defRPr kumimoji="1" sz="2000" b="1">
                <a:solidFill>
                  <a:srgbClr val="000000"/>
                </a:solidFill>
                <a:latin typeface="+mn-lt"/>
                <a:ea typeface="+mn-ea"/>
                <a:cs typeface="+mn-cs"/>
              </a:defRPr>
            </a:lvl1pPr>
            <a:lvl2pPr marL="914400" indent="-457200" algn="l" defTabSz="801688" rtl="0" eaLnBrk="0" fontAlgn="base" hangingPunct="0">
              <a:lnSpc>
                <a:spcPct val="150000"/>
              </a:lnSpc>
              <a:spcBef>
                <a:spcPct val="0"/>
              </a:spcBef>
              <a:spcAft>
                <a:spcPct val="0"/>
              </a:spcAft>
              <a:buClr>
                <a:srgbClr val="006699"/>
              </a:buClr>
              <a:buSzPct val="65000"/>
              <a:buFont typeface="Arial" panose="020B0604020202020204" pitchFamily="34" charset="0"/>
              <a:buChar char="►"/>
              <a:defRPr kumimoji="1" sz="2000">
                <a:solidFill>
                  <a:schemeClr val="tx1"/>
                </a:solidFill>
                <a:latin typeface="+mn-lt"/>
                <a:ea typeface="+mn-ea"/>
                <a:cs typeface="+mn-cs"/>
              </a:defRPr>
            </a:lvl2pPr>
            <a:lvl3pPr marL="1371600" indent="-457200" algn="l" defTabSz="801688" rtl="0" eaLnBrk="0" fontAlgn="base" hangingPunct="0">
              <a:lnSpc>
                <a:spcPct val="150000"/>
              </a:lnSpc>
              <a:spcBef>
                <a:spcPct val="0"/>
              </a:spcBef>
              <a:spcAft>
                <a:spcPct val="0"/>
              </a:spcAft>
              <a:buClr>
                <a:schemeClr val="bg2"/>
              </a:buClr>
              <a:buSzPct val="65000"/>
              <a:buFont typeface="Wingdings" pitchFamily="2" charset="2"/>
              <a:buChar char="l"/>
              <a:defRPr kumimoji="1">
                <a:solidFill>
                  <a:schemeClr val="tx1"/>
                </a:solidFill>
                <a:latin typeface="+mn-lt"/>
                <a:ea typeface="+mn-ea"/>
                <a:cs typeface="+mn-cs"/>
              </a:defRPr>
            </a:lvl3pPr>
            <a:lvl4pPr marL="1401763" indent="-200025" algn="l" defTabSz="801688" rtl="0" eaLnBrk="0" fontAlgn="base" hangingPunct="0">
              <a:lnSpc>
                <a:spcPct val="140000"/>
              </a:lnSpc>
              <a:spcBef>
                <a:spcPct val="0"/>
              </a:spcBef>
              <a:spcAft>
                <a:spcPct val="0"/>
              </a:spcAft>
              <a:buChar char="–"/>
              <a:defRPr sz="1400">
                <a:solidFill>
                  <a:schemeClr val="tx1"/>
                </a:solidFill>
                <a:latin typeface="+mj-lt"/>
                <a:ea typeface="+mn-ea"/>
              </a:defRPr>
            </a:lvl4pPr>
            <a:lvl5pPr marL="1803400" indent="-201613" algn="l" defTabSz="801688" rtl="0" eaLnBrk="0" fontAlgn="base" hangingPunct="0">
              <a:lnSpc>
                <a:spcPct val="140000"/>
              </a:lnSpc>
              <a:spcBef>
                <a:spcPct val="0"/>
              </a:spcBef>
              <a:spcAft>
                <a:spcPct val="0"/>
              </a:spcAft>
              <a:buFont typeface="FrutigerNext LT Medium" pitchFamily="34" charset="0"/>
              <a:buChar char="~"/>
              <a:defRPr sz="1200">
                <a:solidFill>
                  <a:schemeClr val="tx1"/>
                </a:solidFill>
                <a:latin typeface="+mj-lt"/>
                <a:ea typeface="+mn-ea"/>
              </a:defRPr>
            </a:lvl5pPr>
            <a:lvl6pPr marL="22606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6pPr>
            <a:lvl7pPr marL="27178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7pPr>
            <a:lvl8pPr marL="31750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8pPr>
            <a:lvl9pPr marL="3632200" indent="-201613" algn="l" defTabSz="801688" rtl="0" fontAlgn="base">
              <a:lnSpc>
                <a:spcPct val="140000"/>
              </a:lnSpc>
              <a:spcBef>
                <a:spcPct val="0"/>
              </a:spcBef>
              <a:spcAft>
                <a:spcPct val="0"/>
              </a:spcAft>
              <a:buFont typeface="FrutigerNext LT Medium" pitchFamily="34" charset="0"/>
              <a:buChar char="~"/>
              <a:defRPr sz="1200">
                <a:solidFill>
                  <a:schemeClr val="tx1"/>
                </a:solidFill>
                <a:latin typeface="+mj-lt"/>
                <a:ea typeface="+mn-ea"/>
              </a:defRPr>
            </a:lvl9pPr>
          </a:lstStyle>
          <a:p>
            <a:pPr marL="0" indent="0">
              <a:buNone/>
            </a:pPr>
            <a:r>
              <a:rPr lang="zh-TW" altLang="en-US" sz="1800" dirty="0">
                <a:latin typeface="STXinwei" panose="02010800040101010101" pitchFamily="2" charset="-122"/>
                <a:ea typeface="STXinwei" panose="02010800040101010101" pitchFamily="2" charset="-122"/>
              </a:rPr>
              <a:t>现金流时间表</a:t>
            </a:r>
          </a:p>
        </p:txBody>
      </p:sp>
    </p:spTree>
    <p:extLst>
      <p:ext uri="{BB962C8B-B14F-4D97-AF65-F5344CB8AC3E}">
        <p14:creationId xmlns:p14="http://schemas.microsoft.com/office/powerpoint/2010/main" val="167744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
          <p:cNvSpPr>
            <a:spLocks noChangeArrowheads="1"/>
          </p:cNvSpPr>
          <p:nvPr/>
        </p:nvSpPr>
        <p:spPr bwMode="auto">
          <a:xfrm>
            <a:off x="4313277" y="221744"/>
            <a:ext cx="35702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algn="ctr" defTabSz="914332">
              <a:defRPr/>
            </a:pPr>
            <a:r>
              <a:rPr lang="zh-CN" altLang="en-US" sz="2400" dirty="0">
                <a:solidFill>
                  <a:srgbClr val="C00000"/>
                </a:solidFill>
                <a:latin typeface="STXinwei" panose="02010800040101010101" pitchFamily="2" charset="-122"/>
                <a:ea typeface="STXinwei" panose="02010800040101010101" pitchFamily="2" charset="-122"/>
                <a:cs typeface="Arial" charset="0"/>
                <a:sym typeface="Arial"/>
              </a:rPr>
              <a:t>登月系统方案的决策焦点</a:t>
            </a:r>
          </a:p>
        </p:txBody>
      </p:sp>
      <p:sp>
        <p:nvSpPr>
          <p:cNvPr id="2" name="TextBox 1">
            <a:extLst>
              <a:ext uri="{FF2B5EF4-FFF2-40B4-BE49-F238E27FC236}">
                <a16:creationId xmlns:a16="http://schemas.microsoft.com/office/drawing/2014/main" id="{6F2D4A2F-5A07-1C45-818C-98A75A161391}"/>
              </a:ext>
            </a:extLst>
          </p:cNvPr>
          <p:cNvSpPr txBox="1"/>
          <p:nvPr/>
        </p:nvSpPr>
        <p:spPr>
          <a:xfrm>
            <a:off x="807245" y="6014508"/>
            <a:ext cx="5335115"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2"/>
              </a:rPr>
              <a:t>Which way to the moon? Lunar Landing Techniques</a:t>
            </a:r>
            <a:endParaRPr lang="en-TW" dirty="0">
              <a:latin typeface="STXinwei" panose="02010800040101010101" pitchFamily="2" charset="-122"/>
              <a:ea typeface="STXinwei" panose="02010800040101010101" pitchFamily="2" charset="-122"/>
            </a:endParaRPr>
          </a:p>
        </p:txBody>
      </p:sp>
      <p:pic>
        <p:nvPicPr>
          <p:cNvPr id="4" name="Picture 3">
            <a:hlinkClick r:id="rId3"/>
            <a:extLst>
              <a:ext uri="{FF2B5EF4-FFF2-40B4-BE49-F238E27FC236}">
                <a16:creationId xmlns:a16="http://schemas.microsoft.com/office/drawing/2014/main" id="{35EFDF3F-6319-C44A-AD55-44540B1749F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8121" y="1344892"/>
            <a:ext cx="3888840" cy="2258666"/>
          </a:xfrm>
          <a:prstGeom prst="rect">
            <a:avLst/>
          </a:prstGeom>
        </p:spPr>
      </p:pic>
      <p:sp>
        <p:nvSpPr>
          <p:cNvPr id="5" name="TextBox 4">
            <a:extLst>
              <a:ext uri="{FF2B5EF4-FFF2-40B4-BE49-F238E27FC236}">
                <a16:creationId xmlns:a16="http://schemas.microsoft.com/office/drawing/2014/main" id="{7C977AD1-D384-1E48-82C2-6B13696FA8C0}"/>
              </a:ext>
            </a:extLst>
          </p:cNvPr>
          <p:cNvSpPr txBox="1"/>
          <p:nvPr/>
        </p:nvSpPr>
        <p:spPr>
          <a:xfrm>
            <a:off x="7651462" y="978122"/>
            <a:ext cx="2262158"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机械结构的设计方案</a:t>
            </a:r>
            <a:endParaRPr lang="en-TW" dirty="0">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8F7E0BA6-486A-4C44-8383-D2A83A8F80D3}"/>
              </a:ext>
            </a:extLst>
          </p:cNvPr>
          <p:cNvPicPr>
            <a:picLocks noChangeAspect="1"/>
          </p:cNvPicPr>
          <p:nvPr/>
        </p:nvPicPr>
        <p:blipFill>
          <a:blip r:embed="rId5"/>
          <a:stretch>
            <a:fillRect/>
          </a:stretch>
        </p:blipFill>
        <p:spPr>
          <a:xfrm>
            <a:off x="6804554" y="4389959"/>
            <a:ext cx="4553122" cy="2246297"/>
          </a:xfrm>
          <a:prstGeom prst="rect">
            <a:avLst/>
          </a:prstGeom>
        </p:spPr>
      </p:pic>
      <p:sp>
        <p:nvSpPr>
          <p:cNvPr id="13" name="TextBox 12">
            <a:extLst>
              <a:ext uri="{FF2B5EF4-FFF2-40B4-BE49-F238E27FC236}">
                <a16:creationId xmlns:a16="http://schemas.microsoft.com/office/drawing/2014/main" id="{35E347D2-A097-A74E-995C-59E11D3199A9}"/>
              </a:ext>
            </a:extLst>
          </p:cNvPr>
          <p:cNvSpPr txBox="1"/>
          <p:nvPr/>
        </p:nvSpPr>
        <p:spPr>
          <a:xfrm>
            <a:off x="7367730" y="3772890"/>
            <a:ext cx="2829621" cy="369332"/>
          </a:xfrm>
          <a:prstGeom prst="rect">
            <a:avLst/>
          </a:prstGeom>
          <a:noFill/>
        </p:spPr>
        <p:txBody>
          <a:bodyPr wrap="none" rtlCol="0">
            <a:spAutoFit/>
          </a:bodyPr>
          <a:lstStyle/>
          <a:p>
            <a:r>
              <a:rPr lang="en-TW" dirty="0">
                <a:latin typeface="STXinwei" panose="02010800040101010101" pitchFamily="2" charset="-122"/>
                <a:ea typeface="STXinwei" panose="02010800040101010101" pitchFamily="2" charset="-122"/>
                <a:hlinkClick r:id="rId3"/>
              </a:rPr>
              <a:t>登月所需的燃料能量比较</a:t>
            </a:r>
            <a:endParaRPr lang="en-TW" dirty="0">
              <a:latin typeface="STXinwei" panose="02010800040101010101" pitchFamily="2" charset="-122"/>
              <a:ea typeface="STXinwei" panose="02010800040101010101" pitchFamily="2" charset="-122"/>
            </a:endParaRPr>
          </a:p>
        </p:txBody>
      </p:sp>
      <p:pic>
        <p:nvPicPr>
          <p:cNvPr id="4102" name="Picture 6" descr="What is Earth? | AMNH">
            <a:extLst>
              <a:ext uri="{FF2B5EF4-FFF2-40B4-BE49-F238E27FC236}">
                <a16:creationId xmlns:a16="http://schemas.microsoft.com/office/drawing/2014/main" id="{8990EB9D-6621-4642-9F2F-7D01E0BD2D2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7882"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Full Moon Transparent Background PNG | PNG Arts">
            <a:extLst>
              <a:ext uri="{FF2B5EF4-FFF2-40B4-BE49-F238E27FC236}">
                <a16:creationId xmlns:a16="http://schemas.microsoft.com/office/drawing/2014/main" id="{1E073BC5-A5FF-3445-AD7B-F2E6FFEE0E8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468780" y="1665879"/>
            <a:ext cx="628459" cy="66689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What is Earth? | AMNH">
            <a:extLst>
              <a:ext uri="{FF2B5EF4-FFF2-40B4-BE49-F238E27FC236}">
                <a16:creationId xmlns:a16="http://schemas.microsoft.com/office/drawing/2014/main" id="{9E3A6B67-3E38-7A49-9603-70A1CBA87CF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98701" y="3513042"/>
            <a:ext cx="2000065" cy="20000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Full Moon Transparent Background PNG | PNG Arts">
            <a:extLst>
              <a:ext uri="{FF2B5EF4-FFF2-40B4-BE49-F238E27FC236}">
                <a16:creationId xmlns:a16="http://schemas.microsoft.com/office/drawing/2014/main" id="{7E32B514-F02D-444B-B0ED-D8878E83B2D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609599" y="1665879"/>
            <a:ext cx="628459" cy="6668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a:extLst>
              <a:ext uri="{FF2B5EF4-FFF2-40B4-BE49-F238E27FC236}">
                <a16:creationId xmlns:a16="http://schemas.microsoft.com/office/drawing/2014/main" id="{09A43494-9D4B-384F-BD1D-12B1A0B78050}"/>
              </a:ext>
            </a:extLst>
          </p:cNvPr>
          <p:cNvCxnSpPr>
            <a:cxnSpLocks/>
            <a:stCxn id="4102" idx="3"/>
          </p:cNvCxnSpPr>
          <p:nvPr/>
        </p:nvCxnSpPr>
        <p:spPr>
          <a:xfrm flipH="1" flipV="1">
            <a:off x="2041681" y="1826943"/>
            <a:ext cx="616266" cy="2686132"/>
          </a:xfrm>
          <a:prstGeom prst="curvedConnector4">
            <a:avLst>
              <a:gd name="adj1" fmla="val -37094"/>
              <a:gd name="adj2" fmla="val 9772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EC7BB5D-79B7-0F42-BCC9-D4ED1609F3CD}"/>
              </a:ext>
            </a:extLst>
          </p:cNvPr>
          <p:cNvSpPr txBox="1"/>
          <p:nvPr/>
        </p:nvSpPr>
        <p:spPr>
          <a:xfrm>
            <a:off x="640612" y="1174619"/>
            <a:ext cx="2374561" cy="369332"/>
          </a:xfrm>
          <a:prstGeom prst="rect">
            <a:avLst/>
          </a:prstGeom>
          <a:noFill/>
        </p:spPr>
        <p:txBody>
          <a:bodyPr wrap="none" rtlCol="0">
            <a:spAutoFit/>
          </a:bodyPr>
          <a:lstStyle/>
          <a:p>
            <a:r>
              <a:rPr lang="en-TW" dirty="0"/>
              <a:t>Direct</a:t>
            </a:r>
            <a:r>
              <a:rPr lang="zh-CN" altLang="en-US" dirty="0"/>
              <a:t> </a:t>
            </a:r>
            <a:r>
              <a:rPr lang="en-US" altLang="zh-CN" dirty="0"/>
              <a:t>Ascend/Descend</a:t>
            </a:r>
            <a:endParaRPr lang="en-TW" dirty="0"/>
          </a:p>
        </p:txBody>
      </p:sp>
      <p:sp>
        <p:nvSpPr>
          <p:cNvPr id="28" name="TextBox 27">
            <a:extLst>
              <a:ext uri="{FF2B5EF4-FFF2-40B4-BE49-F238E27FC236}">
                <a16:creationId xmlns:a16="http://schemas.microsoft.com/office/drawing/2014/main" id="{B140E41A-DAC3-2648-9173-FF46946B21AD}"/>
              </a:ext>
            </a:extLst>
          </p:cNvPr>
          <p:cNvSpPr txBox="1"/>
          <p:nvPr/>
        </p:nvSpPr>
        <p:spPr>
          <a:xfrm>
            <a:off x="3761779" y="1174619"/>
            <a:ext cx="2424831" cy="369332"/>
          </a:xfrm>
          <a:prstGeom prst="rect">
            <a:avLst/>
          </a:prstGeom>
          <a:noFill/>
        </p:spPr>
        <p:txBody>
          <a:bodyPr wrap="none" rtlCol="0">
            <a:spAutoFit/>
          </a:bodyPr>
          <a:lstStyle/>
          <a:p>
            <a:r>
              <a:rPr lang="en-US" dirty="0"/>
              <a:t>Lunar Orbit Rendezvous</a:t>
            </a:r>
            <a:endParaRPr lang="en-TW" dirty="0"/>
          </a:p>
        </p:txBody>
      </p:sp>
      <p:sp>
        <p:nvSpPr>
          <p:cNvPr id="19" name="Oval 18">
            <a:extLst>
              <a:ext uri="{FF2B5EF4-FFF2-40B4-BE49-F238E27FC236}">
                <a16:creationId xmlns:a16="http://schemas.microsoft.com/office/drawing/2014/main" id="{A222E8C5-844A-B540-A45F-7EE01DCE6C77}"/>
              </a:ext>
            </a:extLst>
          </p:cNvPr>
          <p:cNvSpPr/>
          <p:nvPr/>
        </p:nvSpPr>
        <p:spPr>
          <a:xfrm>
            <a:off x="4421325" y="1527599"/>
            <a:ext cx="977132" cy="98284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30" name="Curved Connector 29">
            <a:extLst>
              <a:ext uri="{FF2B5EF4-FFF2-40B4-BE49-F238E27FC236}">
                <a16:creationId xmlns:a16="http://schemas.microsoft.com/office/drawing/2014/main" id="{3D135FCE-6605-F54A-AA95-F376105C6D63}"/>
              </a:ext>
            </a:extLst>
          </p:cNvPr>
          <p:cNvCxnSpPr>
            <a:cxnSpLocks/>
            <a:endCxn id="19" idx="6"/>
          </p:cNvCxnSpPr>
          <p:nvPr/>
        </p:nvCxnSpPr>
        <p:spPr>
          <a:xfrm rot="16200000" flipV="1">
            <a:off x="4434342" y="2983136"/>
            <a:ext cx="2328541" cy="400309"/>
          </a:xfrm>
          <a:prstGeom prst="curved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645138"/>
      </p:ext>
    </p:extLst>
  </p:cSld>
  <p:clrMapOvr>
    <a:masterClrMapping/>
  </p:clrMapOvr>
</p:sld>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EDDCFD7F-1BE1-4B01-AFBE-DDFEA18E57E6}"/>
    </a:ext>
  </a:extLst>
</a:theme>
</file>

<file path=ppt/theme/theme10.xml><?xml version="1.0" encoding="utf-8"?>
<a:theme xmlns:a="http://schemas.openxmlformats.org/drawingml/2006/main" name="3_Title Slid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575756"/>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1AD3342-B2D7-44AB-B447-0EEAFE75289A}" vid="{2A9BC227-3AB3-406C-8329-4CEFEE79DCC2}"/>
    </a:ext>
  </a:extLst>
</a:theme>
</file>

<file path=ppt/theme/theme11.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8100" cap="flat" cmpd="sng" algn="ctr">
          <a:solidFill>
            <a:srgbClr val="FFC000"/>
          </a:solidFill>
          <a:prstDash val="dash"/>
        </a:ln>
        <a:effectLst/>
      </a:spPr>
      <a:bodyPr rtlCol="0" anchor="ctr"/>
      <a:lstStyle>
        <a:defPPr algn="ctr">
          <a:defRPr sz="1400" kern="0" dirty="0">
            <a:solidFill>
              <a:prstClr val="white"/>
            </a:solidFill>
            <a:latin typeface="微软雅黑"/>
            <a:ea typeface="微软雅黑"/>
          </a:defRPr>
        </a:defPPr>
      </a:lst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2.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PPT模板.pptx" id="{F83B7A90-6849-4B28-9F74-183CBF209F70}" vid="{53A90845-D694-400D-8EB1-8575F39A85BB}"/>
    </a:ext>
  </a:extLst>
</a:theme>
</file>

<file path=ppt/theme/theme13.xml><?xml version="1.0" encoding="utf-8"?>
<a:theme xmlns:a="http://schemas.openxmlformats.org/drawingml/2006/main" name="1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5.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HW">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10000"/>
            <a:lumOff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kumimoji="1" sz="1400" dirty="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466A2A5-F21C-401E-B6D0-CA69BF331BD4}"/>
    </a:ext>
  </a:extLst>
</a:theme>
</file>

<file path=ppt/theme/theme16.xml><?xml version="1.0" encoding="utf-8"?>
<a:theme xmlns:a="http://schemas.openxmlformats.org/drawingml/2006/main" name="7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sz="1400" dirty="0" smtClean="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_白色_16_9" id="{7CD4B91F-273A-4322-964F-6BD7E403B39E}" vid="{7979ACB0-5C34-4EAB-B2E1-3ACF92926748}"/>
    </a:ext>
  </a:extLst>
</a:theme>
</file>

<file path=ppt/theme/theme3.xml><?xml version="1.0" encoding="utf-8"?>
<a:theme xmlns:a="http://schemas.openxmlformats.org/drawingml/2006/main" name="default">
  <a:themeElements>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default">
      <a:majorFont>
        <a:latin typeface="FrutigerNext LT Medium"/>
        <a:ea typeface="黑体"/>
        <a:cs typeface=""/>
      </a:majorFont>
      <a:minorFont>
        <a:latin typeface="华文细黑"/>
        <a:ea typeface="华文细黑"/>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79200" tIns="39600" rIns="79200" bIns="39600" numCol="1" anchor="t" anchorCtr="0" compatLnSpc="1">
        <a:prstTxWarp prst="textNoShape">
          <a:avLst/>
        </a:prstTxWarp>
        <a:spAutoFit/>
      </a:bodyPr>
      <a:lstStyle>
        <a:defPPr marL="0" marR="0" indent="0" algn="l" defTabSz="801688" rtl="0" eaLnBrk="1" fontAlgn="base" latinLnBrk="0" hangingPunct="1">
          <a:lnSpc>
            <a:spcPct val="100000"/>
          </a:lnSpc>
          <a:spcBef>
            <a:spcPct val="0"/>
          </a:spcBef>
          <a:spcAft>
            <a:spcPct val="0"/>
          </a:spcAft>
          <a:buClrTx/>
          <a:buSzTx/>
          <a:buFontTx/>
          <a:buNone/>
          <a:tabLst/>
          <a:defRPr kumimoji="0" lang="en-US" sz="1400" b="1" i="0" u="none" strike="noStrike" cap="none" normalizeH="0" baseline="0" smtClean="0">
            <a:ln>
              <a:noFill/>
            </a:ln>
            <a:solidFill>
              <a:schemeClr val="bg1"/>
            </a:solidFill>
            <a:effectLst/>
            <a:latin typeface="FrutigerNext LT Regular" pitchFamily="34" charset="0"/>
            <a:ea typeface="MS PGothic" pitchFamily="34" charset="-128"/>
          </a:defRPr>
        </a:defPPr>
      </a:lstStyle>
    </a:lnDef>
  </a:objectDefaults>
  <a:extraClrSchemeLst>
    <a:extraClrScheme>
      <a:clrScheme name="default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6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演示文稿3" id="{89236CE6-C212-4E21-A709-5A29845C07E7}" vid="{93AF43F5-9356-43F8-AC61-F1E84C228107}"/>
    </a:ext>
  </a:extLst>
</a:theme>
</file>

<file path=ppt/theme/theme8.xml><?xml version="1.0" encoding="utf-8"?>
<a:theme xmlns:a="http://schemas.openxmlformats.org/drawingml/2006/main" name="5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演示文稿1" id="{358AC06C-4CE3-4A3F-B594-9738C68624A0}" vid="{9E3EAF68-ABE1-42CC-9EED-BC9EE9E8453C}"/>
    </a:ext>
  </a:extLst>
</a:theme>
</file>

<file path=ppt/theme/theme9.xml><?xml version="1.0" encoding="utf-8"?>
<a:theme xmlns:a="http://schemas.openxmlformats.org/drawingml/2006/main" name="2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
      </a:spPr>
      <a:bodyPr rtlCol="0" anchor="ctr"/>
      <a:lstStyle>
        <a:defPPr algn="ctr">
          <a:defRPr sz="1400" dirty="0" smtClean="0">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blank</Template>
  <TotalTime>34106</TotalTime>
  <Words>4665</Words>
  <Application>Microsoft Macintosh PowerPoint</Application>
  <PresentationFormat>Custom</PresentationFormat>
  <Paragraphs>747</Paragraphs>
  <Slides>45</Slides>
  <Notes>17</Notes>
  <HiddenSlides>0</HiddenSlides>
  <MMClips>0</MMClips>
  <ScaleCrop>false</ScaleCrop>
  <HeadingPairs>
    <vt:vector size="6" baseType="variant">
      <vt:variant>
        <vt:lpstr>Fonts Used</vt:lpstr>
      </vt:variant>
      <vt:variant>
        <vt:i4>17</vt:i4>
      </vt:variant>
      <vt:variant>
        <vt:lpstr>Theme</vt:lpstr>
      </vt:variant>
      <vt:variant>
        <vt:i4>16</vt:i4>
      </vt:variant>
      <vt:variant>
        <vt:lpstr>Slide Titles</vt:lpstr>
      </vt:variant>
      <vt:variant>
        <vt:i4>45</vt:i4>
      </vt:variant>
    </vt:vector>
  </HeadingPairs>
  <TitlesOfParts>
    <vt:vector size="78" baseType="lpstr">
      <vt:lpstr>.AppleSystemUIFont</vt:lpstr>
      <vt:lpstr>FrutigerNext LT Bold</vt:lpstr>
      <vt:lpstr>FrutigerNext LT Light</vt:lpstr>
      <vt:lpstr>FrutigerNext LT Medium</vt:lpstr>
      <vt:lpstr>FrutigerNext LT Regular</vt:lpstr>
      <vt:lpstr>Microsoft YaHei</vt:lpstr>
      <vt:lpstr>Microsoft YaHei</vt:lpstr>
      <vt:lpstr>黑体</vt:lpstr>
      <vt:lpstr>华文细黑</vt:lpstr>
      <vt:lpstr>STXinwei</vt:lpstr>
      <vt:lpstr>ACADEMY ENGRAVED LET PLAIN:1.0</vt:lpstr>
      <vt:lpstr>Arial</vt:lpstr>
      <vt:lpstr>Calibri</vt:lpstr>
      <vt:lpstr>Calibri Light</vt:lpstr>
      <vt:lpstr>Cambria Math</vt:lpstr>
      <vt:lpstr>Lato</vt:lpstr>
      <vt:lpstr>Wingdings</vt:lpstr>
      <vt:lpstr>封面页_图片版 </vt:lpstr>
      <vt:lpstr>结束页</vt:lpstr>
      <vt:lpstr>default</vt:lpstr>
      <vt:lpstr>16_章节页</vt:lpstr>
      <vt:lpstr>Office 主题</vt:lpstr>
      <vt:lpstr>1_内容Copytext </vt:lpstr>
      <vt:lpstr>内容Copytext </vt:lpstr>
      <vt:lpstr>5_章节页</vt:lpstr>
      <vt:lpstr>2_内容Copytext </vt:lpstr>
      <vt:lpstr>3_Title Slide</vt:lpstr>
      <vt:lpstr>2_章节页</vt:lpstr>
      <vt:lpstr>End page</vt:lpstr>
      <vt:lpstr>15_主题1</vt:lpstr>
      <vt:lpstr>3_章节页</vt:lpstr>
      <vt:lpstr>章节页</vt:lpstr>
      <vt:lpstr>7_章节页</vt:lpstr>
      <vt:lpstr>基于系统代数的元语言： 代数化生成系统方案的理论与案例</vt:lpstr>
      <vt:lpstr>PowerPoint Presentation</vt:lpstr>
      <vt:lpstr>跨领域、多层次的系统设计自动化</vt:lpstr>
      <vt:lpstr>散落在各类计算模型中的决策论证方法 (Models of Computation)</vt:lpstr>
      <vt:lpstr>巴比塔（登天塔）的诅咒： 失去通用语言的系统建构者</vt:lpstr>
      <vt:lpstr>系统代数的研究背景与动机 (AoS Motivation)</vt:lpstr>
      <vt:lpstr>系统代数的研究内容 (AoS Motivation)</vt:lpstr>
      <vt:lpstr>跨领域与多尺度的决策博弈</vt:lpstr>
      <vt:lpstr>PowerPoint Presentation</vt:lpstr>
      <vt:lpstr>PowerPoint Presentation</vt:lpstr>
      <vt:lpstr>PowerPoint Presentation</vt:lpstr>
      <vt:lpstr>何谓代数？何谓系统？</vt:lpstr>
      <vt:lpstr>系统代数方法论：运用代数法则，在语义空间保证数据内容的封闭性</vt:lpstr>
      <vt:lpstr>PowerPoint Presentation</vt:lpstr>
      <vt:lpstr>函数与多项式的代数化运算均可根据箭头的追踪完成</vt:lpstr>
      <vt:lpstr>PowerPoint Presentation</vt:lpstr>
      <vt:lpstr>“Named” Property Domain Specification： 键值域的代数化运算规则</vt:lpstr>
      <vt:lpstr>基于箭头(关系)与标签（命名空间）的运算方法</vt:lpstr>
      <vt:lpstr>体现跨领域和多层级的系统代数工具实现（2005年）</vt:lpstr>
      <vt:lpstr>演示软件功能</vt:lpstr>
      <vt:lpstr>键值对的语义，是一种多层次，具备迭代特征的宣告式语法  (XML/JSON/YAML)</vt:lpstr>
      <vt:lpstr>Algebraic Methodology： 代数运算与模型空间的封闭性</vt:lpstr>
      <vt:lpstr>比较系统模型优劣的充分与必要条件 (Patrick &amp; Radhia Cousot的核心主张)</vt:lpstr>
      <vt:lpstr>所有的数据类型均为偏序集 （偏序集由有向关系所构成）</vt:lpstr>
      <vt:lpstr>以光速为限的决策影响力边界</vt:lpstr>
      <vt:lpstr>万用的可执行语言：偏序集（格）的代数封闭性</vt:lpstr>
      <vt:lpstr>形式化系统设计方法的产业化工具与应用</vt:lpstr>
      <vt:lpstr>辩证系统正确性的形式化表述</vt:lpstr>
      <vt:lpstr>系统建模是一个模型空间搜寻过程 （fixed point semantic formalize model interpolation）</vt:lpstr>
      <vt:lpstr>可表函子：将多领域数据类型对应于命名空间的函数 wikipedia: Representable Functor</vt:lpstr>
      <vt:lpstr>跨领域的偏序集表达形式</vt:lpstr>
      <vt:lpstr>代数元语言（AoS）和DevOps的结合</vt:lpstr>
      <vt:lpstr>从项目审计到物联网系统运营监控的有序数据空间</vt:lpstr>
      <vt:lpstr>从项目管理到物联网系统运营监控的有序数据空间</vt:lpstr>
      <vt:lpstr>PowerPoint Presentation</vt:lpstr>
      <vt:lpstr>系统代数(AoS)</vt:lpstr>
      <vt:lpstr>PowerPoint Presentation</vt:lpstr>
      <vt:lpstr>系统设计的复杂性挑战 (超越以下三者之间的纠缠怪圈)</vt:lpstr>
      <vt:lpstr>系统代数AoS的应用案例：</vt:lpstr>
      <vt:lpstr>系统代数（AoS）的研究成果： （代数化表述并论证局部系统与系统整体的决策关系）</vt:lpstr>
      <vt:lpstr>下一步： 根据AoS的思路、开发可规模化部署的可编程知识容器(P3KC)</vt:lpstr>
      <vt:lpstr>参考文献</vt:lpstr>
      <vt:lpstr>向华为的建议</vt:lpstr>
      <vt:lpstr>向华为在印尼发展的建议</vt:lpstr>
      <vt:lpstr>PowerPoint Presentation</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minjian (C)</dc:creator>
  <cp:lastModifiedBy>Microsoft Office User</cp:lastModifiedBy>
  <cp:revision>3392</cp:revision>
  <dcterms:created xsi:type="dcterms:W3CDTF">2019-11-04T08:46:32Z</dcterms:created>
  <dcterms:modified xsi:type="dcterms:W3CDTF">2021-10-31T15:25:58Z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(3)hhtIp5sYmN8eNW1rgKHV3CLjUYcDXmcj52BiLr60sBb0NQ5LkDKMf07aY4e3ybMqISUid8CV
PjfZVoL6pEpIsArHUycvWumuKoEyv5FsN72RMKV5jexH0wFUWAr7WCqNYtWN7FUbBhA8WYPz
XxvM/EOjksImRPOI988gQg6JUDkaf5o7OM26kyHttsXVfueZ5H+hVznSLgYZI5UvcHL03yte
YaovLv9PquY88TRTJ1</vt:lpwstr>
  </property>
  <property fmtid="{D5CDD505-2E9C-101B-9397-08002B2CF9AE}" pid="3" name="_2015_ms_pID_7253431">
    <vt:lpwstr>XQzHxhZgUMQxbIRiptcT0oNoQ7TkVoPXBVhNal88/f4IydXiM14uD+
8qyC7+JKf0uPzWRw1Bq4nw/Qp/so4BL3NPH7c6oyocNuZd/gSmWtDwthfRjjPn9W3K3oAi1m
6r0bJaz5yZrnJBJAPKwL8+xWZ0d22WrOzHuind2r7ATu/u3OHwZIjl/BPqh3DiDKqxRJuoYy
SF61pKEKeglLcUd8jGRIIXs9Ngt3Vcx04C/A</vt:lpwstr>
  </property>
  <property fmtid="{D5CDD505-2E9C-101B-9397-08002B2CF9AE}" pid="4" name="_2015_ms_pID_7253432">
    <vt:lpwstr>GTZX12I48zDcBnDtsvnOcFc=</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1631927916</vt:lpwstr>
  </property>
</Properties>
</file>